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Arimo" panose="020B0604020202020204" charset="0"/>
      <p:regular r:id="rId9"/>
    </p:embeddedFont>
    <p:embeddedFont>
      <p:font typeface="Muli Bold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uli Regular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1" d="100"/>
          <a:sy n="51" d="100"/>
        </p:scale>
        <p:origin x="-444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3328287" y="3858316"/>
            <a:ext cx="4808136" cy="9771334"/>
            <a:chOff x="0" y="0"/>
            <a:chExt cx="5001260" cy="101638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0993" cy="10163632"/>
            </a:xfrm>
            <a:custGeom>
              <a:avLst/>
              <a:gdLst/>
              <a:ahLst/>
              <a:cxnLst/>
              <a:rect l="l" t="t" r="r" b="b"/>
              <a:pathLst>
                <a:path w="5000993" h="10163632">
                  <a:moveTo>
                    <a:pt x="0" y="0"/>
                  </a:moveTo>
                  <a:lnTo>
                    <a:pt x="5000993" y="0"/>
                  </a:lnTo>
                  <a:lnTo>
                    <a:pt x="5000993" y="10163632"/>
                  </a:lnTo>
                  <a:lnTo>
                    <a:pt x="0" y="10163632"/>
                  </a:lnTo>
                  <a:close/>
                </a:path>
              </a:pathLst>
            </a:custGeom>
            <a:blipFill>
              <a:blip r:embed="rId2"/>
              <a:stretch>
                <a:fillRect l="-45" r="-45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338760" y="288798"/>
              <a:ext cx="4330776" cy="9398000"/>
            </a:xfrm>
            <a:custGeom>
              <a:avLst/>
              <a:gdLst/>
              <a:ahLst/>
              <a:cxnLst/>
              <a:rect l="l" t="t" r="r" b="b"/>
              <a:pathLst>
                <a:path w="4330776" h="9398000">
                  <a:moveTo>
                    <a:pt x="3894366" y="9398000"/>
                  </a:moveTo>
                  <a:lnTo>
                    <a:pt x="436410" y="9398000"/>
                  </a:lnTo>
                  <a:cubicBezTo>
                    <a:pt x="195389" y="9398000"/>
                    <a:pt x="0" y="9202610"/>
                    <a:pt x="0" y="8961590"/>
                  </a:cubicBezTo>
                  <a:lnTo>
                    <a:pt x="0" y="436410"/>
                  </a:lnTo>
                  <a:cubicBezTo>
                    <a:pt x="0" y="195390"/>
                    <a:pt x="195389" y="0"/>
                    <a:pt x="436410" y="0"/>
                  </a:cubicBezTo>
                  <a:lnTo>
                    <a:pt x="861580" y="0"/>
                  </a:lnTo>
                  <a:cubicBezTo>
                    <a:pt x="902373" y="0"/>
                    <a:pt x="935444" y="33071"/>
                    <a:pt x="935444" y="73863"/>
                  </a:cubicBezTo>
                  <a:lnTo>
                    <a:pt x="935444" y="73863"/>
                  </a:lnTo>
                  <a:cubicBezTo>
                    <a:pt x="935444" y="225019"/>
                    <a:pt x="1057745" y="347688"/>
                    <a:pt x="1208913" y="348120"/>
                  </a:cubicBezTo>
                  <a:lnTo>
                    <a:pt x="3105874" y="353619"/>
                  </a:lnTo>
                  <a:cubicBezTo>
                    <a:pt x="3257651" y="354063"/>
                    <a:pt x="3380930" y="231140"/>
                    <a:pt x="3380930" y="79362"/>
                  </a:cubicBezTo>
                  <a:lnTo>
                    <a:pt x="3380930" y="73863"/>
                  </a:lnTo>
                  <a:cubicBezTo>
                    <a:pt x="3380930" y="33071"/>
                    <a:pt x="3414001" y="0"/>
                    <a:pt x="3454794" y="0"/>
                  </a:cubicBezTo>
                  <a:lnTo>
                    <a:pt x="3894366" y="0"/>
                  </a:lnTo>
                  <a:cubicBezTo>
                    <a:pt x="4135387" y="0"/>
                    <a:pt x="4330776" y="195390"/>
                    <a:pt x="4330776" y="436410"/>
                  </a:cubicBezTo>
                  <a:lnTo>
                    <a:pt x="4330776" y="8961603"/>
                  </a:lnTo>
                  <a:cubicBezTo>
                    <a:pt x="4330776" y="9202610"/>
                    <a:pt x="4135387" y="9398000"/>
                    <a:pt x="3894366" y="9398000"/>
                  </a:cubicBezTo>
                  <a:close/>
                </a:path>
              </a:pathLst>
            </a:custGeom>
            <a:blipFill>
              <a:blip r:embed="rId3"/>
              <a:stretch>
                <a:fillRect l="-22425" r="-22425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-267339" y="1705060"/>
            <a:ext cx="13595626" cy="3317048"/>
            <a:chOff x="0" y="0"/>
            <a:chExt cx="18127502" cy="4422730"/>
          </a:xfrm>
        </p:grpSpPr>
        <p:sp>
          <p:nvSpPr>
            <p:cNvPr id="6" name="AutoShape 6"/>
            <p:cNvSpPr/>
            <p:nvPr/>
          </p:nvSpPr>
          <p:spPr>
            <a:xfrm>
              <a:off x="8233367" y="0"/>
              <a:ext cx="1660767" cy="69442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1030120"/>
              <a:ext cx="18127502" cy="3386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878"/>
                </a:lnSpc>
                <a:spcBef>
                  <a:spcPct val="0"/>
                </a:spcBef>
              </a:pPr>
              <a:r>
                <a:rPr lang="en-US" sz="4913" spc="98">
                  <a:solidFill>
                    <a:srgbClr val="FFFFFF"/>
                  </a:solidFill>
                  <a:latin typeface="Muli Bold"/>
                </a:rPr>
                <a:t>A IMPORTÂNCIA DA GESTÃO DO TRA</a:t>
              </a:r>
              <a:r>
                <a:rPr lang="en-US" sz="4913" u="none" spc="98">
                  <a:solidFill>
                    <a:srgbClr val="FFFFFF"/>
                  </a:solidFill>
                  <a:latin typeface="Muli Bold"/>
                </a:rPr>
                <a:t>BALHO EM SITUAÇÃO DE EMERGÊNCIA E CALAMIDADE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966457" y="9278950"/>
            <a:ext cx="9346117" cy="473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62"/>
              </a:lnSpc>
              <a:spcBef>
                <a:spcPct val="0"/>
              </a:spcBef>
            </a:pPr>
            <a:r>
              <a:rPr lang="en-US" sz="2759" spc="55">
                <a:solidFill>
                  <a:srgbClr val="FFFFFF"/>
                </a:solidFill>
                <a:latin typeface="Muli Bold"/>
              </a:rPr>
              <a:t>NOVEMBRO DE 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2951170"/>
            <a:ext cx="6862281" cy="3288495"/>
            <a:chOff x="0" y="0"/>
            <a:chExt cx="9149708" cy="4384661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132833" cy="47367"/>
            </a:xfrm>
            <a:prstGeom prst="rect">
              <a:avLst/>
            </a:prstGeom>
            <a:solidFill>
              <a:srgbClr val="1E484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461554"/>
              <a:ext cx="9149708" cy="25723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673"/>
                </a:lnSpc>
              </a:pPr>
              <a:r>
                <a:rPr lang="en-US" sz="6394">
                  <a:solidFill>
                    <a:srgbClr val="1E4844"/>
                  </a:solidFill>
                  <a:latin typeface="Muli Bold"/>
                </a:rPr>
                <a:t>O que é gestão do trabalho?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320037" y="197291"/>
            <a:ext cx="8967963" cy="9901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28746" lvl="1" indent="-564373">
              <a:lnSpc>
                <a:spcPts val="6273"/>
              </a:lnSpc>
              <a:buFont typeface="Arial"/>
              <a:buChar char="•"/>
            </a:pPr>
            <a:r>
              <a:rPr lang="en-US" sz="5228">
                <a:solidFill>
                  <a:srgbClr val="FFFFFF"/>
                </a:solidFill>
                <a:latin typeface="Muli Bold"/>
              </a:rPr>
              <a:t>É mais que estabelecer fluxos de trabalho</a:t>
            </a:r>
          </a:p>
          <a:p>
            <a:pPr marL="1128746" lvl="1" indent="-564373">
              <a:lnSpc>
                <a:spcPts val="6273"/>
              </a:lnSpc>
              <a:buFont typeface="Arial"/>
              <a:buChar char="•"/>
            </a:pPr>
            <a:r>
              <a:rPr lang="en-US" sz="5228">
                <a:solidFill>
                  <a:srgbClr val="FFFFFF"/>
                </a:solidFill>
                <a:latin typeface="Muli Bold"/>
              </a:rPr>
              <a:t>É mais que estabelecer relações interprofissionais</a:t>
            </a:r>
          </a:p>
          <a:p>
            <a:pPr marL="1128746" lvl="1" indent="-564373">
              <a:lnSpc>
                <a:spcPts val="6273"/>
              </a:lnSpc>
              <a:buFont typeface="Arial"/>
              <a:buChar char="•"/>
            </a:pPr>
            <a:r>
              <a:rPr lang="en-US" sz="5228">
                <a:solidFill>
                  <a:srgbClr val="FFFFFF"/>
                </a:solidFill>
                <a:latin typeface="Muli Bold"/>
              </a:rPr>
              <a:t>É mais que realizar os procedimentos técnicos de um serviço</a:t>
            </a:r>
          </a:p>
          <a:p>
            <a:pPr marL="1128746" lvl="1" indent="-564373">
              <a:lnSpc>
                <a:spcPts val="6273"/>
              </a:lnSpc>
              <a:buFont typeface="Arial"/>
              <a:buChar char="•"/>
            </a:pPr>
            <a:r>
              <a:rPr lang="en-US" sz="5228">
                <a:solidFill>
                  <a:srgbClr val="FFFFFF"/>
                </a:solidFill>
                <a:latin typeface="Muli Bold"/>
              </a:rPr>
              <a:t>É mais que organizar e coordenar o próprio processo de trabalho</a:t>
            </a:r>
          </a:p>
          <a:p>
            <a:pPr>
              <a:lnSpc>
                <a:spcPts val="9333"/>
              </a:lnSpc>
            </a:pPr>
            <a:endParaRPr lang="en-US" sz="5228">
              <a:solidFill>
                <a:srgbClr val="FFFFFF"/>
              </a:solidFill>
              <a:latin typeface="Muli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9820" b="40675"/>
          <a:stretch>
            <a:fillRect/>
          </a:stretch>
        </p:blipFill>
        <p:spPr>
          <a:xfrm>
            <a:off x="-139960" y="6785900"/>
            <a:ext cx="18646974" cy="366549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1028700"/>
            <a:ext cx="14721650" cy="347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20"/>
              </a:lnSpc>
            </a:pPr>
            <a:r>
              <a:rPr lang="en-US" sz="4600">
                <a:solidFill>
                  <a:srgbClr val="FFFFFF"/>
                </a:solidFill>
                <a:latin typeface="Muli Bold"/>
              </a:rPr>
              <a:t>“A Gestão do Trabalho em Saúde trata das relações de trabalho a partir de uma concepção na qual a participação do trabalhador é fundamental para a efetividade e eficiência do Sistema Único de Saúde (SUS).”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12106" y="2583950"/>
            <a:ext cx="15411823" cy="3601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11"/>
              </a:lnSpc>
            </a:pPr>
            <a:r>
              <a:rPr lang="en-US" sz="4079" spc="81">
                <a:solidFill>
                  <a:srgbClr val="FFFFFF"/>
                </a:solidFill>
                <a:latin typeface="Muli Regular"/>
              </a:rPr>
              <a:t>"A gestão do trabalho no SUAS compreende o planejamento, a organização e a execução das ações relativas à valorização do trabalhador e à estruturação do processo de trabalho institucional, no âmbito da União, dos Estados, do Distrito Federal e dos Municípios". (NOB/SUAS, Art. 109, 2012)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29820" b="40675"/>
          <a:stretch>
            <a:fillRect/>
          </a:stretch>
        </p:blipFill>
        <p:spPr>
          <a:xfrm>
            <a:off x="-139960" y="6785900"/>
            <a:ext cx="18646974" cy="366549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84725" y="419100"/>
            <a:ext cx="10081731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4000">
                <a:solidFill>
                  <a:srgbClr val="FFFFFF"/>
                </a:solidFill>
                <a:latin typeface="Muli Bold"/>
              </a:rPr>
              <a:t>GESTÃO DO TRABALHO NO SISTEMA ÚNICO DE ASSISTÊNCIA SOCIAL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505474" y="2626883"/>
            <a:ext cx="7851054" cy="4692057"/>
            <a:chOff x="0" y="0"/>
            <a:chExt cx="10468072" cy="6256077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296061" cy="54192"/>
            </a:xfrm>
            <a:prstGeom prst="rect">
              <a:avLst/>
            </a:prstGeom>
            <a:solidFill>
              <a:srgbClr val="1E484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672146"/>
              <a:ext cx="10468072" cy="41826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304"/>
                </a:lnSpc>
              </a:pPr>
              <a:r>
                <a:rPr lang="en-US" sz="6920" dirty="0">
                  <a:solidFill>
                    <a:srgbClr val="1E4844"/>
                  </a:solidFill>
                  <a:latin typeface="Muli Bold"/>
                </a:rPr>
                <a:t>A GESTÃO DO TRABALHO NO SUAS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144000" y="391159"/>
            <a:ext cx="8978878" cy="1130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53"/>
              </a:lnSpc>
            </a:pPr>
            <a:endParaRPr dirty="0"/>
          </a:p>
          <a:p>
            <a:pPr marL="1143072" lvl="1" indent="-571536">
              <a:lnSpc>
                <a:spcPts val="6353"/>
              </a:lnSpc>
              <a:buFont typeface="Arial"/>
              <a:buChar char="•"/>
            </a:pPr>
            <a:r>
              <a:rPr lang="en-US" sz="6000" dirty="0" err="1">
                <a:solidFill>
                  <a:srgbClr val="FFFFFF"/>
                </a:solidFill>
                <a:latin typeface="Muli Bold" panose="020B0604020202020204" charset="0"/>
              </a:rPr>
              <a:t>Compreende</a:t>
            </a:r>
            <a:r>
              <a:rPr lang="en-US" sz="6000" dirty="0">
                <a:solidFill>
                  <a:srgbClr val="FFFFFF"/>
                </a:solidFill>
                <a:latin typeface="Muli Bold" panose="020B0604020202020204" charset="0"/>
              </a:rPr>
              <a:t> o </a:t>
            </a:r>
            <a:r>
              <a:rPr lang="en-US" sz="6000" dirty="0" err="1">
                <a:solidFill>
                  <a:srgbClr val="FFFFFF"/>
                </a:solidFill>
                <a:latin typeface="Muli Bold" panose="020B0604020202020204" charset="0"/>
              </a:rPr>
              <a:t>planejamento</a:t>
            </a:r>
            <a:r>
              <a:rPr lang="en-US" sz="6000" dirty="0">
                <a:solidFill>
                  <a:srgbClr val="FFFFFF"/>
                </a:solidFill>
                <a:latin typeface="Muli Bold" panose="020B0604020202020204" charset="0"/>
              </a:rPr>
              <a:t>, a </a:t>
            </a:r>
            <a:r>
              <a:rPr lang="en-US" sz="6000" dirty="0" err="1">
                <a:solidFill>
                  <a:srgbClr val="FFFFFF"/>
                </a:solidFill>
                <a:latin typeface="Muli Bold" panose="020B0604020202020204" charset="0"/>
              </a:rPr>
              <a:t>organização</a:t>
            </a:r>
            <a:r>
              <a:rPr lang="en-US" sz="6000" dirty="0">
                <a:solidFill>
                  <a:srgbClr val="FFFFFF"/>
                </a:solidFill>
                <a:latin typeface="Muli Bold" panose="020B0604020202020204" charset="0"/>
              </a:rPr>
              <a:t> e a </a:t>
            </a:r>
            <a:r>
              <a:rPr lang="en-US" sz="6000" dirty="0" err="1">
                <a:solidFill>
                  <a:srgbClr val="FFFFFF"/>
                </a:solidFill>
                <a:latin typeface="Muli Bold" panose="020B0604020202020204" charset="0"/>
              </a:rPr>
              <a:t>execução</a:t>
            </a:r>
            <a:r>
              <a:rPr lang="en-US" sz="6000" dirty="0">
                <a:solidFill>
                  <a:srgbClr val="FFFFFF"/>
                </a:solidFill>
                <a:latin typeface="Muli Bold" panose="020B0604020202020204" charset="0"/>
              </a:rPr>
              <a:t> das ações </a:t>
            </a:r>
            <a:r>
              <a:rPr lang="en-US" sz="6000" dirty="0" err="1">
                <a:solidFill>
                  <a:srgbClr val="FFFFFF"/>
                </a:solidFill>
                <a:latin typeface="Muli Bold" panose="020B0604020202020204" charset="0"/>
              </a:rPr>
              <a:t>relativas</a:t>
            </a:r>
            <a:r>
              <a:rPr lang="en-US" sz="6000" dirty="0">
                <a:solidFill>
                  <a:srgbClr val="FFFFFF"/>
                </a:solidFill>
                <a:latin typeface="Muli Bold" panose="020B0604020202020204" charset="0"/>
              </a:rPr>
              <a:t> à </a:t>
            </a:r>
            <a:r>
              <a:rPr lang="en-US" sz="6000" dirty="0" err="1">
                <a:solidFill>
                  <a:srgbClr val="FFFFFF"/>
                </a:solidFill>
                <a:latin typeface="Muli Bold" panose="020B0604020202020204" charset="0"/>
              </a:rPr>
              <a:t>valorização</a:t>
            </a:r>
            <a:r>
              <a:rPr lang="en-US" sz="6000" dirty="0">
                <a:solidFill>
                  <a:srgbClr val="FFFFFF"/>
                </a:solidFill>
                <a:latin typeface="Muli Bold" panose="020B0604020202020204" charset="0"/>
              </a:rPr>
              <a:t> do </a:t>
            </a:r>
            <a:r>
              <a:rPr lang="en-US" sz="6000" dirty="0" err="1">
                <a:solidFill>
                  <a:srgbClr val="FFFFFF"/>
                </a:solidFill>
                <a:latin typeface="Muli Bold" panose="020B0604020202020204" charset="0"/>
              </a:rPr>
              <a:t>trabalhador</a:t>
            </a:r>
            <a:r>
              <a:rPr lang="en-US" sz="6000" dirty="0">
                <a:solidFill>
                  <a:srgbClr val="FFFFFF"/>
                </a:solidFill>
                <a:latin typeface="Muli Bold" panose="020B0604020202020204" charset="0"/>
              </a:rPr>
              <a:t> e estruturação do </a:t>
            </a:r>
            <a:r>
              <a:rPr lang="en-US" sz="6000" dirty="0" err="1">
                <a:solidFill>
                  <a:srgbClr val="FFFFFF"/>
                </a:solidFill>
                <a:latin typeface="Muli Bold" panose="020B0604020202020204" charset="0"/>
              </a:rPr>
              <a:t>processo</a:t>
            </a:r>
            <a:r>
              <a:rPr lang="en-US" sz="6000" dirty="0">
                <a:solidFill>
                  <a:srgbClr val="FFFFFF"/>
                </a:solidFill>
                <a:latin typeface="Muli Bold" panose="020B0604020202020204" charset="0"/>
              </a:rPr>
              <a:t> de trabalho </a:t>
            </a:r>
            <a:r>
              <a:rPr lang="en-US" sz="6000" dirty="0" err="1">
                <a:solidFill>
                  <a:srgbClr val="FFFFFF"/>
                </a:solidFill>
                <a:latin typeface="Muli Bold" panose="020B0604020202020204" charset="0"/>
              </a:rPr>
              <a:t>institucional</a:t>
            </a:r>
            <a:r>
              <a:rPr lang="en-US" sz="6000" dirty="0">
                <a:solidFill>
                  <a:srgbClr val="FFFFFF"/>
                </a:solidFill>
                <a:latin typeface="Muli Bold" panose="020B0604020202020204" charset="0"/>
              </a:rPr>
              <a:t>.</a:t>
            </a:r>
          </a:p>
          <a:p>
            <a:pPr>
              <a:lnSpc>
                <a:spcPts val="6353"/>
              </a:lnSpc>
            </a:pPr>
            <a:r>
              <a:rPr lang="en-US" sz="741" dirty="0">
                <a:solidFill>
                  <a:srgbClr val="FFFFFF"/>
                </a:solidFill>
                <a:latin typeface="Arimo"/>
              </a:rPr>
              <a:t> </a:t>
            </a:r>
          </a:p>
          <a:p>
            <a:pPr>
              <a:lnSpc>
                <a:spcPts val="6353"/>
              </a:lnSpc>
            </a:pPr>
            <a:endParaRPr lang="en-US" sz="741" dirty="0">
              <a:solidFill>
                <a:srgbClr val="FFFFFF"/>
              </a:solidFill>
              <a:latin typeface="Arimo"/>
            </a:endParaRPr>
          </a:p>
          <a:p>
            <a:pPr>
              <a:lnSpc>
                <a:spcPts val="6353"/>
              </a:lnSpc>
            </a:pPr>
            <a:endParaRPr lang="en-US" sz="741" dirty="0">
              <a:solidFill>
                <a:srgbClr val="FFFFFF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505474" y="2626883"/>
            <a:ext cx="7938308" cy="4201279"/>
            <a:chOff x="0" y="0"/>
            <a:chExt cx="10584411" cy="5601705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310465" cy="54795"/>
            </a:xfrm>
            <a:prstGeom prst="rect">
              <a:avLst/>
            </a:prstGeom>
            <a:solidFill>
              <a:srgbClr val="1E484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690730"/>
              <a:ext cx="10584411" cy="3505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956"/>
                </a:lnSpc>
              </a:pPr>
              <a:r>
                <a:rPr lang="en-US" sz="5797">
                  <a:solidFill>
                    <a:srgbClr val="1E4844"/>
                  </a:solidFill>
                  <a:latin typeface="Muli Bold"/>
                </a:rPr>
                <a:t>A IMPORTÂNCIA DOS TRABALHADORES PARA O SUAS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257679" y="-979351"/>
            <a:ext cx="8898224" cy="1237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3"/>
              </a:lnSpc>
            </a:pPr>
            <a:endParaRPr dirty="0"/>
          </a:p>
          <a:p>
            <a:pPr>
              <a:lnSpc>
                <a:spcPts val="3953"/>
              </a:lnSpc>
            </a:pPr>
            <a:endParaRPr dirty="0"/>
          </a:p>
          <a:p>
            <a:pPr>
              <a:lnSpc>
                <a:spcPts val="3953"/>
              </a:lnSpc>
            </a:pPr>
            <a:r>
              <a:rPr lang="en-US" sz="3294" dirty="0">
                <a:solidFill>
                  <a:srgbClr val="FFFFFF"/>
                </a:solidFill>
                <a:latin typeface="Muli Bold"/>
              </a:rPr>
              <a:t>• Os trabalhadores do SUAS com </a:t>
            </a:r>
            <a:r>
              <a:rPr lang="en-US" sz="3294" dirty="0" err="1">
                <a:solidFill>
                  <a:srgbClr val="FFFFFF"/>
                </a:solidFill>
                <a:latin typeface="Muli Bold"/>
              </a:rPr>
              <a:t>suas</a:t>
            </a:r>
            <a:r>
              <a:rPr lang="en-US" sz="329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3294" dirty="0" err="1">
                <a:solidFill>
                  <a:srgbClr val="FFFFFF"/>
                </a:solidFill>
                <a:latin typeface="Muli Bold"/>
              </a:rPr>
              <a:t>competências</a:t>
            </a:r>
            <a:r>
              <a:rPr lang="en-US" sz="329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3294" dirty="0" err="1">
                <a:solidFill>
                  <a:srgbClr val="FFFFFF"/>
                </a:solidFill>
                <a:latin typeface="Muli Bold"/>
              </a:rPr>
              <a:t>técnicas</a:t>
            </a:r>
            <a:r>
              <a:rPr lang="en-US" sz="329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3294" dirty="0" err="1">
                <a:solidFill>
                  <a:srgbClr val="FFFFFF"/>
                </a:solidFill>
                <a:latin typeface="Muli Bold"/>
              </a:rPr>
              <a:t>potencializam</a:t>
            </a:r>
            <a:r>
              <a:rPr lang="en-US" sz="3294" dirty="0">
                <a:solidFill>
                  <a:srgbClr val="FFFFFF"/>
                </a:solidFill>
                <a:latin typeface="Muli Bold"/>
              </a:rPr>
              <a:t> o </a:t>
            </a:r>
            <a:r>
              <a:rPr lang="en-US" sz="3294" dirty="0" err="1">
                <a:solidFill>
                  <a:srgbClr val="FFFFFF"/>
                </a:solidFill>
                <a:latin typeface="Muli Bold"/>
              </a:rPr>
              <a:t>enfrentamento</a:t>
            </a:r>
            <a:r>
              <a:rPr lang="en-US" sz="3294" dirty="0">
                <a:solidFill>
                  <a:srgbClr val="FFFFFF"/>
                </a:solidFill>
                <a:latin typeface="Muli Bold"/>
              </a:rPr>
              <a:t> das </a:t>
            </a:r>
            <a:r>
              <a:rPr lang="en-US" sz="3294" dirty="0" err="1">
                <a:solidFill>
                  <a:srgbClr val="FFFFFF"/>
                </a:solidFill>
                <a:latin typeface="Muli Bold"/>
              </a:rPr>
              <a:t>situações</a:t>
            </a:r>
            <a:r>
              <a:rPr lang="en-US" sz="3294" dirty="0">
                <a:solidFill>
                  <a:srgbClr val="FFFFFF"/>
                </a:solidFill>
                <a:latin typeface="Muli Bold"/>
              </a:rPr>
              <a:t> de </a:t>
            </a:r>
            <a:r>
              <a:rPr lang="en-US" sz="3294" dirty="0" err="1">
                <a:solidFill>
                  <a:srgbClr val="FFFFFF"/>
                </a:solidFill>
                <a:latin typeface="Muli Bold"/>
              </a:rPr>
              <a:t>vulnerabilidade</a:t>
            </a:r>
            <a:r>
              <a:rPr lang="en-US" sz="3294" dirty="0">
                <a:solidFill>
                  <a:srgbClr val="FFFFFF"/>
                </a:solidFill>
                <a:latin typeface="Muli Bold"/>
              </a:rPr>
              <a:t> e </a:t>
            </a:r>
            <a:r>
              <a:rPr lang="en-US" sz="3294" dirty="0" err="1">
                <a:solidFill>
                  <a:srgbClr val="FFFFFF"/>
                </a:solidFill>
                <a:latin typeface="Muli Bold"/>
              </a:rPr>
              <a:t>risco</a:t>
            </a:r>
            <a:r>
              <a:rPr lang="en-US" sz="3294" dirty="0">
                <a:solidFill>
                  <a:srgbClr val="FFFFFF"/>
                </a:solidFill>
                <a:latin typeface="Muli Bold"/>
              </a:rPr>
              <a:t> social por </a:t>
            </a:r>
            <a:r>
              <a:rPr lang="en-US" sz="3294" dirty="0" err="1">
                <a:solidFill>
                  <a:srgbClr val="FFFFFF"/>
                </a:solidFill>
                <a:latin typeface="Muli Bold"/>
              </a:rPr>
              <a:t>violência</a:t>
            </a:r>
            <a:r>
              <a:rPr lang="en-US" sz="3294" dirty="0">
                <a:solidFill>
                  <a:srgbClr val="FFFFFF"/>
                </a:solidFill>
                <a:latin typeface="Muli Bold"/>
              </a:rPr>
              <a:t> e </a:t>
            </a:r>
            <a:r>
              <a:rPr lang="en-US" sz="3294" dirty="0" err="1">
                <a:solidFill>
                  <a:srgbClr val="FFFFFF"/>
                </a:solidFill>
                <a:latin typeface="Muli Bold"/>
              </a:rPr>
              <a:t>violação</a:t>
            </a:r>
            <a:r>
              <a:rPr lang="en-US" sz="3294" dirty="0">
                <a:solidFill>
                  <a:srgbClr val="FFFFFF"/>
                </a:solidFill>
                <a:latin typeface="Muli Bold"/>
              </a:rPr>
              <a:t> de </a:t>
            </a:r>
            <a:r>
              <a:rPr lang="en-US" sz="3294" dirty="0" err="1">
                <a:solidFill>
                  <a:srgbClr val="FFFFFF"/>
                </a:solidFill>
                <a:latin typeface="Muli Bold"/>
              </a:rPr>
              <a:t>direitos</a:t>
            </a:r>
            <a:r>
              <a:rPr lang="en-US" sz="3294" dirty="0">
                <a:solidFill>
                  <a:srgbClr val="FFFFFF"/>
                </a:solidFill>
                <a:latin typeface="Muli Bold"/>
              </a:rPr>
              <a:t>.</a:t>
            </a:r>
          </a:p>
          <a:p>
            <a:pPr>
              <a:lnSpc>
                <a:spcPts val="3953"/>
              </a:lnSpc>
            </a:pPr>
            <a:r>
              <a:rPr lang="en-US" sz="3294" dirty="0">
                <a:solidFill>
                  <a:srgbClr val="FFFFFF"/>
                </a:solidFill>
                <a:latin typeface="Muli Bold"/>
              </a:rPr>
              <a:t>• </a:t>
            </a:r>
            <a:r>
              <a:rPr lang="en-US" sz="3294" dirty="0" err="1">
                <a:solidFill>
                  <a:srgbClr val="FFFFFF"/>
                </a:solidFill>
                <a:latin typeface="Muli Bold"/>
              </a:rPr>
              <a:t>são</a:t>
            </a:r>
            <a:r>
              <a:rPr lang="en-US" sz="329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3294" dirty="0" err="1">
                <a:solidFill>
                  <a:srgbClr val="FFFFFF"/>
                </a:solidFill>
                <a:latin typeface="Muli Bold"/>
              </a:rPr>
              <a:t>operadores</a:t>
            </a:r>
            <a:r>
              <a:rPr lang="en-US" sz="3294" dirty="0">
                <a:solidFill>
                  <a:srgbClr val="FFFFFF"/>
                </a:solidFill>
                <a:latin typeface="Muli Bold"/>
              </a:rPr>
              <a:t> do </a:t>
            </a:r>
            <a:r>
              <a:rPr lang="en-US" sz="3294" dirty="0" err="1">
                <a:solidFill>
                  <a:srgbClr val="FFFFFF"/>
                </a:solidFill>
                <a:latin typeface="Muli Bold"/>
              </a:rPr>
              <a:t>direito</a:t>
            </a:r>
            <a:r>
              <a:rPr lang="en-US" sz="3294" dirty="0">
                <a:solidFill>
                  <a:srgbClr val="FFFFFF"/>
                </a:solidFill>
                <a:latin typeface="Muli Bold"/>
              </a:rPr>
              <a:t> à assistência social;</a:t>
            </a:r>
          </a:p>
          <a:p>
            <a:pPr>
              <a:lnSpc>
                <a:spcPts val="3953"/>
              </a:lnSpc>
            </a:pPr>
            <a:r>
              <a:rPr lang="en-US" sz="3294" dirty="0">
                <a:solidFill>
                  <a:srgbClr val="FFFFFF"/>
                </a:solidFill>
                <a:latin typeface="Muli Bold"/>
              </a:rPr>
              <a:t>Como </a:t>
            </a:r>
            <a:r>
              <a:rPr lang="en-US" sz="3294" dirty="0" err="1">
                <a:solidFill>
                  <a:srgbClr val="FFFFFF"/>
                </a:solidFill>
                <a:latin typeface="Muli Bold"/>
              </a:rPr>
              <a:t>agentes</a:t>
            </a:r>
            <a:r>
              <a:rPr lang="en-US" sz="329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3294" dirty="0" err="1">
                <a:solidFill>
                  <a:srgbClr val="FFFFFF"/>
                </a:solidFill>
                <a:latin typeface="Muli Bold"/>
              </a:rPr>
              <a:t>públicos</a:t>
            </a:r>
            <a:r>
              <a:rPr lang="en-US" sz="329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3294" dirty="0" err="1">
                <a:solidFill>
                  <a:srgbClr val="FFFFFF"/>
                </a:solidFill>
                <a:latin typeface="Muli Bold"/>
              </a:rPr>
              <a:t>possuem</a:t>
            </a:r>
            <a:r>
              <a:rPr lang="en-US" sz="329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3294" dirty="0" err="1">
                <a:solidFill>
                  <a:srgbClr val="FFFFFF"/>
                </a:solidFill>
                <a:latin typeface="Muli Bold"/>
              </a:rPr>
              <a:t>uma</a:t>
            </a:r>
            <a:r>
              <a:rPr lang="en-US" sz="329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3294" dirty="0" err="1">
                <a:solidFill>
                  <a:srgbClr val="FFFFFF"/>
                </a:solidFill>
                <a:latin typeface="Muli Bold"/>
              </a:rPr>
              <a:t>posição</a:t>
            </a:r>
            <a:r>
              <a:rPr lang="en-US" sz="3294" dirty="0">
                <a:solidFill>
                  <a:srgbClr val="FFFFFF"/>
                </a:solidFill>
                <a:latin typeface="Muli Bold"/>
              </a:rPr>
              <a:t> fundamental na </a:t>
            </a:r>
            <a:r>
              <a:rPr lang="en-US" sz="3294" dirty="0" err="1">
                <a:solidFill>
                  <a:srgbClr val="FFFFFF"/>
                </a:solidFill>
                <a:latin typeface="Muli Bold"/>
              </a:rPr>
              <a:t>mediação</a:t>
            </a:r>
            <a:r>
              <a:rPr lang="en-US" sz="3294" dirty="0">
                <a:solidFill>
                  <a:srgbClr val="FFFFFF"/>
                </a:solidFill>
                <a:latin typeface="Muli Bold"/>
              </a:rPr>
              <a:t> entre necessidades </a:t>
            </a:r>
            <a:r>
              <a:rPr lang="en-US" sz="3294" dirty="0" err="1">
                <a:solidFill>
                  <a:srgbClr val="FFFFFF"/>
                </a:solidFill>
                <a:latin typeface="Muli Bold"/>
              </a:rPr>
              <a:t>sociais</a:t>
            </a:r>
            <a:r>
              <a:rPr lang="en-US" sz="3294" dirty="0">
                <a:solidFill>
                  <a:srgbClr val="FFFFFF"/>
                </a:solidFill>
                <a:latin typeface="Muli Bold"/>
              </a:rPr>
              <a:t> e Estado;</a:t>
            </a:r>
          </a:p>
          <a:p>
            <a:pPr>
              <a:lnSpc>
                <a:spcPts val="3953"/>
              </a:lnSpc>
            </a:pPr>
            <a:r>
              <a:rPr lang="en-US" sz="3294" dirty="0">
                <a:solidFill>
                  <a:srgbClr val="FFFFFF"/>
                </a:solidFill>
                <a:latin typeface="Muli Bold"/>
              </a:rPr>
              <a:t>• O </a:t>
            </a:r>
            <a:r>
              <a:rPr lang="en-US" sz="3294" dirty="0" err="1">
                <a:solidFill>
                  <a:srgbClr val="FFFFFF"/>
                </a:solidFill>
                <a:latin typeface="Muli Bold"/>
              </a:rPr>
              <a:t>trabalhador</a:t>
            </a:r>
            <a:r>
              <a:rPr lang="en-US" sz="3294" dirty="0">
                <a:solidFill>
                  <a:srgbClr val="FFFFFF"/>
                </a:solidFill>
                <a:latin typeface="Muli Bold"/>
              </a:rPr>
              <a:t> é </a:t>
            </a:r>
            <a:r>
              <a:rPr lang="en-US" sz="3294" dirty="0" err="1">
                <a:solidFill>
                  <a:srgbClr val="FFFFFF"/>
                </a:solidFill>
                <a:latin typeface="Muli Bold"/>
              </a:rPr>
              <a:t>quem</a:t>
            </a:r>
            <a:r>
              <a:rPr lang="en-US" sz="329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3294" dirty="0" err="1">
                <a:solidFill>
                  <a:srgbClr val="FFFFFF"/>
                </a:solidFill>
                <a:latin typeface="Muli Bold"/>
              </a:rPr>
              <a:t>está</a:t>
            </a:r>
            <a:r>
              <a:rPr lang="en-US" sz="3294" dirty="0">
                <a:solidFill>
                  <a:srgbClr val="FFFFFF"/>
                </a:solidFill>
                <a:latin typeface="Muli Bold"/>
              </a:rPr>
              <a:t> junto aos </a:t>
            </a:r>
            <a:r>
              <a:rPr lang="en-US" sz="3294" dirty="0" err="1">
                <a:solidFill>
                  <a:srgbClr val="FFFFFF"/>
                </a:solidFill>
                <a:latin typeface="Muli Bold"/>
              </a:rPr>
              <a:t>usuários</a:t>
            </a:r>
            <a:r>
              <a:rPr lang="en-US" sz="3294" dirty="0">
                <a:solidFill>
                  <a:srgbClr val="FFFFFF"/>
                </a:solidFill>
                <a:latin typeface="Muli Bold"/>
              </a:rPr>
              <a:t> e é </a:t>
            </a:r>
            <a:r>
              <a:rPr lang="en-US" sz="3294" dirty="0" err="1">
                <a:solidFill>
                  <a:srgbClr val="FFFFFF"/>
                </a:solidFill>
                <a:latin typeface="Muli Bold"/>
              </a:rPr>
              <a:t>responsável</a:t>
            </a:r>
            <a:r>
              <a:rPr lang="en-US" sz="3294" dirty="0">
                <a:solidFill>
                  <a:srgbClr val="FFFFFF"/>
                </a:solidFill>
                <a:latin typeface="Muli Bold"/>
              </a:rPr>
              <a:t> pela </a:t>
            </a:r>
            <a:r>
              <a:rPr lang="en-US" sz="3294" dirty="0" err="1">
                <a:solidFill>
                  <a:srgbClr val="FFFFFF"/>
                </a:solidFill>
                <a:latin typeface="Muli Bold"/>
              </a:rPr>
              <a:t>construção</a:t>
            </a:r>
            <a:r>
              <a:rPr lang="en-US" sz="3294" dirty="0">
                <a:solidFill>
                  <a:srgbClr val="FFFFFF"/>
                </a:solidFill>
                <a:latin typeface="Muli Bold"/>
              </a:rPr>
              <a:t> de </a:t>
            </a:r>
            <a:r>
              <a:rPr lang="en-US" sz="3294" dirty="0" err="1">
                <a:solidFill>
                  <a:srgbClr val="FFFFFF"/>
                </a:solidFill>
                <a:latin typeface="Muli Bold"/>
              </a:rPr>
              <a:t>processos</a:t>
            </a:r>
            <a:r>
              <a:rPr lang="en-US" sz="329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3294" dirty="0" err="1">
                <a:solidFill>
                  <a:srgbClr val="FFFFFF"/>
                </a:solidFill>
                <a:latin typeface="Muli Bold"/>
              </a:rPr>
              <a:t>interventivos</a:t>
            </a:r>
            <a:r>
              <a:rPr lang="en-US" sz="3294" dirty="0">
                <a:solidFill>
                  <a:srgbClr val="FFFFFF"/>
                </a:solidFill>
                <a:latin typeface="Muli Bold"/>
              </a:rPr>
              <a:t> que </a:t>
            </a:r>
            <a:r>
              <a:rPr lang="en-US" sz="3294" dirty="0" err="1">
                <a:solidFill>
                  <a:srgbClr val="FFFFFF"/>
                </a:solidFill>
                <a:latin typeface="Muli Bold"/>
              </a:rPr>
              <a:t>promovam</a:t>
            </a:r>
            <a:r>
              <a:rPr lang="en-US" sz="3294" dirty="0">
                <a:solidFill>
                  <a:srgbClr val="FFFFFF"/>
                </a:solidFill>
                <a:latin typeface="Muli Bold"/>
              </a:rPr>
              <a:t> o </a:t>
            </a:r>
            <a:r>
              <a:rPr lang="en-US" sz="3294" dirty="0" err="1">
                <a:solidFill>
                  <a:srgbClr val="FFFFFF"/>
                </a:solidFill>
                <a:latin typeface="Muli Bold"/>
              </a:rPr>
              <a:t>protagonismo</a:t>
            </a:r>
            <a:r>
              <a:rPr lang="en-US" sz="3294" dirty="0">
                <a:solidFill>
                  <a:srgbClr val="FFFFFF"/>
                </a:solidFill>
                <a:latin typeface="Muli Bold"/>
              </a:rPr>
              <a:t> dos </a:t>
            </a:r>
            <a:r>
              <a:rPr lang="en-US" sz="3294" dirty="0" err="1">
                <a:solidFill>
                  <a:srgbClr val="FFFFFF"/>
                </a:solidFill>
                <a:latin typeface="Muli Bold"/>
              </a:rPr>
              <a:t>usuários</a:t>
            </a:r>
            <a:r>
              <a:rPr lang="en-US" sz="3294" dirty="0">
                <a:solidFill>
                  <a:srgbClr val="FFFFFF"/>
                </a:solidFill>
                <a:latin typeface="Muli Bold"/>
              </a:rPr>
              <a:t> e o </a:t>
            </a:r>
            <a:r>
              <a:rPr lang="en-US" sz="3294" dirty="0" err="1">
                <a:solidFill>
                  <a:srgbClr val="FFFFFF"/>
                </a:solidFill>
                <a:latin typeface="Muli Bold"/>
              </a:rPr>
              <a:t>fortalecimento</a:t>
            </a:r>
            <a:r>
              <a:rPr lang="en-US" sz="3294" dirty="0">
                <a:solidFill>
                  <a:srgbClr val="FFFFFF"/>
                </a:solidFill>
                <a:latin typeface="Muli Bold"/>
              </a:rPr>
              <a:t> da </a:t>
            </a:r>
            <a:r>
              <a:rPr lang="en-US" sz="3294" dirty="0" err="1">
                <a:solidFill>
                  <a:srgbClr val="FFFFFF"/>
                </a:solidFill>
                <a:latin typeface="Muli Bold"/>
              </a:rPr>
              <a:t>prática</a:t>
            </a:r>
            <a:r>
              <a:rPr lang="en-US" sz="329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3294" dirty="0" err="1">
                <a:solidFill>
                  <a:srgbClr val="FFFFFF"/>
                </a:solidFill>
                <a:latin typeface="Muli Bold"/>
              </a:rPr>
              <a:t>democrática</a:t>
            </a:r>
            <a:r>
              <a:rPr lang="en-US" sz="3294" dirty="0">
                <a:solidFill>
                  <a:srgbClr val="FFFFFF"/>
                </a:solidFill>
                <a:latin typeface="Muli Bold"/>
              </a:rPr>
              <a:t> e da </a:t>
            </a:r>
            <a:r>
              <a:rPr lang="en-US" sz="3294" dirty="0" err="1">
                <a:solidFill>
                  <a:srgbClr val="FFFFFF"/>
                </a:solidFill>
                <a:latin typeface="Muli Bold"/>
              </a:rPr>
              <a:t>cultura</a:t>
            </a:r>
            <a:r>
              <a:rPr lang="en-US" sz="3294" dirty="0">
                <a:solidFill>
                  <a:srgbClr val="FFFFFF"/>
                </a:solidFill>
                <a:latin typeface="Muli Bold"/>
              </a:rPr>
              <a:t> de </a:t>
            </a:r>
            <a:r>
              <a:rPr lang="en-US" sz="3294" dirty="0" err="1">
                <a:solidFill>
                  <a:srgbClr val="FFFFFF"/>
                </a:solidFill>
                <a:latin typeface="Muli Bold"/>
              </a:rPr>
              <a:t>direitos</a:t>
            </a:r>
            <a:r>
              <a:rPr lang="en-US" sz="3294" dirty="0">
                <a:solidFill>
                  <a:srgbClr val="FFFFFF"/>
                </a:solidFill>
                <a:latin typeface="Muli Bold"/>
              </a:rPr>
              <a:t>.</a:t>
            </a:r>
          </a:p>
          <a:p>
            <a:pPr>
              <a:lnSpc>
                <a:spcPts val="3953"/>
              </a:lnSpc>
            </a:pPr>
            <a:r>
              <a:rPr lang="en-US" sz="3294" dirty="0">
                <a:solidFill>
                  <a:srgbClr val="FFFFFF"/>
                </a:solidFill>
                <a:latin typeface="Muli Bold"/>
              </a:rPr>
              <a:t>• É fundamental a estruturação do trabalho, a </a:t>
            </a:r>
            <a:r>
              <a:rPr lang="en-US" sz="3294" dirty="0" err="1">
                <a:solidFill>
                  <a:srgbClr val="FFFFFF"/>
                </a:solidFill>
                <a:latin typeface="Muli Bold"/>
              </a:rPr>
              <a:t>qualificação</a:t>
            </a:r>
            <a:r>
              <a:rPr lang="en-US" sz="3294" dirty="0">
                <a:solidFill>
                  <a:srgbClr val="FFFFFF"/>
                </a:solidFill>
                <a:latin typeface="Muli Bold"/>
              </a:rPr>
              <a:t> e a </a:t>
            </a:r>
            <a:r>
              <a:rPr lang="en-US" sz="3294" dirty="0" err="1">
                <a:solidFill>
                  <a:srgbClr val="FFFFFF"/>
                </a:solidFill>
                <a:latin typeface="Muli Bold"/>
              </a:rPr>
              <a:t>valorização</a:t>
            </a:r>
            <a:r>
              <a:rPr lang="en-US" sz="3294" dirty="0">
                <a:solidFill>
                  <a:srgbClr val="FFFFFF"/>
                </a:solidFill>
                <a:latin typeface="Muli Bold"/>
              </a:rPr>
              <a:t> dos trabalhadores e </a:t>
            </a:r>
            <a:r>
              <a:rPr lang="en-US" sz="3294" dirty="0" err="1">
                <a:solidFill>
                  <a:srgbClr val="FFFFFF"/>
                </a:solidFill>
                <a:latin typeface="Muli Bold"/>
              </a:rPr>
              <a:t>sua</a:t>
            </a:r>
            <a:r>
              <a:rPr lang="en-US" sz="329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3294" dirty="0" err="1">
                <a:solidFill>
                  <a:srgbClr val="FFFFFF"/>
                </a:solidFill>
                <a:latin typeface="Muli Bold"/>
              </a:rPr>
              <a:t>relação</a:t>
            </a:r>
            <a:r>
              <a:rPr lang="en-US" sz="3294" dirty="0">
                <a:solidFill>
                  <a:srgbClr val="FFFFFF"/>
                </a:solidFill>
                <a:latin typeface="Muli Bold"/>
              </a:rPr>
              <a:t> com o </a:t>
            </a:r>
            <a:r>
              <a:rPr lang="en-US" sz="3294" dirty="0" err="1">
                <a:solidFill>
                  <a:srgbClr val="FFFFFF"/>
                </a:solidFill>
                <a:latin typeface="Muli Bold"/>
              </a:rPr>
              <a:t>processo</a:t>
            </a:r>
            <a:r>
              <a:rPr lang="en-US" sz="3294" dirty="0">
                <a:solidFill>
                  <a:srgbClr val="FFFFFF"/>
                </a:solidFill>
                <a:latin typeface="Muli Bold"/>
              </a:rPr>
              <a:t> dos </a:t>
            </a:r>
            <a:r>
              <a:rPr lang="en-US" sz="3294" dirty="0" err="1">
                <a:solidFill>
                  <a:srgbClr val="FFFFFF"/>
                </a:solidFill>
                <a:latin typeface="Muli Bold"/>
              </a:rPr>
              <a:t>serviços</a:t>
            </a:r>
            <a:r>
              <a:rPr lang="en-US" sz="329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3294" dirty="0" err="1">
                <a:solidFill>
                  <a:srgbClr val="FFFFFF"/>
                </a:solidFill>
                <a:latin typeface="Muli Bold"/>
              </a:rPr>
              <a:t>socioassistenciais</a:t>
            </a:r>
            <a:r>
              <a:rPr lang="en-US" sz="3294" dirty="0">
                <a:solidFill>
                  <a:srgbClr val="FFFFFF"/>
                </a:solidFill>
                <a:latin typeface="Muli Bold"/>
              </a:rPr>
              <a:t>.</a:t>
            </a:r>
          </a:p>
          <a:p>
            <a:pPr>
              <a:lnSpc>
                <a:spcPts val="3953"/>
              </a:lnSpc>
            </a:pPr>
            <a:r>
              <a:rPr lang="en-US" sz="141" dirty="0">
                <a:solidFill>
                  <a:srgbClr val="FFFFFF"/>
                </a:solidFill>
                <a:latin typeface="Arimo"/>
              </a:rPr>
              <a:t> </a:t>
            </a:r>
          </a:p>
          <a:p>
            <a:pPr>
              <a:lnSpc>
                <a:spcPts val="3953"/>
              </a:lnSpc>
            </a:pPr>
            <a:endParaRPr lang="en-US" sz="141" dirty="0">
              <a:solidFill>
                <a:srgbClr val="FFFFFF"/>
              </a:solidFill>
              <a:latin typeface="Arimo"/>
            </a:endParaRPr>
          </a:p>
          <a:p>
            <a:pPr>
              <a:lnSpc>
                <a:spcPts val="3953"/>
              </a:lnSpc>
            </a:pPr>
            <a:endParaRPr lang="en-US" sz="141" dirty="0">
              <a:solidFill>
                <a:srgbClr val="FFFFFF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3328287" y="3858316"/>
            <a:ext cx="4808136" cy="9771334"/>
            <a:chOff x="0" y="0"/>
            <a:chExt cx="5001260" cy="101638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0993" cy="10163632"/>
            </a:xfrm>
            <a:custGeom>
              <a:avLst/>
              <a:gdLst/>
              <a:ahLst/>
              <a:cxnLst/>
              <a:rect l="l" t="t" r="r" b="b"/>
              <a:pathLst>
                <a:path w="5000993" h="10163632">
                  <a:moveTo>
                    <a:pt x="0" y="0"/>
                  </a:moveTo>
                  <a:lnTo>
                    <a:pt x="5000993" y="0"/>
                  </a:lnTo>
                  <a:lnTo>
                    <a:pt x="5000993" y="10163632"/>
                  </a:lnTo>
                  <a:lnTo>
                    <a:pt x="0" y="10163632"/>
                  </a:lnTo>
                  <a:close/>
                </a:path>
              </a:pathLst>
            </a:custGeom>
            <a:blipFill>
              <a:blip r:embed="rId2"/>
              <a:stretch>
                <a:fillRect l="-45" r="-45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338760" y="288798"/>
              <a:ext cx="4330776" cy="9398000"/>
            </a:xfrm>
            <a:custGeom>
              <a:avLst/>
              <a:gdLst/>
              <a:ahLst/>
              <a:cxnLst/>
              <a:rect l="l" t="t" r="r" b="b"/>
              <a:pathLst>
                <a:path w="4330776" h="9398000">
                  <a:moveTo>
                    <a:pt x="3894366" y="9398000"/>
                  </a:moveTo>
                  <a:lnTo>
                    <a:pt x="436410" y="9398000"/>
                  </a:lnTo>
                  <a:cubicBezTo>
                    <a:pt x="195389" y="9398000"/>
                    <a:pt x="0" y="9202610"/>
                    <a:pt x="0" y="8961590"/>
                  </a:cubicBezTo>
                  <a:lnTo>
                    <a:pt x="0" y="436410"/>
                  </a:lnTo>
                  <a:cubicBezTo>
                    <a:pt x="0" y="195390"/>
                    <a:pt x="195389" y="0"/>
                    <a:pt x="436410" y="0"/>
                  </a:cubicBezTo>
                  <a:lnTo>
                    <a:pt x="861580" y="0"/>
                  </a:lnTo>
                  <a:cubicBezTo>
                    <a:pt x="902373" y="0"/>
                    <a:pt x="935444" y="33071"/>
                    <a:pt x="935444" y="73863"/>
                  </a:cubicBezTo>
                  <a:lnTo>
                    <a:pt x="935444" y="73863"/>
                  </a:lnTo>
                  <a:cubicBezTo>
                    <a:pt x="935444" y="225019"/>
                    <a:pt x="1057745" y="347688"/>
                    <a:pt x="1208913" y="348120"/>
                  </a:cubicBezTo>
                  <a:lnTo>
                    <a:pt x="3105874" y="353619"/>
                  </a:lnTo>
                  <a:cubicBezTo>
                    <a:pt x="3257651" y="354063"/>
                    <a:pt x="3380930" y="231140"/>
                    <a:pt x="3380930" y="79362"/>
                  </a:cubicBezTo>
                  <a:lnTo>
                    <a:pt x="3380930" y="73863"/>
                  </a:lnTo>
                  <a:cubicBezTo>
                    <a:pt x="3380930" y="33071"/>
                    <a:pt x="3414001" y="0"/>
                    <a:pt x="3454794" y="0"/>
                  </a:cubicBezTo>
                  <a:lnTo>
                    <a:pt x="3894366" y="0"/>
                  </a:lnTo>
                  <a:cubicBezTo>
                    <a:pt x="4135387" y="0"/>
                    <a:pt x="4330776" y="195390"/>
                    <a:pt x="4330776" y="436410"/>
                  </a:cubicBezTo>
                  <a:lnTo>
                    <a:pt x="4330776" y="8961603"/>
                  </a:lnTo>
                  <a:cubicBezTo>
                    <a:pt x="4330776" y="9202610"/>
                    <a:pt x="4135387" y="9398000"/>
                    <a:pt x="3894366" y="9398000"/>
                  </a:cubicBezTo>
                  <a:close/>
                </a:path>
              </a:pathLst>
            </a:custGeom>
            <a:blipFill>
              <a:blip r:embed="rId3"/>
              <a:stretch>
                <a:fillRect l="-22425" r="-22425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-267339" y="2493573"/>
            <a:ext cx="13595626" cy="4183823"/>
            <a:chOff x="0" y="0"/>
            <a:chExt cx="18127502" cy="5578430"/>
          </a:xfrm>
        </p:grpSpPr>
        <p:sp>
          <p:nvSpPr>
            <p:cNvPr id="6" name="AutoShape 6"/>
            <p:cNvSpPr/>
            <p:nvPr/>
          </p:nvSpPr>
          <p:spPr>
            <a:xfrm>
              <a:off x="8233367" y="0"/>
              <a:ext cx="1660767" cy="69442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1030120"/>
              <a:ext cx="18127502" cy="45421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878"/>
                </a:lnSpc>
              </a:pPr>
              <a:r>
                <a:rPr lang="en-US" sz="4913" spc="98" dirty="0">
                  <a:solidFill>
                    <a:srgbClr val="FFFFFF"/>
                  </a:solidFill>
                  <a:latin typeface="Muli Bold"/>
                </a:rPr>
                <a:t>A </a:t>
              </a:r>
              <a:r>
                <a:rPr lang="en-US" sz="4913" spc="98" dirty="0" err="1">
                  <a:solidFill>
                    <a:srgbClr val="FFFFFF"/>
                  </a:solidFill>
                  <a:latin typeface="Muli Bold"/>
                </a:rPr>
                <a:t>Coordenação-Geral</a:t>
              </a:r>
              <a:r>
                <a:rPr lang="en-US" sz="4913" spc="98" dirty="0">
                  <a:solidFill>
                    <a:srgbClr val="FFFFFF"/>
                  </a:solidFill>
                  <a:latin typeface="Muli Bold"/>
                </a:rPr>
                <a:t> de </a:t>
              </a:r>
              <a:r>
                <a:rPr lang="en-US" sz="4913" spc="98" dirty="0" err="1">
                  <a:solidFill>
                    <a:srgbClr val="FFFFFF"/>
                  </a:solidFill>
                  <a:latin typeface="Muli Bold"/>
                </a:rPr>
                <a:t>Gestão</a:t>
              </a:r>
              <a:r>
                <a:rPr lang="en-US" sz="4913" spc="98" dirty="0">
                  <a:solidFill>
                    <a:srgbClr val="FFFFFF"/>
                  </a:solidFill>
                  <a:latin typeface="Muli Bold"/>
                </a:rPr>
                <a:t> do Trabalho e Educação Permanente (CGGTEP/DGSUAS/SNAS)</a:t>
              </a:r>
            </a:p>
            <a:p>
              <a:pPr marL="0" lvl="0" indent="0" algn="ctr">
                <a:lnSpc>
                  <a:spcPts val="6878"/>
                </a:lnSpc>
                <a:spcBef>
                  <a:spcPct val="0"/>
                </a:spcBef>
              </a:pPr>
              <a:r>
                <a:rPr lang="en-US" sz="4913" spc="98" dirty="0" err="1">
                  <a:solidFill>
                    <a:srgbClr val="FFFFFF"/>
                  </a:solidFill>
                  <a:latin typeface="Muli Bold"/>
                </a:rPr>
                <a:t>Agradece</a:t>
              </a:r>
              <a:r>
                <a:rPr lang="en-US" sz="4913" spc="98" dirty="0">
                  <a:solidFill>
                    <a:srgbClr val="FFFFFF"/>
                  </a:solidFill>
                  <a:latin typeface="Muli Bold"/>
                </a:rPr>
                <a:t>.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322</Words>
  <Application>Microsoft Office PowerPoint</Application>
  <PresentationFormat>Personalizar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3" baseType="lpstr">
      <vt:lpstr>Arial</vt:lpstr>
      <vt:lpstr>Arimo</vt:lpstr>
      <vt:lpstr>Muli Bold</vt:lpstr>
      <vt:lpstr>Calibri</vt:lpstr>
      <vt:lpstr>Muli Regular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IMPORTÂNCIA DA GESTÃO DO TRABALHO EM SITUAÇÃO DE EMERGÊNCIA E CALAMIDADE</dc:title>
  <dc:creator>COESAS</dc:creator>
  <cp:lastModifiedBy>SEDHAST</cp:lastModifiedBy>
  <cp:revision>3</cp:revision>
  <dcterms:created xsi:type="dcterms:W3CDTF">2006-08-16T00:00:00Z</dcterms:created>
  <dcterms:modified xsi:type="dcterms:W3CDTF">2021-12-10T12:44:48Z</dcterms:modified>
  <dc:identifier>DAEvjGsPMnc</dc:identifier>
</cp:coreProperties>
</file>