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51BC1C19-EFAA-4288-8441-3512D0DFF790}" type="datetimeFigureOut">
              <a:rPr lang="pt-BR" smtClean="0"/>
              <a:t>23/06/2021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79764792-B4CB-4697-84D0-4528C5C863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25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059" y="414096"/>
            <a:ext cx="11501881" cy="98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670" y="2154402"/>
            <a:ext cx="10360659" cy="379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labbr.org/trabalhoinfantil" TargetMode="External"/><Relationship Id="rId2" Type="http://schemas.openxmlformats.org/officeDocument/2006/relationships/hyperlink" Target="http://blog.mds.gov.br/redesuas/wp-content/uploads/2019/09/Caderno-de-Orieta%C3%A7%C3%B5es-T%C3%A9cnicas-PETI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757owokmZdw&amp;t=2146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gmse@cidadania.gov.br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brasilia/noticias/WCMS_800422/lang--pt/index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icef.org/brazil/comunicados-de-imprensa/unicef-alerta-para-aumento-de-incidencia-do-trabalho-infantil-durante-pandemia-em-sao-paulo" TargetMode="External"/><Relationship Id="rId4" Type="http://schemas.openxmlformats.org/officeDocument/2006/relationships/hyperlink" Target="https://www.ilo.org/wcmsp5/groups/public/---americas/---ro-lima/---ilo-brasilia/documents/publication/wcms_766175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2132838"/>
            <a:ext cx="9144000" cy="244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132838"/>
            <a:ext cx="9144000" cy="244856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5850">
              <a:latin typeface="Times New Roman"/>
              <a:cs typeface="Times New Roman"/>
            </a:endParaRPr>
          </a:p>
          <a:p>
            <a:pPr marL="576580">
              <a:lnSpc>
                <a:spcPct val="100000"/>
              </a:lnSpc>
            </a:pPr>
            <a:r>
              <a:rPr sz="4000" b="1" spc="-20" dirty="0">
                <a:latin typeface="Carlito"/>
                <a:cs typeface="Carlito"/>
              </a:rPr>
              <a:t>Combate </a:t>
            </a:r>
            <a:r>
              <a:rPr sz="4000" b="1" spc="-5" dirty="0">
                <a:latin typeface="Carlito"/>
                <a:cs typeface="Carlito"/>
              </a:rPr>
              <a:t>ao </a:t>
            </a:r>
            <a:r>
              <a:rPr sz="4000" b="1" spc="-40" dirty="0">
                <a:latin typeface="Carlito"/>
                <a:cs typeface="Carlito"/>
              </a:rPr>
              <a:t>Trabalho </a:t>
            </a:r>
            <a:r>
              <a:rPr sz="4000" b="1" spc="-20" dirty="0">
                <a:latin typeface="Carlito"/>
                <a:cs typeface="Carlito"/>
              </a:rPr>
              <a:t>Infantil </a:t>
            </a:r>
            <a:r>
              <a:rPr sz="4000" b="1" spc="-5" dirty="0">
                <a:latin typeface="Carlito"/>
                <a:cs typeface="Carlito"/>
              </a:rPr>
              <a:t>no</a:t>
            </a:r>
            <a:r>
              <a:rPr sz="4000" b="1" spc="75" dirty="0">
                <a:latin typeface="Carlito"/>
                <a:cs typeface="Carlito"/>
              </a:rPr>
              <a:t> </a:t>
            </a:r>
            <a:r>
              <a:rPr sz="4000" b="1" spc="-35" dirty="0">
                <a:latin typeface="Carlito"/>
                <a:cs typeface="Carlito"/>
              </a:rPr>
              <a:t>SUAS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551728"/>
            <a:ext cx="7274559" cy="98425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728345" algn="r">
              <a:lnSpc>
                <a:spcPct val="100000"/>
              </a:lnSpc>
              <a:spcBef>
                <a:spcPts val="630"/>
              </a:spcBef>
            </a:pPr>
            <a:r>
              <a:rPr sz="1800" spc="-95" dirty="0">
                <a:latin typeface="Arial"/>
                <a:cs typeface="Arial"/>
              </a:rPr>
              <a:t>2021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5" dirty="0">
                <a:latin typeface="Times New Roman"/>
                <a:cs typeface="Times New Roman"/>
              </a:rPr>
              <a:t>Francisco C.</a:t>
            </a:r>
            <a:r>
              <a:rPr sz="1800" dirty="0">
                <a:latin typeface="Times New Roman"/>
                <a:cs typeface="Times New Roman"/>
              </a:rPr>
              <a:t> Xavier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Coordenador </a:t>
            </a:r>
            <a:r>
              <a:rPr sz="1800" spc="-5" dirty="0">
                <a:latin typeface="Times New Roman"/>
                <a:cs typeface="Times New Roman"/>
              </a:rPr>
              <a:t>substituto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Medidas </a:t>
            </a:r>
            <a:r>
              <a:rPr sz="1800" dirty="0">
                <a:latin typeface="Times New Roman"/>
                <a:cs typeface="Times New Roman"/>
              </a:rPr>
              <a:t>Socioeducativas e </a:t>
            </a:r>
            <a:r>
              <a:rPr sz="1800" spc="-5" dirty="0">
                <a:latin typeface="Times New Roman"/>
                <a:cs typeface="Times New Roman"/>
              </a:rPr>
              <a:t>Programas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Intersetoriais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587" y="116598"/>
            <a:ext cx="1405382" cy="1211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7864" y="391414"/>
            <a:ext cx="4666615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2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Secretaria </a:t>
            </a:r>
            <a:r>
              <a:rPr sz="1800" b="1" dirty="0">
                <a:latin typeface="Carlito"/>
                <a:cs typeface="Carlito"/>
              </a:rPr>
              <a:t>Nacional de </a:t>
            </a:r>
            <a:r>
              <a:rPr sz="1800" b="1" spc="-10" dirty="0">
                <a:latin typeface="Carlito"/>
                <a:cs typeface="Carlito"/>
              </a:rPr>
              <a:t>Assistência </a:t>
            </a:r>
            <a:r>
              <a:rPr sz="1800" b="1" dirty="0">
                <a:latin typeface="Carlito"/>
                <a:cs typeface="Carlito"/>
              </a:rPr>
              <a:t>Social - SNAS  </a:t>
            </a:r>
            <a:r>
              <a:rPr sz="1800" b="1" spc="-5" dirty="0">
                <a:latin typeface="Carlito"/>
                <a:cs typeface="Carlito"/>
              </a:rPr>
              <a:t>Departamento </a:t>
            </a:r>
            <a:r>
              <a:rPr sz="1800" b="1" dirty="0">
                <a:latin typeface="Carlito"/>
                <a:cs typeface="Carlito"/>
              </a:rPr>
              <a:t>de </a:t>
            </a:r>
            <a:r>
              <a:rPr sz="1800" b="1" spc="-10" dirty="0">
                <a:latin typeface="Carlito"/>
                <a:cs typeface="Carlito"/>
              </a:rPr>
              <a:t>Proteção </a:t>
            </a:r>
            <a:r>
              <a:rPr sz="1800" b="1" dirty="0">
                <a:latin typeface="Carlito"/>
                <a:cs typeface="Carlito"/>
              </a:rPr>
              <a:t>Social </a:t>
            </a:r>
            <a:r>
              <a:rPr sz="1800" b="1" spc="-5" dirty="0">
                <a:latin typeface="Carlito"/>
                <a:cs typeface="Carlito"/>
              </a:rPr>
              <a:t>Especial </a:t>
            </a:r>
            <a:r>
              <a:rPr sz="1800" b="1" dirty="0">
                <a:latin typeface="Carlito"/>
                <a:cs typeface="Carlito"/>
              </a:rPr>
              <a:t>-</a:t>
            </a:r>
            <a:r>
              <a:rPr sz="1800" b="1" spc="-1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DPSE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74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65"/>
              </a:spcBef>
            </a:pPr>
            <a:r>
              <a:rPr sz="4400" b="1" spc="-15" dirty="0">
                <a:latin typeface="Times New Roman"/>
                <a:cs typeface="Times New Roman"/>
              </a:rPr>
              <a:t>Piores </a:t>
            </a:r>
            <a:r>
              <a:rPr sz="4400" b="1" dirty="0">
                <a:latin typeface="Times New Roman"/>
                <a:cs typeface="Times New Roman"/>
              </a:rPr>
              <a:t>formas de </a:t>
            </a:r>
            <a:r>
              <a:rPr sz="4400" b="1" spc="-40" dirty="0">
                <a:latin typeface="Times New Roman"/>
                <a:cs typeface="Times New Roman"/>
              </a:rPr>
              <a:t>Trabalho</a:t>
            </a:r>
            <a:r>
              <a:rPr sz="4400" b="1" spc="-1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Times New Roman"/>
                <a:cs typeface="Times New Roman"/>
              </a:rPr>
              <a:t>Infantil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25"/>
              </a:spcBef>
            </a:pPr>
            <a:r>
              <a:rPr dirty="0"/>
              <a:t>Convenção </a:t>
            </a:r>
            <a:r>
              <a:rPr spc="5" dirty="0"/>
              <a:t>182 </a:t>
            </a:r>
            <a:r>
              <a:rPr spc="-5" dirty="0"/>
              <a:t>da </a:t>
            </a:r>
            <a:r>
              <a:rPr dirty="0"/>
              <a:t>OIT</a:t>
            </a:r>
            <a:r>
              <a:rPr spc="-95" dirty="0"/>
              <a:t> </a:t>
            </a:r>
            <a:r>
              <a:rPr dirty="0"/>
              <a:t>(1999):</a:t>
            </a:r>
          </a:p>
          <a:p>
            <a:pPr marL="13335">
              <a:lnSpc>
                <a:spcPct val="100000"/>
              </a:lnSpc>
              <a:spcBef>
                <a:spcPts val="830"/>
              </a:spcBef>
            </a:pPr>
            <a:r>
              <a:rPr b="0" i="1" dirty="0">
                <a:latin typeface="Times New Roman"/>
                <a:cs typeface="Times New Roman"/>
              </a:rPr>
              <a:t>Define as </a:t>
            </a:r>
            <a:r>
              <a:rPr b="0" i="1" spc="-10" dirty="0">
                <a:latin typeface="Times New Roman"/>
                <a:cs typeface="Times New Roman"/>
              </a:rPr>
              <a:t>piores </a:t>
            </a:r>
            <a:r>
              <a:rPr b="0" i="1" dirty="0">
                <a:latin typeface="Times New Roman"/>
                <a:cs typeface="Times New Roman"/>
              </a:rPr>
              <a:t>formas de trabalho </a:t>
            </a:r>
            <a:r>
              <a:rPr b="0" i="1" spc="-5" dirty="0">
                <a:latin typeface="Times New Roman"/>
                <a:cs typeface="Times New Roman"/>
              </a:rPr>
              <a:t>infantil, </a:t>
            </a:r>
            <a:r>
              <a:rPr b="0" i="1" dirty="0">
                <a:latin typeface="Times New Roman"/>
                <a:cs typeface="Times New Roman"/>
              </a:rPr>
              <a:t>declarando </a:t>
            </a:r>
            <a:r>
              <a:rPr b="0" i="1" spc="-5" dirty="0">
                <a:latin typeface="Times New Roman"/>
                <a:cs typeface="Times New Roman"/>
              </a:rPr>
              <a:t>urgência </a:t>
            </a:r>
            <a:r>
              <a:rPr b="0" i="1" dirty="0">
                <a:latin typeface="Times New Roman"/>
                <a:cs typeface="Times New Roman"/>
              </a:rPr>
              <a:t>na </a:t>
            </a:r>
            <a:r>
              <a:rPr b="0" i="1" spc="5" dirty="0">
                <a:latin typeface="Times New Roman"/>
                <a:cs typeface="Times New Roman"/>
              </a:rPr>
              <a:t>sua </a:t>
            </a:r>
            <a:r>
              <a:rPr b="0" i="1" spc="-10" dirty="0">
                <a:latin typeface="Times New Roman"/>
                <a:cs typeface="Times New Roman"/>
              </a:rPr>
              <a:t>proibição </a:t>
            </a:r>
            <a:r>
              <a:rPr b="0" i="1" dirty="0">
                <a:latin typeface="Times New Roman"/>
                <a:cs typeface="Times New Roman"/>
              </a:rPr>
              <a:t>e eliminação. </a:t>
            </a:r>
            <a:r>
              <a:rPr b="0" i="1" spc="-5" dirty="0">
                <a:latin typeface="Times New Roman"/>
                <a:cs typeface="Times New Roman"/>
              </a:rPr>
              <a:t>Estão </a:t>
            </a:r>
            <a:r>
              <a:rPr b="0" i="1" dirty="0">
                <a:latin typeface="Times New Roman"/>
                <a:cs typeface="Times New Roman"/>
              </a:rPr>
              <a:t>listadas em seu </a:t>
            </a:r>
            <a:r>
              <a:rPr b="0" i="1" spc="5" dirty="0">
                <a:latin typeface="Times New Roman"/>
                <a:cs typeface="Times New Roman"/>
              </a:rPr>
              <a:t>art.</a:t>
            </a:r>
            <a:r>
              <a:rPr b="0" i="1" spc="70" dirty="0">
                <a:latin typeface="Times New Roman"/>
                <a:cs typeface="Times New Roman"/>
              </a:rPr>
              <a:t> </a:t>
            </a:r>
            <a:r>
              <a:rPr b="0" i="1" dirty="0">
                <a:latin typeface="Times New Roman"/>
                <a:cs typeface="Times New Roman"/>
              </a:rPr>
              <a:t>3º:</a:t>
            </a:r>
          </a:p>
          <a:p>
            <a:pPr marL="63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241935" marR="5080" indent="-228600">
              <a:lnSpc>
                <a:spcPts val="1520"/>
              </a:lnSpc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b="0" spc="-25" dirty="0">
                <a:latin typeface="Times New Roman"/>
                <a:cs typeface="Times New Roman"/>
              </a:rPr>
              <a:t>Todas </a:t>
            </a:r>
            <a:r>
              <a:rPr b="0" dirty="0">
                <a:latin typeface="Times New Roman"/>
                <a:cs typeface="Times New Roman"/>
              </a:rPr>
              <a:t>as </a:t>
            </a:r>
            <a:r>
              <a:rPr b="0" spc="-5" dirty="0">
                <a:latin typeface="Times New Roman"/>
                <a:cs typeface="Times New Roman"/>
              </a:rPr>
              <a:t>formas </a:t>
            </a:r>
            <a:r>
              <a:rPr b="0" dirty="0">
                <a:latin typeface="Times New Roman"/>
                <a:cs typeface="Times New Roman"/>
              </a:rPr>
              <a:t>de </a:t>
            </a:r>
            <a:r>
              <a:rPr b="0" spc="-5" dirty="0">
                <a:latin typeface="Times New Roman"/>
                <a:cs typeface="Times New Roman"/>
              </a:rPr>
              <a:t>escravidão ou práticas análogas </a:t>
            </a:r>
            <a:r>
              <a:rPr b="0" dirty="0">
                <a:latin typeface="Times New Roman"/>
                <a:cs typeface="Times New Roman"/>
              </a:rPr>
              <a:t>à </a:t>
            </a:r>
            <a:r>
              <a:rPr b="0" spc="-5" dirty="0">
                <a:latin typeface="Times New Roman"/>
                <a:cs typeface="Times New Roman"/>
              </a:rPr>
              <a:t>escravidão, como </a:t>
            </a:r>
            <a:r>
              <a:rPr b="0" dirty="0">
                <a:latin typeface="Times New Roman"/>
                <a:cs typeface="Times New Roman"/>
              </a:rPr>
              <a:t>a </a:t>
            </a:r>
            <a:r>
              <a:rPr b="0" spc="-5" dirty="0">
                <a:latin typeface="Times New Roman"/>
                <a:cs typeface="Times New Roman"/>
              </a:rPr>
              <a:t>venda </a:t>
            </a:r>
            <a:r>
              <a:rPr b="0" dirty="0">
                <a:latin typeface="Times New Roman"/>
                <a:cs typeface="Times New Roman"/>
              </a:rPr>
              <a:t>e o </a:t>
            </a:r>
            <a:r>
              <a:rPr b="0" spc="-5" dirty="0">
                <a:latin typeface="Times New Roman"/>
                <a:cs typeface="Times New Roman"/>
              </a:rPr>
              <a:t>tráfico </a:t>
            </a:r>
            <a:r>
              <a:rPr b="0" dirty="0">
                <a:latin typeface="Times New Roman"/>
                <a:cs typeface="Times New Roman"/>
              </a:rPr>
              <a:t>de </a:t>
            </a:r>
            <a:r>
              <a:rPr b="0" spc="-5" dirty="0">
                <a:latin typeface="Times New Roman"/>
                <a:cs typeface="Times New Roman"/>
              </a:rPr>
              <a:t>crianças, sujeição por dívidas, </a:t>
            </a:r>
            <a:r>
              <a:rPr b="0" dirty="0">
                <a:latin typeface="Times New Roman"/>
                <a:cs typeface="Times New Roman"/>
              </a:rPr>
              <a:t>a </a:t>
            </a:r>
            <a:r>
              <a:rPr b="0" spc="-5" dirty="0">
                <a:latin typeface="Times New Roman"/>
                <a:cs typeface="Times New Roman"/>
              </a:rPr>
              <a:t>servidão </a:t>
            </a:r>
            <a:r>
              <a:rPr b="0" dirty="0">
                <a:latin typeface="Times New Roman"/>
                <a:cs typeface="Times New Roman"/>
              </a:rPr>
              <a:t>e o  trabalho forçado ou </a:t>
            </a:r>
            <a:r>
              <a:rPr b="0" spc="-5" dirty="0">
                <a:latin typeface="Times New Roman"/>
                <a:cs typeface="Times New Roman"/>
              </a:rPr>
              <a:t>compulsório, </a:t>
            </a:r>
            <a:r>
              <a:rPr b="0" dirty="0">
                <a:latin typeface="Times New Roman"/>
                <a:cs typeface="Times New Roman"/>
              </a:rPr>
              <a:t>inclusive o recrutamento forçado ou </a:t>
            </a:r>
            <a:r>
              <a:rPr b="0" spc="-5" dirty="0">
                <a:latin typeface="Times New Roman"/>
                <a:cs typeface="Times New Roman"/>
              </a:rPr>
              <a:t>obrigatório </a:t>
            </a:r>
            <a:r>
              <a:rPr b="0" dirty="0">
                <a:latin typeface="Times New Roman"/>
                <a:cs typeface="Times New Roman"/>
              </a:rPr>
              <a:t>de crianças para utilização em conflitos</a:t>
            </a:r>
            <a:r>
              <a:rPr b="0" spc="-20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armados;</a:t>
            </a:r>
          </a:p>
          <a:p>
            <a:pPr marL="635">
              <a:lnSpc>
                <a:spcPct val="100000"/>
              </a:lnSpc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350">
              <a:latin typeface="Times New Roman"/>
              <a:cs typeface="Times New Roman"/>
            </a:endParaRPr>
          </a:p>
          <a:p>
            <a:pPr marL="241935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b="0" dirty="0">
                <a:latin typeface="Times New Roman"/>
                <a:cs typeface="Times New Roman"/>
              </a:rPr>
              <a:t>Utilização, </a:t>
            </a:r>
            <a:r>
              <a:rPr b="0" spc="-5" dirty="0">
                <a:latin typeface="Times New Roman"/>
                <a:cs typeface="Times New Roman"/>
              </a:rPr>
              <a:t>demanda </a:t>
            </a:r>
            <a:r>
              <a:rPr b="0" dirty="0">
                <a:latin typeface="Times New Roman"/>
                <a:cs typeface="Times New Roman"/>
              </a:rPr>
              <a:t>ou oferta de crianças para fins de exploração sexual, para a produção de pornografia ou para atuações</a:t>
            </a:r>
            <a:r>
              <a:rPr b="0" spc="-18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pornográficas;</a:t>
            </a:r>
          </a:p>
          <a:p>
            <a:pPr marL="635">
              <a:lnSpc>
                <a:spcPct val="100000"/>
              </a:lnSpc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41935" marR="6350" indent="-228600">
              <a:lnSpc>
                <a:spcPts val="151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b="0" spc="-5" dirty="0">
                <a:latin typeface="Times New Roman"/>
                <a:cs typeface="Times New Roman"/>
              </a:rPr>
              <a:t>Utilização, </a:t>
            </a:r>
            <a:r>
              <a:rPr b="0" dirty="0">
                <a:latin typeface="Times New Roman"/>
                <a:cs typeface="Times New Roman"/>
              </a:rPr>
              <a:t>o </a:t>
            </a:r>
            <a:r>
              <a:rPr b="0" spc="-5" dirty="0">
                <a:latin typeface="Times New Roman"/>
                <a:cs typeface="Times New Roman"/>
              </a:rPr>
              <a:t>recrutamento </a:t>
            </a:r>
            <a:r>
              <a:rPr b="0" dirty="0">
                <a:latin typeface="Times New Roman"/>
                <a:cs typeface="Times New Roman"/>
              </a:rPr>
              <a:t>e a </a:t>
            </a:r>
            <a:r>
              <a:rPr b="0" spc="-5" dirty="0">
                <a:latin typeface="Times New Roman"/>
                <a:cs typeface="Times New Roman"/>
              </a:rPr>
              <a:t>oferta </a:t>
            </a:r>
            <a:r>
              <a:rPr b="0" dirty="0">
                <a:latin typeface="Times New Roman"/>
                <a:cs typeface="Times New Roman"/>
              </a:rPr>
              <a:t>de </a:t>
            </a:r>
            <a:r>
              <a:rPr b="0" spc="-10" dirty="0">
                <a:latin typeface="Times New Roman"/>
                <a:cs typeface="Times New Roman"/>
              </a:rPr>
              <a:t>uma </a:t>
            </a:r>
            <a:r>
              <a:rPr b="0" dirty="0">
                <a:latin typeface="Times New Roman"/>
                <a:cs typeface="Times New Roman"/>
              </a:rPr>
              <a:t>criança para </a:t>
            </a:r>
            <a:r>
              <a:rPr b="0" spc="-5" dirty="0">
                <a:latin typeface="Times New Roman"/>
                <a:cs typeface="Times New Roman"/>
              </a:rPr>
              <a:t>atividades ilícitas, </a:t>
            </a:r>
            <a:r>
              <a:rPr b="0" spc="5" dirty="0">
                <a:latin typeface="Times New Roman"/>
                <a:cs typeface="Times New Roman"/>
              </a:rPr>
              <a:t>em </a:t>
            </a:r>
            <a:r>
              <a:rPr b="0" dirty="0">
                <a:latin typeface="Times New Roman"/>
                <a:cs typeface="Times New Roman"/>
              </a:rPr>
              <a:t>especial para a </a:t>
            </a:r>
            <a:r>
              <a:rPr b="0" spc="-5" dirty="0">
                <a:latin typeface="Times New Roman"/>
                <a:cs typeface="Times New Roman"/>
              </a:rPr>
              <a:t>produção </a:t>
            </a:r>
            <a:r>
              <a:rPr b="0" dirty="0">
                <a:latin typeface="Times New Roman"/>
                <a:cs typeface="Times New Roman"/>
              </a:rPr>
              <a:t>e o tráfico de </a:t>
            </a:r>
            <a:r>
              <a:rPr b="0" spc="-5" dirty="0">
                <a:latin typeface="Times New Roman"/>
                <a:cs typeface="Times New Roman"/>
              </a:rPr>
              <a:t>drogas, tais como  </a:t>
            </a:r>
            <a:r>
              <a:rPr b="0" dirty="0">
                <a:latin typeface="Times New Roman"/>
                <a:cs typeface="Times New Roman"/>
              </a:rPr>
              <a:t>definidos </a:t>
            </a:r>
            <a:r>
              <a:rPr b="0" spc="-5" dirty="0">
                <a:latin typeface="Times New Roman"/>
                <a:cs typeface="Times New Roman"/>
              </a:rPr>
              <a:t>nos </a:t>
            </a:r>
            <a:r>
              <a:rPr b="0" dirty="0">
                <a:latin typeface="Times New Roman"/>
                <a:cs typeface="Times New Roman"/>
              </a:rPr>
              <a:t>tratados internacionais</a:t>
            </a:r>
            <a:r>
              <a:rPr b="0" spc="-6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pertinentes;</a:t>
            </a:r>
          </a:p>
          <a:p>
            <a:pPr marL="635">
              <a:lnSpc>
                <a:spcPct val="100000"/>
              </a:lnSpc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635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41935" marR="6985" indent="-228600">
              <a:lnSpc>
                <a:spcPts val="1510"/>
              </a:lnSpc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b="0" spc="-5" dirty="0">
                <a:latin typeface="Times New Roman"/>
                <a:cs typeface="Times New Roman"/>
              </a:rPr>
              <a:t>Os trabalhos </a:t>
            </a:r>
            <a:r>
              <a:rPr b="0" dirty="0">
                <a:latin typeface="Times New Roman"/>
                <a:cs typeface="Times New Roman"/>
              </a:rPr>
              <a:t>que, </a:t>
            </a:r>
            <a:r>
              <a:rPr b="0" spc="-5" dirty="0">
                <a:latin typeface="Times New Roman"/>
                <a:cs typeface="Times New Roman"/>
              </a:rPr>
              <a:t>pela </a:t>
            </a:r>
            <a:r>
              <a:rPr b="0" spc="5" dirty="0">
                <a:latin typeface="Times New Roman"/>
                <a:cs typeface="Times New Roman"/>
              </a:rPr>
              <a:t>sua </a:t>
            </a:r>
            <a:r>
              <a:rPr b="0" dirty="0">
                <a:latin typeface="Times New Roman"/>
                <a:cs typeface="Times New Roman"/>
              </a:rPr>
              <a:t>natureza </a:t>
            </a:r>
            <a:r>
              <a:rPr b="0" spc="-5" dirty="0">
                <a:latin typeface="Times New Roman"/>
                <a:cs typeface="Times New Roman"/>
              </a:rPr>
              <a:t>ou pelas circunstâncias </a:t>
            </a:r>
            <a:r>
              <a:rPr b="0" dirty="0">
                <a:latin typeface="Times New Roman"/>
                <a:cs typeface="Times New Roman"/>
              </a:rPr>
              <a:t>em </a:t>
            </a:r>
            <a:r>
              <a:rPr b="0" spc="5" dirty="0">
                <a:latin typeface="Times New Roman"/>
                <a:cs typeface="Times New Roman"/>
              </a:rPr>
              <a:t>que </a:t>
            </a:r>
            <a:r>
              <a:rPr b="0" spc="-5" dirty="0">
                <a:latin typeface="Times New Roman"/>
                <a:cs typeface="Times New Roman"/>
              </a:rPr>
              <a:t>são </a:t>
            </a:r>
            <a:r>
              <a:rPr b="0" dirty="0">
                <a:latin typeface="Times New Roman"/>
                <a:cs typeface="Times New Roman"/>
              </a:rPr>
              <a:t>executados, possam </a:t>
            </a:r>
            <a:r>
              <a:rPr b="0" spc="-5" dirty="0">
                <a:latin typeface="Times New Roman"/>
                <a:cs typeface="Times New Roman"/>
              </a:rPr>
              <a:t>prejudicar </a:t>
            </a:r>
            <a:r>
              <a:rPr b="0" dirty="0">
                <a:latin typeface="Times New Roman"/>
                <a:cs typeface="Times New Roman"/>
              </a:rPr>
              <a:t>a saúde, a </a:t>
            </a:r>
            <a:r>
              <a:rPr b="0" spc="-5" dirty="0">
                <a:latin typeface="Times New Roman"/>
                <a:cs typeface="Times New Roman"/>
              </a:rPr>
              <a:t>segurança ou </a:t>
            </a:r>
            <a:r>
              <a:rPr b="0" dirty="0">
                <a:latin typeface="Times New Roman"/>
                <a:cs typeface="Times New Roman"/>
              </a:rPr>
              <a:t>a </a:t>
            </a:r>
            <a:r>
              <a:rPr b="0" spc="-5" dirty="0">
                <a:latin typeface="Times New Roman"/>
                <a:cs typeface="Times New Roman"/>
              </a:rPr>
              <a:t>moral </a:t>
            </a:r>
            <a:r>
              <a:rPr b="0" dirty="0">
                <a:latin typeface="Times New Roman"/>
                <a:cs typeface="Times New Roman"/>
              </a:rPr>
              <a:t>das  crianças.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30"/>
              </a:spcBef>
            </a:pPr>
            <a:r>
              <a:rPr sz="4400" b="1" spc="-15" dirty="0">
                <a:latin typeface="Carlito"/>
                <a:cs typeface="Carlito"/>
              </a:rPr>
              <a:t>Mitos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189225"/>
            <a:ext cx="10356850" cy="36461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Evita 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criminalidade;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Afasta o jovem das</a:t>
            </a:r>
            <a:r>
              <a:rPr sz="2800" dirty="0">
                <a:latin typeface="Times New Roman"/>
                <a:cs typeface="Times New Roman"/>
              </a:rPr>
              <a:t> drogas;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Garante um </a:t>
            </a:r>
            <a:r>
              <a:rPr sz="2800" dirty="0">
                <a:latin typeface="Times New Roman"/>
                <a:cs typeface="Times New Roman"/>
              </a:rPr>
              <a:t>futuro profissional;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caráter;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690"/>
              </a:lnSpc>
              <a:spcBef>
                <a:spcPts val="975"/>
              </a:spcBef>
              <a:buFont typeface="Arial"/>
              <a:buChar char="•"/>
              <a:tabLst>
                <a:tab pos="241300" algn="l"/>
                <a:tab pos="1519555" algn="l"/>
                <a:tab pos="1833880" algn="l"/>
                <a:tab pos="3350260" algn="l"/>
                <a:tab pos="3822700" algn="l"/>
                <a:tab pos="4883785" algn="l"/>
                <a:tab pos="5374640" algn="l"/>
                <a:tab pos="6497955" algn="l"/>
                <a:tab pos="7955280" algn="l"/>
                <a:tab pos="9154795" algn="l"/>
                <a:tab pos="9645015" algn="l"/>
              </a:tabLst>
            </a:pPr>
            <a:r>
              <a:rPr sz="2800" spc="-5" dirty="0">
                <a:latin typeface="Times New Roman"/>
                <a:cs typeface="Times New Roman"/>
              </a:rPr>
              <a:t>Reforça	e	con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olida</a:t>
            </a:r>
            <a:r>
              <a:rPr sz="2800" dirty="0">
                <a:latin typeface="Times New Roman"/>
                <a:cs typeface="Times New Roman"/>
              </a:rPr>
              <a:t>	o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papéis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gênero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(m</a:t>
            </a:r>
            <a:r>
              <a:rPr sz="2800" spc="-2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cui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5" dirty="0">
                <a:latin typeface="Times New Roman"/>
                <a:cs typeface="Times New Roman"/>
              </a:rPr>
              <a:t>am</a:t>
            </a:r>
            <a:r>
              <a:rPr sz="2800" dirty="0">
                <a:latin typeface="Times New Roman"/>
                <a:cs typeface="Times New Roman"/>
              </a:rPr>
              <a:t>	d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sa,  meninos trabalham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fora).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Recortes de classe, gênero 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raça;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Times New Roman"/>
                <a:cs typeface="Times New Roman"/>
              </a:rPr>
              <a:t>Sistemas </a:t>
            </a:r>
            <a:r>
              <a:rPr sz="2800" dirty="0">
                <a:latin typeface="Times New Roman"/>
                <a:cs typeface="Times New Roman"/>
              </a:rPr>
              <a:t>de </a:t>
            </a:r>
            <a:r>
              <a:rPr sz="2800" spc="-5" dirty="0">
                <a:latin typeface="Times New Roman"/>
                <a:cs typeface="Times New Roman"/>
              </a:rPr>
              <a:t>Proteção Social </a:t>
            </a: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-5" dirty="0">
                <a:latin typeface="Times New Roman"/>
                <a:cs typeface="Times New Roman"/>
              </a:rPr>
              <a:t> Brasil.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075" y="196837"/>
            <a:ext cx="8223884" cy="1249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075" y="196837"/>
            <a:ext cx="8223884" cy="1249680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431165" marR="422275" indent="-1905" algn="ctr">
              <a:lnSpc>
                <a:spcPct val="100000"/>
              </a:lnSpc>
              <a:spcBef>
                <a:spcPts val="195"/>
              </a:spcBef>
            </a:pPr>
            <a:r>
              <a:rPr sz="2600" spc="-320" dirty="0"/>
              <a:t>O </a:t>
            </a:r>
            <a:r>
              <a:rPr sz="2600" spc="-355" dirty="0"/>
              <a:t>TRABALHO </a:t>
            </a:r>
            <a:r>
              <a:rPr sz="2600" spc="-475" dirty="0"/>
              <a:t>PRECOCE </a:t>
            </a:r>
            <a:r>
              <a:rPr sz="2600" spc="-465" dirty="0"/>
              <a:t>E </a:t>
            </a:r>
            <a:r>
              <a:rPr sz="2600" spc="-450" dirty="0"/>
              <a:t>OS </a:t>
            </a:r>
            <a:r>
              <a:rPr sz="2600" spc="-465" dirty="0"/>
              <a:t>SEUS </a:t>
            </a:r>
            <a:r>
              <a:rPr sz="2600" spc="-400" dirty="0"/>
              <a:t>EFEITOS </a:t>
            </a:r>
            <a:r>
              <a:rPr sz="2600" spc="-450" dirty="0"/>
              <a:t>SOBRE </a:t>
            </a:r>
            <a:r>
              <a:rPr sz="2600" spc="-270" dirty="0"/>
              <a:t>A  </a:t>
            </a:r>
            <a:r>
              <a:rPr sz="2600" spc="-355" dirty="0"/>
              <a:t>EDUCAÇÃO, </a:t>
            </a:r>
            <a:r>
              <a:rPr sz="2600" spc="-320" dirty="0"/>
              <a:t>O </a:t>
            </a:r>
            <a:r>
              <a:rPr sz="2600" spc="-355" dirty="0"/>
              <a:t>TRABALHO </a:t>
            </a:r>
            <a:r>
              <a:rPr sz="2600" spc="-465" dirty="0"/>
              <a:t>E </a:t>
            </a:r>
            <a:r>
              <a:rPr sz="2600" spc="-270" dirty="0"/>
              <a:t>A </a:t>
            </a:r>
            <a:r>
              <a:rPr sz="2600" spc="-370" dirty="0"/>
              <a:t>RENDA </a:t>
            </a:r>
            <a:r>
              <a:rPr sz="2600" spc="-250" dirty="0"/>
              <a:t>NA </a:t>
            </a:r>
            <a:r>
              <a:rPr sz="2600" spc="-380" dirty="0"/>
              <a:t>TRAJETÓRIA </a:t>
            </a:r>
            <a:r>
              <a:rPr sz="2600" spc="-310" dirty="0"/>
              <a:t>DA  </a:t>
            </a:r>
            <a:r>
              <a:rPr sz="2600" spc="-350" dirty="0"/>
              <a:t>CRIANÇA </a:t>
            </a:r>
            <a:r>
              <a:rPr sz="2600" spc="-465" dirty="0"/>
              <a:t>E</a:t>
            </a:r>
            <a:r>
              <a:rPr sz="2600" spc="-415" dirty="0"/>
              <a:t> </a:t>
            </a:r>
            <a:r>
              <a:rPr sz="2600" spc="-409" dirty="0"/>
              <a:t>ADOLESCENTE</a:t>
            </a:r>
            <a:endParaRPr sz="2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2973" y="2841377"/>
          <a:ext cx="11058523" cy="10410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1099">
                <a:tc>
                  <a:txBody>
                    <a:bodyPr/>
                    <a:lstStyle/>
                    <a:p>
                      <a:pPr marL="46990" marR="50800" indent="397510">
                        <a:lnSpc>
                          <a:spcPct val="112999"/>
                        </a:lnSpc>
                        <a:spcBef>
                          <a:spcPts val="805"/>
                        </a:spcBef>
                      </a:pPr>
                      <a:r>
                        <a:rPr sz="2200" b="1" spc="15" dirty="0">
                          <a:latin typeface="Carlito"/>
                          <a:cs typeface="Carlito"/>
                        </a:rPr>
                        <a:t>Primeiro  </a:t>
                      </a:r>
                      <a:r>
                        <a:rPr sz="2200" b="1" spc="-10" dirty="0">
                          <a:latin typeface="Carlito"/>
                          <a:cs typeface="Carlito"/>
                        </a:rPr>
                        <a:t>Trabalho,</a:t>
                      </a:r>
                      <a:r>
                        <a:rPr sz="2200" b="1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Idade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203835" indent="-113664">
                        <a:lnSpc>
                          <a:spcPct val="112999"/>
                        </a:lnSpc>
                        <a:spcBef>
                          <a:spcPts val="805"/>
                        </a:spcBef>
                      </a:pPr>
                      <a:r>
                        <a:rPr sz="2200" b="1" spc="30" dirty="0">
                          <a:latin typeface="Carlito"/>
                          <a:cs typeface="Carlito"/>
                        </a:rPr>
                        <a:t>% </a:t>
                      </a:r>
                      <a:r>
                        <a:rPr sz="2200" b="1" spc="35" dirty="0">
                          <a:latin typeface="Carlito"/>
                          <a:cs typeface="Carlito"/>
                        </a:rPr>
                        <a:t>Sem </a:t>
                      </a:r>
                      <a:r>
                        <a:rPr sz="2200" b="1" spc="-10" dirty="0">
                          <a:latin typeface="Carlito"/>
                          <a:cs typeface="Carlito"/>
                        </a:rPr>
                        <a:t>Instrução</a:t>
                      </a:r>
                      <a:r>
                        <a:rPr sz="2200" b="1" spc="-34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15" dirty="0">
                          <a:latin typeface="Carlito"/>
                          <a:cs typeface="Carlito"/>
                        </a:rPr>
                        <a:t>/ 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Menos 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de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-2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615315" marR="99060" indent="-511809">
                        <a:lnSpc>
                          <a:spcPct val="112999"/>
                        </a:lnSpc>
                        <a:spcBef>
                          <a:spcPts val="805"/>
                        </a:spcBef>
                      </a:pPr>
                      <a:r>
                        <a:rPr sz="2200" b="1" spc="30" dirty="0">
                          <a:latin typeface="Carlito"/>
                          <a:cs typeface="Carlito"/>
                        </a:rPr>
                        <a:t>%</a:t>
                      </a:r>
                      <a:r>
                        <a:rPr sz="2200" b="1" spc="-3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30" dirty="0">
                          <a:latin typeface="Carlito"/>
                          <a:cs typeface="Carlito"/>
                        </a:rPr>
                        <a:t>15 </a:t>
                      </a:r>
                      <a:r>
                        <a:rPr sz="2200" b="1" spc="5" dirty="0">
                          <a:latin typeface="Carlito"/>
                          <a:cs typeface="Carlito"/>
                        </a:rPr>
                        <a:t>Anos </a:t>
                      </a:r>
                      <a:r>
                        <a:rPr sz="2200" b="1" spc="15" dirty="0">
                          <a:latin typeface="Carlito"/>
                          <a:cs typeface="Carlito"/>
                        </a:rPr>
                        <a:t>ou </a:t>
                      </a:r>
                      <a:r>
                        <a:rPr sz="2200" b="1" spc="5" dirty="0">
                          <a:latin typeface="Carlito"/>
                          <a:cs typeface="Carlito"/>
                        </a:rPr>
                        <a:t>Mais  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 Estudo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55880" indent="-113664">
                        <a:lnSpc>
                          <a:spcPct val="112999"/>
                        </a:lnSpc>
                        <a:spcBef>
                          <a:spcPts val="805"/>
                        </a:spcBef>
                      </a:pPr>
                      <a:r>
                        <a:rPr sz="2200" b="1" spc="30" dirty="0">
                          <a:latin typeface="Carlito"/>
                          <a:cs typeface="Carlito"/>
                        </a:rPr>
                        <a:t>%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Empregados</a:t>
                      </a:r>
                      <a:r>
                        <a:rPr sz="2200" b="1" spc="-17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com  Carteira</a:t>
                      </a:r>
                      <a:r>
                        <a:rPr sz="2200" b="1" spc="-1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5" dirty="0">
                          <a:latin typeface="Carlito"/>
                          <a:cs typeface="Carlito"/>
                        </a:rPr>
                        <a:t>Assinada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229870" indent="-38735">
                        <a:lnSpc>
                          <a:spcPct val="112999"/>
                        </a:lnSpc>
                        <a:spcBef>
                          <a:spcPts val="805"/>
                        </a:spcBef>
                      </a:pPr>
                      <a:r>
                        <a:rPr sz="2200" b="1" spc="-75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2200" b="1" spc="5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200" b="1" spc="-15" dirty="0">
                          <a:latin typeface="Carlito"/>
                          <a:cs typeface="Carlito"/>
                        </a:rPr>
                        <a:t>nd</a:t>
                      </a:r>
                      <a:r>
                        <a:rPr sz="2200" b="1" spc="40" dirty="0">
                          <a:latin typeface="Carlito"/>
                          <a:cs typeface="Carlito"/>
                        </a:rPr>
                        <a:t>i</a:t>
                      </a:r>
                      <a:r>
                        <a:rPr sz="2200" b="1" spc="-35" dirty="0">
                          <a:latin typeface="Carlito"/>
                          <a:cs typeface="Carlito"/>
                        </a:rPr>
                        <a:t>m</a:t>
                      </a:r>
                      <a:r>
                        <a:rPr sz="2200" b="1" spc="5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2200" b="1" spc="-15" dirty="0">
                          <a:latin typeface="Carlito"/>
                          <a:cs typeface="Carlito"/>
                        </a:rPr>
                        <a:t>n</a:t>
                      </a:r>
                      <a:r>
                        <a:rPr sz="2200" b="1" spc="-35" dirty="0">
                          <a:latin typeface="Carlito"/>
                          <a:cs typeface="Carlito"/>
                        </a:rPr>
                        <a:t>t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o  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Mensal</a:t>
                      </a:r>
                      <a:r>
                        <a:rPr sz="22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15" dirty="0">
                          <a:latin typeface="Carlito"/>
                          <a:cs typeface="Carlito"/>
                        </a:rPr>
                        <a:t>(R$)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1022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6994" y="1711759"/>
            <a:ext cx="10735945" cy="744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90"/>
              </a:spcBef>
            </a:pPr>
            <a:r>
              <a:rPr sz="2200" b="1" dirty="0">
                <a:latin typeface="Carlito"/>
                <a:cs typeface="Carlito"/>
              </a:rPr>
              <a:t>PESSOAL</a:t>
            </a:r>
            <a:r>
              <a:rPr sz="2200" b="1" spc="-105" dirty="0">
                <a:latin typeface="Carlito"/>
                <a:cs typeface="Carlito"/>
              </a:rPr>
              <a:t> </a:t>
            </a:r>
            <a:r>
              <a:rPr sz="2200" b="1" spc="10" dirty="0">
                <a:latin typeface="Carlito"/>
                <a:cs typeface="Carlito"/>
              </a:rPr>
              <a:t>OCUPADO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10" dirty="0">
                <a:latin typeface="Carlito"/>
                <a:cs typeface="Carlito"/>
              </a:rPr>
              <a:t>POR</a:t>
            </a:r>
            <a:r>
              <a:rPr sz="2200" b="1" spc="-120" dirty="0">
                <a:latin typeface="Carlito"/>
                <a:cs typeface="Carlito"/>
              </a:rPr>
              <a:t> </a:t>
            </a:r>
            <a:r>
              <a:rPr sz="2200" b="1" spc="-15" dirty="0">
                <a:latin typeface="Carlito"/>
                <a:cs typeface="Carlito"/>
              </a:rPr>
              <a:t>IDADE</a:t>
            </a:r>
            <a:r>
              <a:rPr sz="2200" b="1" spc="-9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DO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PRIMEIRO</a:t>
            </a:r>
            <a:r>
              <a:rPr sz="2200" b="1" spc="-70" dirty="0">
                <a:latin typeface="Carlito"/>
                <a:cs typeface="Carlito"/>
              </a:rPr>
              <a:t> </a:t>
            </a:r>
            <a:r>
              <a:rPr sz="2200" b="1" spc="-30" dirty="0">
                <a:latin typeface="Carlito"/>
                <a:cs typeface="Carlito"/>
              </a:rPr>
              <a:t>TRABALHO</a:t>
            </a:r>
            <a:r>
              <a:rPr sz="2200" b="1" spc="-65" dirty="0">
                <a:latin typeface="Carlito"/>
                <a:cs typeface="Carlito"/>
              </a:rPr>
              <a:t> </a:t>
            </a:r>
            <a:r>
              <a:rPr sz="2200" b="1" spc="20" dirty="0">
                <a:latin typeface="Carlito"/>
                <a:cs typeface="Carlito"/>
              </a:rPr>
              <a:t>E</a:t>
            </a:r>
            <a:r>
              <a:rPr sz="2200" b="1" spc="-10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CARACTERÍSTICAS</a:t>
            </a:r>
            <a:r>
              <a:rPr sz="2200" b="1" spc="-60" dirty="0">
                <a:latin typeface="Carlito"/>
                <a:cs typeface="Carlito"/>
              </a:rPr>
              <a:t> </a:t>
            </a:r>
            <a:r>
              <a:rPr sz="2200" b="1" spc="-10" dirty="0">
                <a:latin typeface="Carlito"/>
                <a:cs typeface="Carlito"/>
              </a:rPr>
              <a:t>SELECIONADAS  </a:t>
            </a:r>
            <a:r>
              <a:rPr sz="2200" b="1" spc="-20" dirty="0">
                <a:latin typeface="Carlito"/>
                <a:cs typeface="Carlito"/>
              </a:rPr>
              <a:t>BRASIL,</a:t>
            </a:r>
            <a:r>
              <a:rPr sz="2200" b="1" spc="-45" dirty="0">
                <a:latin typeface="Carlito"/>
                <a:cs typeface="Carlito"/>
              </a:rPr>
              <a:t> </a:t>
            </a:r>
            <a:r>
              <a:rPr sz="2200" b="1" spc="-50" dirty="0">
                <a:latin typeface="Carlito"/>
                <a:cs typeface="Carlito"/>
              </a:rPr>
              <a:t>2015</a:t>
            </a:r>
            <a:endParaRPr sz="2200">
              <a:latin typeface="Carlito"/>
              <a:cs typeface="Carlito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2973" y="3972479"/>
          <a:ext cx="11077572" cy="1813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6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315">
                <a:tc>
                  <a:txBody>
                    <a:bodyPr/>
                    <a:lstStyle/>
                    <a:p>
                      <a:pPr marL="56515">
                        <a:lnSpc>
                          <a:spcPts val="2120"/>
                        </a:lnSpc>
                      </a:pPr>
                      <a:r>
                        <a:rPr sz="2200" b="1" dirty="0">
                          <a:latin typeface="Carlito"/>
                          <a:cs typeface="Carlito"/>
                        </a:rPr>
                        <a:t>Até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9</a:t>
                      </a:r>
                      <a:r>
                        <a:rPr sz="2200" b="1" spc="-1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anos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12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16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8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12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9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212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19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2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ts val="212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2200" b="1" spc="-100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2200" b="1" spc="-95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8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781">
                <a:tc>
                  <a:txBody>
                    <a:bodyPr/>
                    <a:lstStyle/>
                    <a:p>
                      <a:pPr marL="56515">
                        <a:lnSpc>
                          <a:spcPts val="2490"/>
                        </a:lnSpc>
                      </a:pPr>
                      <a:r>
                        <a:rPr sz="2200" b="1" spc="-30" dirty="0">
                          <a:latin typeface="Carlito"/>
                          <a:cs typeface="Carlito"/>
                        </a:rPr>
                        <a:t>10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b="1" spc="-3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30" dirty="0">
                          <a:latin typeface="Carlito"/>
                          <a:cs typeface="Carlito"/>
                        </a:rPr>
                        <a:t>14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anos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8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7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7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1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28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7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2200" b="1" spc="-100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2200" b="1" spc="-95" dirty="0">
                          <a:latin typeface="Carlito"/>
                          <a:cs typeface="Carlito"/>
                        </a:rPr>
                        <a:t>5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5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81">
                <a:tc>
                  <a:txBody>
                    <a:bodyPr/>
                    <a:lstStyle/>
                    <a:p>
                      <a:pPr marL="56515">
                        <a:lnSpc>
                          <a:spcPts val="2490"/>
                        </a:lnSpc>
                      </a:pPr>
                      <a:r>
                        <a:rPr sz="2200" b="1" spc="-30" dirty="0">
                          <a:latin typeface="Carlito"/>
                          <a:cs typeface="Carlito"/>
                        </a:rPr>
                        <a:t>15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b="1" spc="-3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30" dirty="0">
                          <a:latin typeface="Carlito"/>
                          <a:cs typeface="Carlito"/>
                        </a:rPr>
                        <a:t>17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anos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3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8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13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0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41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4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2200" b="1" spc="-100" dirty="0">
                          <a:latin typeface="Carlito"/>
                          <a:cs typeface="Carlito"/>
                        </a:rPr>
                        <a:t>7</a:t>
                      </a:r>
                      <a:r>
                        <a:rPr sz="2200" b="1" spc="-95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2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67">
                <a:tc>
                  <a:txBody>
                    <a:bodyPr/>
                    <a:lstStyle/>
                    <a:p>
                      <a:pPr marL="56515">
                        <a:lnSpc>
                          <a:spcPts val="2490"/>
                        </a:lnSpc>
                      </a:pPr>
                      <a:r>
                        <a:rPr sz="2200" b="1" spc="-30" dirty="0">
                          <a:latin typeface="Carlito"/>
                          <a:cs typeface="Carlito"/>
                        </a:rPr>
                        <a:t>18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b="1" spc="-3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30" dirty="0">
                          <a:latin typeface="Carlito"/>
                          <a:cs typeface="Carlito"/>
                        </a:rPr>
                        <a:t>19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anos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7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21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5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46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7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2200" b="1" spc="-100" dirty="0">
                          <a:latin typeface="Carlito"/>
                          <a:cs typeface="Carlito"/>
                        </a:rPr>
                        <a:t>0</a:t>
                      </a:r>
                      <a:r>
                        <a:rPr sz="2200" b="1" spc="-95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3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75">
                <a:tc>
                  <a:txBody>
                    <a:bodyPr/>
                    <a:lstStyle/>
                    <a:p>
                      <a:pPr marL="56515">
                        <a:lnSpc>
                          <a:spcPts val="2490"/>
                        </a:lnSpc>
                      </a:pPr>
                      <a:r>
                        <a:rPr sz="2200" b="1" spc="-30" dirty="0">
                          <a:latin typeface="Carlito"/>
                          <a:cs typeface="Carlito"/>
                        </a:rPr>
                        <a:t>20 </a:t>
                      </a:r>
                      <a:r>
                        <a:rPr sz="2200" b="1" spc="20" dirty="0">
                          <a:latin typeface="Carlito"/>
                          <a:cs typeface="Carlito"/>
                        </a:rPr>
                        <a:t>a</a:t>
                      </a:r>
                      <a:r>
                        <a:rPr sz="2200" b="1" spc="-36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200" b="1" spc="-30" dirty="0">
                          <a:latin typeface="Carlito"/>
                          <a:cs typeface="Carlito"/>
                        </a:rPr>
                        <a:t>24 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anos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1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5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36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7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97840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40</a:t>
                      </a:r>
                      <a:r>
                        <a:rPr sz="2200" b="1" spc="10" dirty="0">
                          <a:latin typeface="Carlito"/>
                          <a:cs typeface="Carlito"/>
                        </a:rPr>
                        <a:t>,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0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1945" algn="r">
                        <a:lnSpc>
                          <a:spcPts val="2490"/>
                        </a:lnSpc>
                      </a:pPr>
                      <a:r>
                        <a:rPr sz="2200" b="1" spc="-95" dirty="0">
                          <a:latin typeface="Carlito"/>
                          <a:cs typeface="Carlito"/>
                        </a:rPr>
                        <a:t>2</a:t>
                      </a:r>
                      <a:r>
                        <a:rPr sz="2200" b="1" spc="-5" dirty="0">
                          <a:latin typeface="Carlito"/>
                          <a:cs typeface="Carlito"/>
                        </a:rPr>
                        <a:t>.</a:t>
                      </a:r>
                      <a:r>
                        <a:rPr sz="2200" b="1" spc="-100" dirty="0">
                          <a:latin typeface="Carlito"/>
                          <a:cs typeface="Carlito"/>
                        </a:rPr>
                        <a:t>6</a:t>
                      </a:r>
                      <a:r>
                        <a:rPr sz="2200" b="1" spc="-95" dirty="0">
                          <a:latin typeface="Carlito"/>
                          <a:cs typeface="Carlito"/>
                        </a:rPr>
                        <a:t>9</a:t>
                      </a:r>
                      <a:r>
                        <a:rPr sz="2200" b="1" dirty="0">
                          <a:latin typeface="Carlito"/>
                          <a:cs typeface="Carlito"/>
                        </a:rPr>
                        <a:t>6</a:t>
                      </a:r>
                      <a:endParaRPr sz="22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66994" y="5737312"/>
            <a:ext cx="4065270" cy="7829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950" spc="-25" dirty="0">
                <a:latin typeface="Carlito"/>
                <a:cs typeface="Carlito"/>
              </a:rPr>
              <a:t>Fonte: </a:t>
            </a:r>
            <a:r>
              <a:rPr sz="1950" spc="5" dirty="0">
                <a:latin typeface="Carlito"/>
                <a:cs typeface="Carlito"/>
              </a:rPr>
              <a:t>IBGE </a:t>
            </a:r>
            <a:r>
              <a:rPr sz="1950" spc="-5" dirty="0">
                <a:latin typeface="Carlito"/>
                <a:cs typeface="Carlito"/>
              </a:rPr>
              <a:t>-</a:t>
            </a:r>
            <a:r>
              <a:rPr sz="1950" spc="-110" dirty="0">
                <a:latin typeface="Carlito"/>
                <a:cs typeface="Carlito"/>
              </a:rPr>
              <a:t> </a:t>
            </a:r>
            <a:r>
              <a:rPr sz="1950" spc="-35" dirty="0">
                <a:latin typeface="Carlito"/>
                <a:cs typeface="Carlito"/>
              </a:rPr>
              <a:t>PNAD</a:t>
            </a:r>
            <a:endParaRPr sz="1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950" spc="45" dirty="0">
                <a:latin typeface="Carlito"/>
                <a:cs typeface="Carlito"/>
              </a:rPr>
              <a:t>Elaboração: Escritório </a:t>
            </a:r>
            <a:r>
              <a:rPr sz="1950" spc="5" dirty="0">
                <a:latin typeface="Carlito"/>
                <a:cs typeface="Carlito"/>
              </a:rPr>
              <a:t>da </a:t>
            </a:r>
            <a:r>
              <a:rPr sz="1950" spc="45" dirty="0">
                <a:latin typeface="Carlito"/>
                <a:cs typeface="Carlito"/>
              </a:rPr>
              <a:t>OIT </a:t>
            </a:r>
            <a:r>
              <a:rPr sz="1950" spc="5" dirty="0">
                <a:latin typeface="Carlito"/>
                <a:cs typeface="Carlito"/>
              </a:rPr>
              <a:t>no</a:t>
            </a:r>
            <a:r>
              <a:rPr sz="1950" spc="-130" dirty="0">
                <a:latin typeface="Carlito"/>
                <a:cs typeface="Carlito"/>
              </a:rPr>
              <a:t> </a:t>
            </a:r>
            <a:r>
              <a:rPr sz="1950" spc="65" dirty="0">
                <a:latin typeface="Carlito"/>
                <a:cs typeface="Carlito"/>
              </a:rPr>
              <a:t>Brasil</a:t>
            </a:r>
            <a:endParaRPr sz="19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275081"/>
            <a:ext cx="8291322" cy="1353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275081"/>
            <a:ext cx="8291830" cy="135382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600835" marR="951230" indent="-646430">
              <a:lnSpc>
                <a:spcPts val="4750"/>
              </a:lnSpc>
              <a:spcBef>
                <a:spcPts val="365"/>
              </a:spcBef>
            </a:pPr>
            <a:r>
              <a:rPr sz="4400" spc="-20" dirty="0">
                <a:latin typeface="Carlito"/>
                <a:cs typeface="Carlito"/>
              </a:rPr>
              <a:t>Programa </a:t>
            </a:r>
            <a:r>
              <a:rPr sz="4400" spc="-5" dirty="0">
                <a:latin typeface="Carlito"/>
                <a:cs typeface="Carlito"/>
              </a:rPr>
              <a:t>de </a:t>
            </a:r>
            <a:r>
              <a:rPr sz="4400" spc="-15" dirty="0">
                <a:latin typeface="Carlito"/>
                <a:cs typeface="Carlito"/>
              </a:rPr>
              <a:t>Erradicação </a:t>
            </a:r>
            <a:r>
              <a:rPr sz="4400" dirty="0">
                <a:latin typeface="Carlito"/>
                <a:cs typeface="Carlito"/>
              </a:rPr>
              <a:t>do  </a:t>
            </a:r>
            <a:r>
              <a:rPr sz="4400" spc="-45" dirty="0">
                <a:latin typeface="Carlito"/>
                <a:cs typeface="Carlito"/>
              </a:rPr>
              <a:t>Trabalho </a:t>
            </a:r>
            <a:r>
              <a:rPr sz="4400" spc="-20" dirty="0">
                <a:latin typeface="Carlito"/>
                <a:cs typeface="Carlito"/>
              </a:rPr>
              <a:t>Infantil </a:t>
            </a:r>
            <a:r>
              <a:rPr sz="4400" dirty="0">
                <a:latin typeface="Carlito"/>
                <a:cs typeface="Carlito"/>
              </a:rPr>
              <a:t>-</a:t>
            </a:r>
            <a:r>
              <a:rPr sz="4400" spc="50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PETI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654" y="2918840"/>
            <a:ext cx="10817860" cy="160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4254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É um </a:t>
            </a:r>
            <a:r>
              <a:rPr sz="1800" spc="-5" dirty="0">
                <a:latin typeface="Times New Roman"/>
                <a:cs typeface="Times New Roman"/>
              </a:rPr>
              <a:t>programa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caráter </a:t>
            </a:r>
            <a:r>
              <a:rPr sz="1800" dirty="0">
                <a:latin typeface="Times New Roman"/>
                <a:cs typeface="Times New Roman"/>
              </a:rPr>
              <a:t>intersetorial </a:t>
            </a:r>
            <a:r>
              <a:rPr sz="1800" spc="-5" dirty="0">
                <a:latin typeface="Times New Roman"/>
                <a:cs typeface="Times New Roman"/>
              </a:rPr>
              <a:t>que, </a:t>
            </a:r>
            <a:r>
              <a:rPr sz="1800" dirty="0">
                <a:latin typeface="Times New Roman"/>
                <a:cs typeface="Times New Roman"/>
              </a:rPr>
              <a:t>no </a:t>
            </a:r>
            <a:r>
              <a:rPr sz="1800" spc="-5" dirty="0">
                <a:latin typeface="Times New Roman"/>
                <a:cs typeface="Times New Roman"/>
              </a:rPr>
              <a:t>âmbito </a:t>
            </a:r>
            <a:r>
              <a:rPr sz="1800" dirty="0">
                <a:latin typeface="Times New Roman"/>
                <a:cs typeface="Times New Roman"/>
              </a:rPr>
              <a:t>do </a:t>
            </a:r>
            <a:r>
              <a:rPr sz="1800" spc="-5" dirty="0">
                <a:latin typeface="Times New Roman"/>
                <a:cs typeface="Times New Roman"/>
              </a:rPr>
              <a:t>SUAS </a:t>
            </a:r>
            <a:r>
              <a:rPr sz="1800" dirty="0">
                <a:latin typeface="Times New Roman"/>
                <a:cs typeface="Times New Roman"/>
              </a:rPr>
              <a:t>compreende, </a:t>
            </a:r>
            <a:r>
              <a:rPr sz="1800" b="1" spc="-5" dirty="0">
                <a:latin typeface="Times New Roman"/>
                <a:cs typeface="Times New Roman"/>
              </a:rPr>
              <a:t>transferências de </a:t>
            </a:r>
            <a:r>
              <a:rPr sz="1800" b="1" spc="-10" dirty="0">
                <a:latin typeface="Times New Roman"/>
                <a:cs typeface="Times New Roman"/>
              </a:rPr>
              <a:t>renda, </a:t>
            </a:r>
            <a:r>
              <a:rPr sz="1800" b="1" spc="-5" dirty="0">
                <a:latin typeface="Times New Roman"/>
                <a:cs typeface="Times New Roman"/>
              </a:rPr>
              <a:t>trabalho  </a:t>
            </a:r>
            <a:r>
              <a:rPr sz="1800" b="1" dirty="0">
                <a:latin typeface="Times New Roman"/>
                <a:cs typeface="Times New Roman"/>
              </a:rPr>
              <a:t>social com </a:t>
            </a:r>
            <a:r>
              <a:rPr sz="1800" b="1" spc="-5" dirty="0">
                <a:latin typeface="Times New Roman"/>
                <a:cs typeface="Times New Roman"/>
              </a:rPr>
              <a:t>famílias </a:t>
            </a:r>
            <a:r>
              <a:rPr sz="1800" b="1" dirty="0">
                <a:latin typeface="Times New Roman"/>
                <a:cs typeface="Times New Roman"/>
              </a:rPr>
              <a:t>e oferta </a:t>
            </a:r>
            <a:r>
              <a:rPr sz="1800" b="1" spc="-5" dirty="0">
                <a:latin typeface="Times New Roman"/>
                <a:cs typeface="Times New Roman"/>
              </a:rPr>
              <a:t>de Serviços </a:t>
            </a:r>
            <a:r>
              <a:rPr sz="1800" b="1" spc="-10" dirty="0">
                <a:latin typeface="Times New Roman"/>
                <a:cs typeface="Times New Roman"/>
              </a:rPr>
              <a:t>de </a:t>
            </a:r>
            <a:r>
              <a:rPr sz="1800" b="1" spc="-5" dirty="0">
                <a:latin typeface="Times New Roman"/>
                <a:cs typeface="Times New Roman"/>
              </a:rPr>
              <a:t>Convivência </a:t>
            </a:r>
            <a:r>
              <a:rPr sz="1800" b="1" dirty="0">
                <a:latin typeface="Times New Roman"/>
                <a:cs typeface="Times New Roman"/>
              </a:rPr>
              <a:t>e </a:t>
            </a:r>
            <a:r>
              <a:rPr sz="1800" b="1" spc="-5" dirty="0">
                <a:latin typeface="Times New Roman"/>
                <a:cs typeface="Times New Roman"/>
              </a:rPr>
              <a:t>Fortalecimento de Vínculos para crianças </a:t>
            </a:r>
            <a:r>
              <a:rPr sz="1800" b="1" dirty="0">
                <a:latin typeface="Times New Roman"/>
                <a:cs typeface="Times New Roman"/>
              </a:rPr>
              <a:t>e  adolescentes </a:t>
            </a:r>
            <a:r>
              <a:rPr sz="1800" b="1" spc="-5" dirty="0">
                <a:latin typeface="Times New Roman"/>
                <a:cs typeface="Times New Roman"/>
              </a:rPr>
              <a:t>que se encontrem </a:t>
            </a:r>
            <a:r>
              <a:rPr sz="1800" b="1" dirty="0">
                <a:latin typeface="Times New Roman"/>
                <a:cs typeface="Times New Roman"/>
              </a:rPr>
              <a:t>em situação </a:t>
            </a:r>
            <a:r>
              <a:rPr sz="1800" b="1" spc="-5" dirty="0">
                <a:latin typeface="Times New Roman"/>
                <a:cs typeface="Times New Roman"/>
              </a:rPr>
              <a:t>de trabalho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spc="-45" dirty="0">
                <a:latin typeface="Times New Roman"/>
                <a:cs typeface="Times New Roman"/>
              </a:rPr>
              <a:t>Tem </a:t>
            </a:r>
            <a:r>
              <a:rPr sz="1800" spc="-5" dirty="0">
                <a:latin typeface="Times New Roman"/>
                <a:cs typeface="Times New Roman"/>
              </a:rPr>
              <a:t>abrangência nacional </a:t>
            </a:r>
            <a:r>
              <a:rPr sz="1800" dirty="0">
                <a:latin typeface="Times New Roman"/>
                <a:cs typeface="Times New Roman"/>
              </a:rPr>
              <a:t>e é </a:t>
            </a:r>
            <a:r>
              <a:rPr sz="1800" spc="-5" dirty="0">
                <a:latin typeface="Times New Roman"/>
                <a:cs typeface="Times New Roman"/>
              </a:rPr>
              <a:t>desenvolvido </a:t>
            </a:r>
            <a:r>
              <a:rPr sz="1800" dirty="0">
                <a:latin typeface="Times New Roman"/>
                <a:cs typeface="Times New Roman"/>
              </a:rPr>
              <a:t>de </a:t>
            </a:r>
            <a:r>
              <a:rPr sz="1800" spc="-5" dirty="0">
                <a:latin typeface="Times New Roman"/>
                <a:cs typeface="Times New Roman"/>
              </a:rPr>
              <a:t>forma  </a:t>
            </a:r>
            <a:r>
              <a:rPr sz="1800" dirty="0">
                <a:latin typeface="Times New Roman"/>
                <a:cs typeface="Times New Roman"/>
              </a:rPr>
              <a:t>articulada pelos entes federados, com a participação da sociedade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civil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</a:pPr>
            <a:r>
              <a:rPr sz="1600" b="1" i="1" spc="-5" dirty="0">
                <a:latin typeface="Times New Roman"/>
                <a:cs typeface="Times New Roman"/>
              </a:rPr>
              <a:t>(LOAS - Lei </a:t>
            </a:r>
            <a:r>
              <a:rPr sz="1600" b="1" i="1" dirty="0">
                <a:latin typeface="Times New Roman"/>
                <a:cs typeface="Times New Roman"/>
              </a:rPr>
              <a:t>n</a:t>
            </a:r>
            <a:r>
              <a:rPr sz="1575" b="1" i="1" u="sng" baseline="264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575" b="1" i="1" baseline="2645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8.742, de</a:t>
            </a:r>
            <a:r>
              <a:rPr sz="1600" b="1" i="1" spc="-15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1993</a:t>
            </a:r>
            <a:r>
              <a:rPr sz="1600" b="1" i="1" dirty="0">
                <a:latin typeface="Carlito"/>
                <a:cs typeface="Carlito"/>
              </a:rPr>
              <a:t>)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1486" y="66332"/>
            <a:ext cx="8136890" cy="410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1486" y="66332"/>
            <a:ext cx="8136890" cy="410845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5"/>
              </a:spcBef>
            </a:pPr>
            <a:r>
              <a:rPr sz="2200" b="1" spc="-5" dirty="0">
                <a:latin typeface="Times New Roman"/>
                <a:cs typeface="Times New Roman"/>
              </a:rPr>
              <a:t>Linha Histórica </a:t>
            </a:r>
            <a:r>
              <a:rPr sz="2200" b="1" dirty="0">
                <a:latin typeface="Times New Roman"/>
                <a:cs typeface="Times New Roman"/>
              </a:rPr>
              <a:t>do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PETI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2760" y="646685"/>
            <a:ext cx="89217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39"/>
              </a:lnSpc>
              <a:spcBef>
                <a:spcPts val="125"/>
              </a:spcBef>
            </a:pPr>
            <a:r>
              <a:rPr sz="1600" b="1" spc="540" dirty="0">
                <a:solidFill>
                  <a:srgbClr val="FF0000"/>
                </a:solidFill>
                <a:latin typeface="Times New Roman"/>
                <a:cs typeface="Times New Roman"/>
              </a:rPr>
              <a:t>1996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180"/>
              </a:lnSpc>
              <a:spcBef>
                <a:spcPts val="75"/>
              </a:spcBef>
            </a:pPr>
            <a:r>
              <a:rPr sz="1100" b="1" spc="370" dirty="0">
                <a:latin typeface="Times New Roman"/>
                <a:cs typeface="Times New Roman"/>
              </a:rPr>
              <a:t>Criação  </a:t>
            </a:r>
            <a:r>
              <a:rPr sz="1100" b="1" spc="405" dirty="0">
                <a:latin typeface="Times New Roman"/>
                <a:cs typeface="Times New Roman"/>
              </a:rPr>
              <a:t>do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b="1" spc="445" dirty="0">
                <a:latin typeface="Times New Roman"/>
                <a:cs typeface="Times New Roman"/>
              </a:rPr>
              <a:t>PETI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5758" y="692791"/>
            <a:ext cx="122555" cy="1675764"/>
          </a:xfrm>
          <a:custGeom>
            <a:avLst/>
            <a:gdLst/>
            <a:ahLst/>
            <a:cxnLst/>
            <a:rect l="l" t="t" r="r" b="b"/>
            <a:pathLst>
              <a:path w="122555" h="1675764">
                <a:moveTo>
                  <a:pt x="122210" y="0"/>
                </a:moveTo>
                <a:lnTo>
                  <a:pt x="0" y="0"/>
                </a:lnTo>
                <a:lnTo>
                  <a:pt x="0" y="1675478"/>
                </a:lnTo>
                <a:lnTo>
                  <a:pt x="122210" y="1675478"/>
                </a:lnTo>
                <a:lnTo>
                  <a:pt x="122210" y="0"/>
                </a:lnTo>
                <a:close/>
              </a:path>
            </a:pathLst>
          </a:custGeom>
          <a:solidFill>
            <a:srgbClr val="FFE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5268" y="645447"/>
            <a:ext cx="1335405" cy="139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Lançamento,  </a:t>
            </a:r>
            <a:r>
              <a:rPr sz="950" spc="275" dirty="0">
                <a:solidFill>
                  <a:srgbClr val="404040"/>
                </a:solidFill>
                <a:latin typeface="Times New Roman"/>
                <a:cs typeface="Times New Roman"/>
              </a:rPr>
              <a:t>pelo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Governo  </a:t>
            </a:r>
            <a:r>
              <a:rPr sz="950" spc="260" dirty="0">
                <a:solidFill>
                  <a:srgbClr val="404040"/>
                </a:solidFill>
                <a:latin typeface="Times New Roman"/>
                <a:cs typeface="Times New Roman"/>
              </a:rPr>
              <a:t>Federal,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do  </a:t>
            </a:r>
            <a:r>
              <a:rPr sz="950" spc="310" dirty="0">
                <a:solidFill>
                  <a:srgbClr val="404040"/>
                </a:solidFill>
                <a:latin typeface="Times New Roman"/>
                <a:cs typeface="Times New Roman"/>
              </a:rPr>
              <a:t>Programa </a:t>
            </a: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950" spc="275" dirty="0">
                <a:solidFill>
                  <a:srgbClr val="404040"/>
                </a:solidFill>
                <a:latin typeface="Times New Roman"/>
                <a:cs typeface="Times New Roman"/>
              </a:rPr>
              <a:t>Erradicação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do  </a:t>
            </a:r>
            <a:r>
              <a:rPr sz="950" spc="290" dirty="0">
                <a:solidFill>
                  <a:srgbClr val="404040"/>
                </a:solidFill>
                <a:latin typeface="Times New Roman"/>
                <a:cs typeface="Times New Roman"/>
              </a:rPr>
              <a:t>Trabalho  </a:t>
            </a:r>
            <a:r>
              <a:rPr sz="950" spc="235" dirty="0">
                <a:solidFill>
                  <a:srgbClr val="404040"/>
                </a:solidFill>
                <a:latin typeface="Times New Roman"/>
                <a:cs typeface="Times New Roman"/>
              </a:rPr>
              <a:t>Infantil </a:t>
            </a:r>
            <a:r>
              <a:rPr sz="950" spc="390" dirty="0">
                <a:solidFill>
                  <a:srgbClr val="404040"/>
                </a:solidFill>
                <a:latin typeface="Times New Roman"/>
                <a:cs typeface="Times New Roman"/>
              </a:rPr>
              <a:t>em</a:t>
            </a:r>
            <a:r>
              <a:rPr sz="95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50" spc="285" dirty="0">
                <a:solidFill>
                  <a:srgbClr val="404040"/>
                </a:solidFill>
                <a:latin typeface="Times New Roman"/>
                <a:cs typeface="Times New Roman"/>
              </a:rPr>
              <a:t>Três  </a:t>
            </a: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Lagoas</a:t>
            </a:r>
            <a:r>
              <a:rPr sz="95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50" spc="345" dirty="0">
                <a:solidFill>
                  <a:srgbClr val="404040"/>
                </a:solidFill>
                <a:latin typeface="Times New Roman"/>
                <a:cs typeface="Times New Roman"/>
              </a:rPr>
              <a:t>(MS)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9793" y="646685"/>
            <a:ext cx="866140" cy="965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25"/>
              </a:spcBef>
            </a:pPr>
            <a:r>
              <a:rPr sz="1600" b="1" spc="500" dirty="0">
                <a:solidFill>
                  <a:srgbClr val="FF0000"/>
                </a:solidFill>
                <a:latin typeface="Times New Roman"/>
                <a:cs typeface="Times New Roman"/>
              </a:rPr>
              <a:t>1997-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70"/>
              </a:lnSpc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2000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115"/>
              </a:lnSpc>
            </a:pPr>
            <a:r>
              <a:rPr sz="950" b="1" spc="505" dirty="0">
                <a:latin typeface="Times New Roman"/>
                <a:cs typeface="Times New Roman"/>
              </a:rPr>
              <a:t>O</a:t>
            </a:r>
            <a:r>
              <a:rPr sz="950" b="1" spc="105" dirty="0">
                <a:latin typeface="Times New Roman"/>
                <a:cs typeface="Times New Roman"/>
              </a:rPr>
              <a:t> </a:t>
            </a:r>
            <a:r>
              <a:rPr sz="950" b="1" spc="330" dirty="0">
                <a:latin typeface="Times New Roman"/>
                <a:cs typeface="Times New Roman"/>
              </a:rPr>
              <a:t>modelo</a:t>
            </a:r>
            <a:endParaRPr sz="950">
              <a:latin typeface="Times New Roman"/>
              <a:cs typeface="Times New Roman"/>
            </a:endParaRPr>
          </a:p>
          <a:p>
            <a:pPr marL="12700" marR="45085">
              <a:lnSpc>
                <a:spcPct val="117900"/>
              </a:lnSpc>
            </a:pPr>
            <a:r>
              <a:rPr sz="950" b="1" spc="240" dirty="0">
                <a:latin typeface="Times New Roman"/>
                <a:cs typeface="Times New Roman"/>
              </a:rPr>
              <a:t>inicial</a:t>
            </a:r>
            <a:r>
              <a:rPr sz="950" b="1" spc="100" dirty="0">
                <a:latin typeface="Times New Roman"/>
                <a:cs typeface="Times New Roman"/>
              </a:rPr>
              <a:t> </a:t>
            </a:r>
            <a:r>
              <a:rPr sz="950" b="1" spc="345" dirty="0">
                <a:latin typeface="Times New Roman"/>
                <a:cs typeface="Times New Roman"/>
              </a:rPr>
              <a:t>do  </a:t>
            </a:r>
            <a:r>
              <a:rPr sz="950" b="1" spc="375" dirty="0">
                <a:latin typeface="Times New Roman"/>
                <a:cs typeface="Times New Roman"/>
              </a:rPr>
              <a:t>PETI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6274" y="692791"/>
            <a:ext cx="128905" cy="1675764"/>
          </a:xfrm>
          <a:custGeom>
            <a:avLst/>
            <a:gdLst/>
            <a:ahLst/>
            <a:cxnLst/>
            <a:rect l="l" t="t" r="r" b="b"/>
            <a:pathLst>
              <a:path w="128904" h="1675764">
                <a:moveTo>
                  <a:pt x="128320" y="0"/>
                </a:moveTo>
                <a:lnTo>
                  <a:pt x="0" y="0"/>
                </a:lnTo>
                <a:lnTo>
                  <a:pt x="0" y="1675478"/>
                </a:lnTo>
                <a:lnTo>
                  <a:pt x="128320" y="1675478"/>
                </a:lnTo>
                <a:lnTo>
                  <a:pt x="128320" y="0"/>
                </a:lnTo>
                <a:close/>
              </a:path>
            </a:pathLst>
          </a:custGeom>
          <a:solidFill>
            <a:srgbClr val="FFC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9858" y="667718"/>
            <a:ext cx="1245870" cy="3162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72745" marR="5080" indent="-360680">
              <a:lnSpc>
                <a:spcPts val="1120"/>
              </a:lnSpc>
              <a:spcBef>
                <a:spcPts val="175"/>
              </a:spcBef>
              <a:tabLst>
                <a:tab pos="372745" algn="l"/>
              </a:tabLst>
            </a:pPr>
            <a:r>
              <a:rPr sz="950" spc="245" dirty="0">
                <a:latin typeface="Times New Roman"/>
                <a:cs typeface="Times New Roman"/>
              </a:rPr>
              <a:t>1.	</a:t>
            </a:r>
            <a:r>
              <a:rPr sz="950" spc="290" dirty="0">
                <a:latin typeface="Times New Roman"/>
                <a:cs typeface="Times New Roman"/>
              </a:rPr>
              <a:t>Jornada  </a:t>
            </a:r>
            <a:r>
              <a:rPr sz="950" spc="330" dirty="0">
                <a:latin typeface="Times New Roman"/>
                <a:cs typeface="Times New Roman"/>
              </a:rPr>
              <a:t>Ampli</a:t>
            </a:r>
            <a:r>
              <a:rPr sz="950" spc="280" dirty="0">
                <a:latin typeface="Times New Roman"/>
                <a:cs typeface="Times New Roman"/>
              </a:rPr>
              <a:t>a</a:t>
            </a:r>
            <a:r>
              <a:rPr sz="950" spc="325" dirty="0">
                <a:latin typeface="Times New Roman"/>
                <a:cs typeface="Times New Roman"/>
              </a:rPr>
              <a:t>d</a:t>
            </a:r>
            <a:r>
              <a:rPr sz="950" spc="285" dirty="0">
                <a:latin typeface="Times New Roman"/>
                <a:cs typeface="Times New Roman"/>
              </a:rPr>
              <a:t>a</a:t>
            </a:r>
            <a:r>
              <a:rPr sz="950" spc="180" dirty="0">
                <a:latin typeface="Times New Roman"/>
                <a:cs typeface="Times New Roman"/>
              </a:rPr>
              <a:t>;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9858" y="952292"/>
            <a:ext cx="1372235" cy="3162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72745" marR="5080" indent="-360680">
              <a:lnSpc>
                <a:spcPts val="1120"/>
              </a:lnSpc>
              <a:spcBef>
                <a:spcPts val="175"/>
              </a:spcBef>
              <a:tabLst>
                <a:tab pos="372745" algn="l"/>
              </a:tabLst>
            </a:pPr>
            <a:r>
              <a:rPr sz="950" spc="245" dirty="0">
                <a:latin typeface="Times New Roman"/>
                <a:cs typeface="Times New Roman"/>
              </a:rPr>
              <a:t>2.	</a:t>
            </a:r>
            <a:r>
              <a:rPr sz="950" spc="275" dirty="0">
                <a:latin typeface="Times New Roman"/>
                <a:cs typeface="Times New Roman"/>
              </a:rPr>
              <a:t>Garantia </a:t>
            </a:r>
            <a:r>
              <a:rPr sz="950" spc="305" dirty="0">
                <a:latin typeface="Times New Roman"/>
                <a:cs typeface="Times New Roman"/>
              </a:rPr>
              <a:t>de  Renda;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9858" y="1236866"/>
            <a:ext cx="13341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72745" algn="l"/>
              </a:tabLst>
            </a:pPr>
            <a:r>
              <a:rPr sz="950" spc="245" dirty="0">
                <a:latin typeface="Times New Roman"/>
                <a:cs typeface="Times New Roman"/>
              </a:rPr>
              <a:t>3.	</a:t>
            </a:r>
            <a:r>
              <a:rPr sz="950" spc="325" dirty="0">
                <a:latin typeface="Times New Roman"/>
                <a:cs typeface="Times New Roman"/>
              </a:rPr>
              <a:t>At</a:t>
            </a:r>
            <a:r>
              <a:rPr sz="950" spc="280" dirty="0">
                <a:latin typeface="Times New Roman"/>
                <a:cs typeface="Times New Roman"/>
              </a:rPr>
              <a:t>e</a:t>
            </a:r>
            <a:r>
              <a:rPr sz="950" spc="335" dirty="0">
                <a:latin typeface="Times New Roman"/>
                <a:cs typeface="Times New Roman"/>
              </a:rPr>
              <a:t>ndim</a:t>
            </a:r>
            <a:r>
              <a:rPr sz="950" spc="280" dirty="0">
                <a:latin typeface="Times New Roman"/>
                <a:cs typeface="Times New Roman"/>
              </a:rPr>
              <a:t>e</a:t>
            </a:r>
            <a:r>
              <a:rPr sz="950" spc="250" dirty="0">
                <a:latin typeface="Times New Roman"/>
                <a:cs typeface="Times New Roman"/>
              </a:rPr>
              <a:t>nt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3078" y="1379153"/>
            <a:ext cx="10223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spc="325" dirty="0"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53078" y="1521440"/>
            <a:ext cx="96202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50" spc="250" dirty="0">
                <a:latin typeface="Times New Roman"/>
                <a:cs typeface="Times New Roman"/>
              </a:rPr>
              <a:t>s</a:t>
            </a:r>
            <a:r>
              <a:rPr sz="950" spc="325" dirty="0">
                <a:latin typeface="Times New Roman"/>
                <a:cs typeface="Times New Roman"/>
              </a:rPr>
              <a:t>o</a:t>
            </a:r>
            <a:r>
              <a:rPr sz="950" spc="280" dirty="0">
                <a:latin typeface="Times New Roman"/>
                <a:cs typeface="Times New Roman"/>
              </a:rPr>
              <a:t>c</a:t>
            </a:r>
            <a:r>
              <a:rPr sz="950" spc="245" dirty="0">
                <a:latin typeface="Times New Roman"/>
                <a:cs typeface="Times New Roman"/>
              </a:rPr>
              <a:t>ioassis</a:t>
            </a:r>
            <a:r>
              <a:rPr sz="950" spc="235" dirty="0">
                <a:latin typeface="Times New Roman"/>
                <a:cs typeface="Times New Roman"/>
              </a:rPr>
              <a:t>te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0378" y="1663932"/>
            <a:ext cx="1012825" cy="3162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20"/>
              </a:lnSpc>
              <a:spcBef>
                <a:spcPts val="175"/>
              </a:spcBef>
              <a:tabLst>
                <a:tab pos="831215" algn="l"/>
              </a:tabLst>
            </a:pPr>
            <a:r>
              <a:rPr sz="950" spc="325" dirty="0">
                <a:latin typeface="Times New Roman"/>
                <a:cs typeface="Times New Roman"/>
              </a:rPr>
              <a:t>n</a:t>
            </a:r>
            <a:r>
              <a:rPr sz="950" spc="280" dirty="0">
                <a:latin typeface="Times New Roman"/>
                <a:cs typeface="Times New Roman"/>
              </a:rPr>
              <a:t>c</a:t>
            </a:r>
            <a:r>
              <a:rPr sz="950" spc="215" dirty="0">
                <a:latin typeface="Times New Roman"/>
                <a:cs typeface="Times New Roman"/>
              </a:rPr>
              <a:t>ial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280" dirty="0">
                <a:latin typeface="Times New Roman"/>
                <a:cs typeface="Times New Roman"/>
              </a:rPr>
              <a:t>à</a:t>
            </a:r>
            <a:r>
              <a:rPr sz="950" spc="190" dirty="0">
                <a:latin typeface="Times New Roman"/>
                <a:cs typeface="Times New Roman"/>
              </a:rPr>
              <a:t>s  </a:t>
            </a:r>
            <a:r>
              <a:rPr sz="950" spc="260" dirty="0">
                <a:latin typeface="Times New Roman"/>
                <a:cs typeface="Times New Roman"/>
              </a:rPr>
              <a:t>famílias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8723" y="646685"/>
            <a:ext cx="1019810" cy="1183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25"/>
              </a:spcBef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2002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040"/>
              </a:lnSpc>
            </a:pPr>
            <a:r>
              <a:rPr sz="900" b="1" spc="290" dirty="0">
                <a:solidFill>
                  <a:srgbClr val="404040"/>
                </a:solidFill>
                <a:latin typeface="Times New Roman"/>
                <a:cs typeface="Times New Roman"/>
              </a:rPr>
              <a:t>Comissão</a:t>
            </a:r>
            <a:endParaRPr sz="900">
              <a:latin typeface="Times New Roman"/>
              <a:cs typeface="Times New Roman"/>
            </a:endParaRPr>
          </a:p>
          <a:p>
            <a:pPr marL="12700" marR="5080">
              <a:lnSpc>
                <a:spcPct val="114100"/>
              </a:lnSpc>
              <a:spcBef>
                <a:spcPts val="5"/>
              </a:spcBef>
            </a:pPr>
            <a:r>
              <a:rPr sz="900" b="1" spc="265" dirty="0">
                <a:solidFill>
                  <a:srgbClr val="404040"/>
                </a:solidFill>
                <a:latin typeface="Times New Roman"/>
                <a:cs typeface="Times New Roman"/>
              </a:rPr>
              <a:t>Nacional </a:t>
            </a:r>
            <a:r>
              <a:rPr sz="900" b="1" spc="28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900" b="1" spc="37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900" b="1" spc="254" dirty="0">
                <a:solidFill>
                  <a:srgbClr val="404040"/>
                </a:solidFill>
                <a:latin typeface="Times New Roman"/>
                <a:cs typeface="Times New Roman"/>
              </a:rPr>
              <a:t>rradi</a:t>
            </a:r>
            <a:r>
              <a:rPr sz="900" b="1" spc="245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900" b="1" spc="229" dirty="0">
                <a:solidFill>
                  <a:srgbClr val="404040"/>
                </a:solidFill>
                <a:latin typeface="Times New Roman"/>
                <a:cs typeface="Times New Roman"/>
              </a:rPr>
              <a:t>ação  </a:t>
            </a:r>
            <a:r>
              <a:rPr sz="900" b="1" spc="300" dirty="0">
                <a:solidFill>
                  <a:srgbClr val="404040"/>
                </a:solidFill>
                <a:latin typeface="Times New Roman"/>
                <a:cs typeface="Times New Roman"/>
              </a:rPr>
              <a:t>do</a:t>
            </a:r>
            <a:r>
              <a:rPr sz="900" b="1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b="1" spc="285" dirty="0">
                <a:solidFill>
                  <a:srgbClr val="404040"/>
                </a:solidFill>
                <a:latin typeface="Times New Roman"/>
                <a:cs typeface="Times New Roman"/>
              </a:rPr>
              <a:t>Trabalho  </a:t>
            </a:r>
            <a:r>
              <a:rPr sz="900" b="1" spc="225" dirty="0">
                <a:solidFill>
                  <a:srgbClr val="404040"/>
                </a:solidFill>
                <a:latin typeface="Times New Roman"/>
                <a:cs typeface="Times New Roman"/>
              </a:rPr>
              <a:t>Infantil </a:t>
            </a:r>
            <a:r>
              <a:rPr sz="900" b="1" spc="285" dirty="0">
                <a:solidFill>
                  <a:srgbClr val="404040"/>
                </a:solidFill>
                <a:latin typeface="Times New Roman"/>
                <a:cs typeface="Times New Roman"/>
              </a:rPr>
              <a:t>–  </a:t>
            </a:r>
            <a:r>
              <a:rPr sz="900" b="1" spc="375" dirty="0">
                <a:solidFill>
                  <a:srgbClr val="404040"/>
                </a:solidFill>
                <a:latin typeface="Times New Roman"/>
                <a:cs typeface="Times New Roman"/>
              </a:rPr>
              <a:t>CONAETI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71455" y="692791"/>
            <a:ext cx="120650" cy="1675764"/>
          </a:xfrm>
          <a:custGeom>
            <a:avLst/>
            <a:gdLst/>
            <a:ahLst/>
            <a:cxnLst/>
            <a:rect l="l" t="t" r="r" b="b"/>
            <a:pathLst>
              <a:path w="120650" h="1675764">
                <a:moveTo>
                  <a:pt x="120173" y="0"/>
                </a:moveTo>
                <a:lnTo>
                  <a:pt x="0" y="0"/>
                </a:lnTo>
                <a:lnTo>
                  <a:pt x="0" y="1675478"/>
                </a:lnTo>
                <a:lnTo>
                  <a:pt x="120173" y="1675478"/>
                </a:lnTo>
                <a:lnTo>
                  <a:pt x="120173" y="0"/>
                </a:lnTo>
                <a:close/>
              </a:path>
            </a:pathLst>
          </a:custGeom>
          <a:solidFill>
            <a:srgbClr val="FFC1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78928" y="645447"/>
            <a:ext cx="1241425" cy="70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950" spc="240" dirty="0">
                <a:solidFill>
                  <a:srgbClr val="404040"/>
                </a:solidFill>
                <a:latin typeface="Times New Roman"/>
                <a:cs typeface="Times New Roman"/>
              </a:rPr>
              <a:t>Instituída </a:t>
            </a:r>
            <a:r>
              <a:rPr sz="950" spc="290" dirty="0">
                <a:solidFill>
                  <a:srgbClr val="404040"/>
                </a:solidFill>
                <a:latin typeface="Times New Roman"/>
                <a:cs typeface="Times New Roman"/>
              </a:rPr>
              <a:t>por  </a:t>
            </a:r>
            <a:r>
              <a:rPr sz="950" spc="254" dirty="0">
                <a:solidFill>
                  <a:srgbClr val="404040"/>
                </a:solidFill>
                <a:latin typeface="Times New Roman"/>
                <a:cs typeface="Times New Roman"/>
              </a:rPr>
              <a:t>Portaria </a:t>
            </a:r>
            <a:r>
              <a:rPr sz="950" spc="260" dirty="0">
                <a:solidFill>
                  <a:srgbClr val="404040"/>
                </a:solidFill>
                <a:latin typeface="Times New Roman"/>
                <a:cs typeface="Times New Roman"/>
              </a:rPr>
              <a:t>nº</a:t>
            </a:r>
            <a:r>
              <a:rPr sz="95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365</a:t>
            </a:r>
            <a:endParaRPr sz="950">
              <a:latin typeface="Times New Roman"/>
              <a:cs typeface="Times New Roman"/>
            </a:endParaRPr>
          </a:p>
          <a:p>
            <a:pPr marL="12700" marR="474980">
              <a:lnSpc>
                <a:spcPct val="117900"/>
              </a:lnSpc>
            </a:pP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12 </a:t>
            </a: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950" spc="25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950" spc="28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temb</a:t>
            </a:r>
            <a:r>
              <a:rPr sz="950" spc="21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62760" y="2725516"/>
            <a:ext cx="1120775" cy="8591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25"/>
              </a:spcBef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2005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930"/>
              </a:lnSpc>
              <a:spcBef>
                <a:spcPts val="75"/>
              </a:spcBef>
            </a:pPr>
            <a:r>
              <a:rPr sz="900" b="1" spc="235" dirty="0">
                <a:latin typeface="Times New Roman"/>
                <a:cs typeface="Times New Roman"/>
              </a:rPr>
              <a:t>Instituição</a:t>
            </a:r>
            <a:r>
              <a:rPr sz="900" b="1" spc="65" dirty="0">
                <a:latin typeface="Times New Roman"/>
                <a:cs typeface="Times New Roman"/>
              </a:rPr>
              <a:t> </a:t>
            </a:r>
            <a:r>
              <a:rPr sz="900" b="1" spc="290" dirty="0">
                <a:latin typeface="Times New Roman"/>
                <a:cs typeface="Times New Roman"/>
              </a:rPr>
              <a:t>do  </a:t>
            </a:r>
            <a:r>
              <a:rPr sz="900" b="1" spc="270" dirty="0">
                <a:latin typeface="Times New Roman"/>
                <a:cs typeface="Times New Roman"/>
              </a:rPr>
              <a:t>Sistema  </a:t>
            </a:r>
            <a:r>
              <a:rPr sz="900" b="1" spc="285" dirty="0">
                <a:latin typeface="Times New Roman"/>
                <a:cs typeface="Times New Roman"/>
              </a:rPr>
              <a:t>Único de  </a:t>
            </a:r>
            <a:r>
              <a:rPr sz="900" b="1" spc="240" dirty="0">
                <a:latin typeface="Times New Roman"/>
                <a:cs typeface="Times New Roman"/>
              </a:rPr>
              <a:t>Assistência  Social</a:t>
            </a:r>
            <a:r>
              <a:rPr sz="900" b="1" spc="110" dirty="0">
                <a:latin typeface="Times New Roman"/>
                <a:cs typeface="Times New Roman"/>
              </a:rPr>
              <a:t> </a:t>
            </a:r>
            <a:r>
              <a:rPr sz="900" b="1" spc="325" dirty="0">
                <a:latin typeface="Times New Roman"/>
                <a:cs typeface="Times New Roman"/>
              </a:rPr>
              <a:t>-SUAS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75758" y="2771726"/>
            <a:ext cx="122555" cy="1851660"/>
          </a:xfrm>
          <a:custGeom>
            <a:avLst/>
            <a:gdLst/>
            <a:ahLst/>
            <a:cxnLst/>
            <a:rect l="l" t="t" r="r" b="b"/>
            <a:pathLst>
              <a:path w="122555" h="1851660">
                <a:moveTo>
                  <a:pt x="122210" y="0"/>
                </a:moveTo>
                <a:lnTo>
                  <a:pt x="0" y="0"/>
                </a:lnTo>
                <a:lnTo>
                  <a:pt x="0" y="1851172"/>
                </a:lnTo>
                <a:lnTo>
                  <a:pt x="122210" y="1851172"/>
                </a:lnTo>
                <a:lnTo>
                  <a:pt x="122210" y="0"/>
                </a:lnTo>
                <a:close/>
              </a:path>
            </a:pathLst>
          </a:custGeom>
          <a:solidFill>
            <a:srgbClr val="FFB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85268" y="2734177"/>
            <a:ext cx="1367790" cy="158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90"/>
              </a:spcBef>
            </a:pPr>
            <a:r>
              <a:rPr sz="700" spc="245" dirty="0">
                <a:solidFill>
                  <a:srgbClr val="404040"/>
                </a:solidFill>
                <a:latin typeface="Times New Roman"/>
                <a:cs typeface="Times New Roman"/>
              </a:rPr>
              <a:t>Ações </a:t>
            </a:r>
            <a:r>
              <a:rPr sz="700" spc="215" dirty="0">
                <a:solidFill>
                  <a:srgbClr val="404040"/>
                </a:solidFill>
                <a:latin typeface="Times New Roman"/>
                <a:cs typeface="Times New Roman"/>
              </a:rPr>
              <a:t>programáticas  </a:t>
            </a:r>
            <a:r>
              <a:rPr sz="700" spc="270" dirty="0">
                <a:solidFill>
                  <a:srgbClr val="404040"/>
                </a:solidFill>
                <a:latin typeface="Times New Roman"/>
                <a:cs typeface="Times New Roman"/>
              </a:rPr>
              <a:t>como </a:t>
            </a:r>
            <a:r>
              <a:rPr sz="700" spc="250" dirty="0">
                <a:solidFill>
                  <a:srgbClr val="404040"/>
                </a:solidFill>
                <a:latin typeface="Times New Roman"/>
                <a:cs typeface="Times New Roman"/>
              </a:rPr>
              <a:t>o </a:t>
            </a:r>
            <a:r>
              <a:rPr sz="700" spc="204" dirty="0">
                <a:solidFill>
                  <a:srgbClr val="404040"/>
                </a:solidFill>
                <a:latin typeface="Times New Roman"/>
                <a:cs typeface="Times New Roman"/>
              </a:rPr>
              <a:t>Sentinela  </a:t>
            </a:r>
            <a:r>
              <a:rPr sz="700" spc="235" dirty="0">
                <a:solidFill>
                  <a:srgbClr val="404040"/>
                </a:solidFill>
                <a:latin typeface="Times New Roman"/>
                <a:cs typeface="Times New Roman"/>
              </a:rPr>
              <a:t>foram  </a:t>
            </a:r>
            <a:r>
              <a:rPr sz="700" spc="220" dirty="0">
                <a:solidFill>
                  <a:srgbClr val="404040"/>
                </a:solidFill>
                <a:latin typeface="Times New Roman"/>
                <a:cs typeface="Times New Roman"/>
              </a:rPr>
              <a:t>redimensionadas e  </a:t>
            </a:r>
            <a:r>
              <a:rPr sz="700" spc="215" dirty="0">
                <a:solidFill>
                  <a:srgbClr val="404040"/>
                </a:solidFill>
                <a:latin typeface="Times New Roman"/>
                <a:cs typeface="Times New Roman"/>
              </a:rPr>
              <a:t>incorporadas </a:t>
            </a:r>
            <a:r>
              <a:rPr sz="700" spc="220" dirty="0">
                <a:solidFill>
                  <a:srgbClr val="404040"/>
                </a:solidFill>
                <a:latin typeface="Times New Roman"/>
                <a:cs typeface="Times New Roman"/>
              </a:rPr>
              <a:t>aos  </a:t>
            </a:r>
            <a:r>
              <a:rPr sz="700" spc="200" dirty="0">
                <a:solidFill>
                  <a:srgbClr val="404040"/>
                </a:solidFill>
                <a:latin typeface="Times New Roman"/>
                <a:cs typeface="Times New Roman"/>
              </a:rPr>
              <a:t>serviços </a:t>
            </a:r>
            <a:r>
              <a:rPr sz="700" spc="220" dirty="0">
                <a:solidFill>
                  <a:srgbClr val="404040"/>
                </a:solidFill>
                <a:latin typeface="Times New Roman"/>
                <a:cs typeface="Times New Roman"/>
              </a:rPr>
              <a:t>continuados  </a:t>
            </a:r>
            <a:r>
              <a:rPr sz="700" spc="250" dirty="0">
                <a:solidFill>
                  <a:srgbClr val="404040"/>
                </a:solidFill>
                <a:latin typeface="Times New Roman"/>
                <a:cs typeface="Times New Roman"/>
              </a:rPr>
              <a:t>do </a:t>
            </a:r>
            <a:r>
              <a:rPr sz="700" spc="275" dirty="0">
                <a:solidFill>
                  <a:srgbClr val="404040"/>
                </a:solidFill>
                <a:latin typeface="Times New Roman"/>
                <a:cs typeface="Times New Roman"/>
              </a:rPr>
              <a:t>SUAS, </a:t>
            </a:r>
            <a:r>
              <a:rPr sz="700" spc="229" dirty="0">
                <a:solidFill>
                  <a:srgbClr val="404040"/>
                </a:solidFill>
                <a:latin typeface="Times New Roman"/>
                <a:cs typeface="Times New Roman"/>
              </a:rPr>
              <a:t>sendo  </a:t>
            </a:r>
            <a:r>
              <a:rPr sz="700" spc="210" dirty="0">
                <a:solidFill>
                  <a:srgbClr val="404040"/>
                </a:solidFill>
                <a:latin typeface="Times New Roman"/>
                <a:cs typeface="Times New Roman"/>
              </a:rPr>
              <a:t>prestados </a:t>
            </a:r>
            <a:r>
              <a:rPr sz="700" spc="229" dirty="0">
                <a:solidFill>
                  <a:srgbClr val="404040"/>
                </a:solidFill>
                <a:latin typeface="Times New Roman"/>
                <a:cs typeface="Times New Roman"/>
              </a:rPr>
              <a:t>nos</a:t>
            </a:r>
            <a:r>
              <a:rPr sz="7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700" spc="220" dirty="0">
                <a:solidFill>
                  <a:srgbClr val="404040"/>
                </a:solidFill>
                <a:latin typeface="Times New Roman"/>
                <a:cs typeface="Times New Roman"/>
              </a:rPr>
              <a:t>Centros  </a:t>
            </a:r>
            <a:r>
              <a:rPr sz="700" spc="235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700" spc="210" dirty="0">
                <a:solidFill>
                  <a:srgbClr val="404040"/>
                </a:solidFill>
                <a:latin typeface="Times New Roman"/>
                <a:cs typeface="Times New Roman"/>
              </a:rPr>
              <a:t>Referência  Especializados </a:t>
            </a:r>
            <a:r>
              <a:rPr sz="700" spc="23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800" spc="215" dirty="0">
                <a:solidFill>
                  <a:srgbClr val="404040"/>
                </a:solidFill>
                <a:latin typeface="Times New Roman"/>
                <a:cs typeface="Times New Roman"/>
              </a:rPr>
              <a:t>Assistência</a:t>
            </a:r>
            <a:r>
              <a:rPr sz="80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800" spc="220" dirty="0">
                <a:solidFill>
                  <a:srgbClr val="404040"/>
                </a:solidFill>
                <a:latin typeface="Times New Roman"/>
                <a:cs typeface="Times New Roman"/>
              </a:rPr>
              <a:t>Social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800" spc="265" dirty="0">
                <a:solidFill>
                  <a:srgbClr val="404040"/>
                </a:solidFill>
                <a:latin typeface="Times New Roman"/>
                <a:cs typeface="Times New Roman"/>
              </a:rPr>
              <a:t>–</a:t>
            </a:r>
            <a:r>
              <a:rPr sz="8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800" spc="300" dirty="0">
                <a:solidFill>
                  <a:srgbClr val="404040"/>
                </a:solidFill>
                <a:latin typeface="Times New Roman"/>
                <a:cs typeface="Times New Roman"/>
              </a:rPr>
              <a:t>CREAS.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9793" y="2725516"/>
            <a:ext cx="884555" cy="1040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25"/>
              </a:spcBef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2005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010"/>
              </a:lnSpc>
              <a:spcBef>
                <a:spcPts val="70"/>
              </a:spcBef>
            </a:pPr>
            <a:r>
              <a:rPr sz="950" b="1" spc="280" dirty="0">
                <a:latin typeface="Times New Roman"/>
                <a:cs typeface="Times New Roman"/>
              </a:rPr>
              <a:t>(Portaria  </a:t>
            </a:r>
            <a:r>
              <a:rPr sz="950" b="1" spc="490" dirty="0">
                <a:latin typeface="Times New Roman"/>
                <a:cs typeface="Times New Roman"/>
              </a:rPr>
              <a:t>G</a:t>
            </a:r>
            <a:r>
              <a:rPr sz="950" b="1" spc="605" dirty="0">
                <a:latin typeface="Times New Roman"/>
                <a:cs typeface="Times New Roman"/>
              </a:rPr>
              <a:t>M</a:t>
            </a:r>
            <a:r>
              <a:rPr sz="950" b="1" spc="180" dirty="0">
                <a:latin typeface="Times New Roman"/>
                <a:cs typeface="Times New Roman"/>
              </a:rPr>
              <a:t>/</a:t>
            </a:r>
            <a:r>
              <a:rPr sz="950" b="1" spc="625" dirty="0">
                <a:latin typeface="Times New Roman"/>
                <a:cs typeface="Times New Roman"/>
              </a:rPr>
              <a:t>M</a:t>
            </a:r>
            <a:r>
              <a:rPr sz="950" b="1" spc="415" dirty="0">
                <a:latin typeface="Times New Roman"/>
                <a:cs typeface="Times New Roman"/>
              </a:rPr>
              <a:t>DS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ts val="930"/>
              </a:lnSpc>
            </a:pPr>
            <a:r>
              <a:rPr sz="950" b="1" spc="310" dirty="0">
                <a:latin typeface="Times New Roman"/>
                <a:cs typeface="Times New Roman"/>
              </a:rPr>
              <a:t>n° </a:t>
            </a:r>
            <a:r>
              <a:rPr sz="950" b="1" spc="285" dirty="0">
                <a:latin typeface="Times New Roman"/>
                <a:cs typeface="Times New Roman"/>
              </a:rPr>
              <a:t>666,</a:t>
            </a:r>
            <a:r>
              <a:rPr sz="950" b="1" spc="-75" dirty="0">
                <a:latin typeface="Times New Roman"/>
                <a:cs typeface="Times New Roman"/>
              </a:rPr>
              <a:t> </a:t>
            </a:r>
            <a:r>
              <a:rPr sz="950" b="1" spc="325" dirty="0">
                <a:latin typeface="Times New Roman"/>
                <a:cs typeface="Times New Roman"/>
              </a:rPr>
              <a:t>de</a:t>
            </a:r>
            <a:endParaRPr sz="950">
              <a:latin typeface="Times New Roman"/>
              <a:cs typeface="Times New Roman"/>
            </a:endParaRPr>
          </a:p>
          <a:p>
            <a:pPr marL="12700" marR="6985">
              <a:lnSpc>
                <a:spcPct val="88500"/>
              </a:lnSpc>
              <a:spcBef>
                <a:spcPts val="65"/>
              </a:spcBef>
            </a:pPr>
            <a:r>
              <a:rPr sz="950" b="1" spc="325" dirty="0">
                <a:latin typeface="Times New Roman"/>
                <a:cs typeface="Times New Roman"/>
              </a:rPr>
              <a:t>28 de  </a:t>
            </a:r>
            <a:r>
              <a:rPr sz="950" b="1" spc="360" dirty="0">
                <a:latin typeface="Times New Roman"/>
                <a:cs typeface="Times New Roman"/>
              </a:rPr>
              <a:t>d</a:t>
            </a:r>
            <a:r>
              <a:rPr sz="950" b="1" spc="280" dirty="0">
                <a:latin typeface="Times New Roman"/>
                <a:cs typeface="Times New Roman"/>
              </a:rPr>
              <a:t>ez</a:t>
            </a:r>
            <a:r>
              <a:rPr sz="950" b="1" spc="295" dirty="0">
                <a:latin typeface="Times New Roman"/>
                <a:cs typeface="Times New Roman"/>
              </a:rPr>
              <a:t>e</a:t>
            </a:r>
            <a:r>
              <a:rPr sz="950" b="1" spc="515" dirty="0">
                <a:latin typeface="Times New Roman"/>
                <a:cs typeface="Times New Roman"/>
              </a:rPr>
              <a:t>m</a:t>
            </a:r>
            <a:r>
              <a:rPr sz="950" b="1" spc="360" dirty="0">
                <a:latin typeface="Times New Roman"/>
                <a:cs typeface="Times New Roman"/>
              </a:rPr>
              <a:t>b</a:t>
            </a:r>
            <a:r>
              <a:rPr sz="950" b="1" spc="280" dirty="0">
                <a:latin typeface="Times New Roman"/>
                <a:cs typeface="Times New Roman"/>
              </a:rPr>
              <a:t>r</a:t>
            </a:r>
            <a:r>
              <a:rPr sz="950" b="1" spc="215" dirty="0">
                <a:latin typeface="Times New Roman"/>
                <a:cs typeface="Times New Roman"/>
              </a:rPr>
              <a:t>o  </a:t>
            </a:r>
            <a:r>
              <a:rPr sz="950" b="1" spc="325" dirty="0">
                <a:latin typeface="Times New Roman"/>
                <a:cs typeface="Times New Roman"/>
              </a:rPr>
              <a:t>de</a:t>
            </a:r>
            <a:r>
              <a:rPr sz="950" b="1" spc="125" dirty="0">
                <a:latin typeface="Times New Roman"/>
                <a:cs typeface="Times New Roman"/>
              </a:rPr>
              <a:t> </a:t>
            </a:r>
            <a:r>
              <a:rPr sz="950" b="1" spc="305" dirty="0">
                <a:latin typeface="Times New Roman"/>
                <a:cs typeface="Times New Roman"/>
              </a:rPr>
              <a:t>2005)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66274" y="2771726"/>
            <a:ext cx="128905" cy="1851660"/>
          </a:xfrm>
          <a:custGeom>
            <a:avLst/>
            <a:gdLst/>
            <a:ahLst/>
            <a:cxnLst/>
            <a:rect l="l" t="t" r="r" b="b"/>
            <a:pathLst>
              <a:path w="128904" h="1851660">
                <a:moveTo>
                  <a:pt x="128320" y="0"/>
                </a:moveTo>
                <a:lnTo>
                  <a:pt x="0" y="0"/>
                </a:lnTo>
                <a:lnTo>
                  <a:pt x="0" y="1851172"/>
                </a:lnTo>
                <a:lnTo>
                  <a:pt x="128320" y="1851172"/>
                </a:lnTo>
                <a:lnTo>
                  <a:pt x="128320" y="0"/>
                </a:lnTo>
                <a:close/>
              </a:path>
            </a:pathLst>
          </a:custGeom>
          <a:solidFill>
            <a:srgbClr val="FFB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81894" y="2729970"/>
            <a:ext cx="1374140" cy="472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100"/>
              </a:lnSpc>
              <a:spcBef>
                <a:spcPts val="90"/>
              </a:spcBef>
            </a:pPr>
            <a:r>
              <a:rPr sz="850" spc="229" dirty="0">
                <a:solidFill>
                  <a:srgbClr val="404040"/>
                </a:solidFill>
                <a:latin typeface="Times New Roman"/>
                <a:cs typeface="Times New Roman"/>
              </a:rPr>
              <a:t>Integração </a:t>
            </a:r>
            <a:r>
              <a:rPr sz="850" spc="220" dirty="0">
                <a:solidFill>
                  <a:srgbClr val="404040"/>
                </a:solidFill>
                <a:latin typeface="Times New Roman"/>
                <a:cs typeface="Times New Roman"/>
              </a:rPr>
              <a:t>entre </a:t>
            </a:r>
            <a:r>
              <a:rPr sz="850" spc="280" dirty="0">
                <a:solidFill>
                  <a:srgbClr val="404040"/>
                </a:solidFill>
                <a:latin typeface="Times New Roman"/>
                <a:cs typeface="Times New Roman"/>
              </a:rPr>
              <a:t>o  </a:t>
            </a:r>
            <a:r>
              <a:rPr sz="850" spc="265" dirty="0">
                <a:solidFill>
                  <a:srgbClr val="404040"/>
                </a:solidFill>
                <a:latin typeface="Times New Roman"/>
                <a:cs typeface="Times New Roman"/>
              </a:rPr>
              <a:t>Programa </a:t>
            </a:r>
            <a:r>
              <a:rPr sz="850" spc="250" dirty="0">
                <a:solidFill>
                  <a:srgbClr val="404040"/>
                </a:solidFill>
                <a:latin typeface="Times New Roman"/>
                <a:cs typeface="Times New Roman"/>
              </a:rPr>
              <a:t>Bolsa  </a:t>
            </a:r>
            <a:r>
              <a:rPr sz="850" spc="235" dirty="0">
                <a:solidFill>
                  <a:srgbClr val="404040"/>
                </a:solidFill>
                <a:latin typeface="Times New Roman"/>
                <a:cs typeface="Times New Roman"/>
              </a:rPr>
              <a:t>Família </a:t>
            </a:r>
            <a:r>
              <a:rPr sz="850" spc="185" dirty="0">
                <a:solidFill>
                  <a:srgbClr val="404040"/>
                </a:solidFill>
                <a:latin typeface="Times New Roman"/>
                <a:cs typeface="Times New Roman"/>
              </a:rPr>
              <a:t>- </a:t>
            </a:r>
            <a:r>
              <a:rPr sz="850" spc="335" dirty="0">
                <a:solidFill>
                  <a:srgbClr val="404040"/>
                </a:solidFill>
                <a:latin typeface="Times New Roman"/>
                <a:cs typeface="Times New Roman"/>
              </a:rPr>
              <a:t>PBF 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85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850" spc="28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81894" y="3176628"/>
            <a:ext cx="880110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850" spc="265" dirty="0">
                <a:solidFill>
                  <a:srgbClr val="404040"/>
                </a:solidFill>
                <a:latin typeface="Times New Roman"/>
                <a:cs typeface="Times New Roman"/>
              </a:rPr>
              <a:t>Programa  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Er</a:t>
            </a:r>
            <a:r>
              <a:rPr sz="850" spc="17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ad</a:t>
            </a:r>
            <a:r>
              <a:rPr sz="850" spc="14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850" spc="254" dirty="0">
                <a:solidFill>
                  <a:srgbClr val="404040"/>
                </a:solidFill>
                <a:latin typeface="Times New Roman"/>
                <a:cs typeface="Times New Roman"/>
              </a:rPr>
              <a:t>cação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53247" y="3176628"/>
            <a:ext cx="203200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15599"/>
              </a:lnSpc>
              <a:spcBef>
                <a:spcPts val="95"/>
              </a:spcBef>
            </a:pPr>
            <a:r>
              <a:rPr sz="850" spc="200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850" spc="28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81894" y="3474502"/>
            <a:ext cx="1372235" cy="325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5"/>
              </a:spcBef>
            </a:pPr>
            <a:r>
              <a:rPr sz="850" spc="250" dirty="0">
                <a:solidFill>
                  <a:srgbClr val="404040"/>
                </a:solidFill>
                <a:latin typeface="Times New Roman"/>
                <a:cs typeface="Times New Roman"/>
              </a:rPr>
              <a:t>Trabalho </a:t>
            </a:r>
            <a:r>
              <a:rPr sz="850" spc="200" dirty="0">
                <a:solidFill>
                  <a:srgbClr val="404040"/>
                </a:solidFill>
                <a:latin typeface="Times New Roman"/>
                <a:cs typeface="Times New Roman"/>
              </a:rPr>
              <a:t>Infantil</a:t>
            </a:r>
            <a:r>
              <a:rPr sz="85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850" spc="280" dirty="0">
                <a:solidFill>
                  <a:srgbClr val="404040"/>
                </a:solidFill>
                <a:latin typeface="Times New Roman"/>
                <a:cs typeface="Times New Roman"/>
              </a:rPr>
              <a:t>–  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PETI.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78723" y="2725516"/>
            <a:ext cx="1100455" cy="655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25"/>
              </a:spcBef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2011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sz="950" b="1" spc="375" dirty="0">
                <a:latin typeface="Times New Roman"/>
                <a:cs typeface="Times New Roman"/>
              </a:rPr>
              <a:t>PETI</a:t>
            </a:r>
            <a:r>
              <a:rPr sz="950" b="1" spc="150" dirty="0">
                <a:latin typeface="Times New Roman"/>
                <a:cs typeface="Times New Roman"/>
              </a:rPr>
              <a:t> </a:t>
            </a:r>
            <a:r>
              <a:rPr sz="950" b="1" spc="290" dirty="0">
                <a:latin typeface="Times New Roman"/>
                <a:cs typeface="Times New Roman"/>
              </a:rPr>
              <a:t>é</a:t>
            </a:r>
            <a:endParaRPr sz="950">
              <a:latin typeface="Times New Roman"/>
              <a:cs typeface="Times New Roman"/>
            </a:endParaRPr>
          </a:p>
          <a:p>
            <a:pPr marL="12700" marR="5080">
              <a:lnSpc>
                <a:spcPts val="1000"/>
              </a:lnSpc>
              <a:spcBef>
                <a:spcPts val="85"/>
              </a:spcBef>
            </a:pPr>
            <a:r>
              <a:rPr sz="950" b="1" spc="180" dirty="0">
                <a:latin typeface="Times New Roman"/>
                <a:cs typeface="Times New Roman"/>
              </a:rPr>
              <a:t>i</a:t>
            </a:r>
            <a:r>
              <a:rPr sz="950" b="1" spc="365" dirty="0">
                <a:latin typeface="Times New Roman"/>
                <a:cs typeface="Times New Roman"/>
              </a:rPr>
              <a:t>n</a:t>
            </a:r>
            <a:r>
              <a:rPr sz="950" b="1" spc="280" dirty="0">
                <a:latin typeface="Times New Roman"/>
                <a:cs typeface="Times New Roman"/>
              </a:rPr>
              <a:t>c</a:t>
            </a:r>
            <a:r>
              <a:rPr sz="950" b="1" spc="325" dirty="0">
                <a:latin typeface="Times New Roman"/>
                <a:cs typeface="Times New Roman"/>
              </a:rPr>
              <a:t>o</a:t>
            </a:r>
            <a:r>
              <a:rPr sz="950" b="1" spc="280" dirty="0">
                <a:latin typeface="Times New Roman"/>
                <a:cs typeface="Times New Roman"/>
              </a:rPr>
              <a:t>r</a:t>
            </a:r>
            <a:r>
              <a:rPr sz="950" b="1" spc="360" dirty="0">
                <a:latin typeface="Times New Roman"/>
                <a:cs typeface="Times New Roman"/>
              </a:rPr>
              <a:t>p</a:t>
            </a:r>
            <a:r>
              <a:rPr sz="950" b="1" spc="325" dirty="0">
                <a:latin typeface="Times New Roman"/>
                <a:cs typeface="Times New Roman"/>
              </a:rPr>
              <a:t>o</a:t>
            </a:r>
            <a:r>
              <a:rPr sz="950" b="1" spc="280" dirty="0">
                <a:latin typeface="Times New Roman"/>
                <a:cs typeface="Times New Roman"/>
              </a:rPr>
              <a:t>r</a:t>
            </a:r>
            <a:r>
              <a:rPr sz="950" b="1" spc="345" dirty="0">
                <a:latin typeface="Times New Roman"/>
                <a:cs typeface="Times New Roman"/>
              </a:rPr>
              <a:t>ad</a:t>
            </a:r>
            <a:r>
              <a:rPr sz="950" b="1" spc="215" dirty="0">
                <a:latin typeface="Times New Roman"/>
                <a:cs typeface="Times New Roman"/>
              </a:rPr>
              <a:t>o  </a:t>
            </a:r>
            <a:r>
              <a:rPr sz="950" b="1" spc="325" dirty="0">
                <a:latin typeface="Times New Roman"/>
                <a:cs typeface="Times New Roman"/>
              </a:rPr>
              <a:t>à</a:t>
            </a:r>
            <a:r>
              <a:rPr sz="950" b="1" spc="150" dirty="0">
                <a:latin typeface="Times New Roman"/>
                <a:cs typeface="Times New Roman"/>
              </a:rPr>
              <a:t> </a:t>
            </a:r>
            <a:r>
              <a:rPr sz="950" b="1" spc="445" dirty="0">
                <a:latin typeface="Times New Roman"/>
                <a:cs typeface="Times New Roman"/>
              </a:rPr>
              <a:t>LOAS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71455" y="2771726"/>
            <a:ext cx="120650" cy="1851660"/>
          </a:xfrm>
          <a:custGeom>
            <a:avLst/>
            <a:gdLst/>
            <a:ahLst/>
            <a:cxnLst/>
            <a:rect l="l" t="t" r="r" b="b"/>
            <a:pathLst>
              <a:path w="120650" h="1851660">
                <a:moveTo>
                  <a:pt x="120173" y="0"/>
                </a:moveTo>
                <a:lnTo>
                  <a:pt x="0" y="0"/>
                </a:lnTo>
                <a:lnTo>
                  <a:pt x="0" y="1851172"/>
                </a:lnTo>
                <a:lnTo>
                  <a:pt x="120173" y="1851172"/>
                </a:lnTo>
                <a:lnTo>
                  <a:pt x="120173" y="0"/>
                </a:lnTo>
                <a:close/>
              </a:path>
            </a:pathLst>
          </a:custGeom>
          <a:solidFill>
            <a:srgbClr val="FFB8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35960" y="2729970"/>
            <a:ext cx="1321435" cy="622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8135" marR="5080" indent="-306070" algn="just">
              <a:lnSpc>
                <a:spcPct val="115100"/>
              </a:lnSpc>
              <a:spcBef>
                <a:spcPts val="90"/>
              </a:spcBef>
              <a:buAutoNum type="arabicPeriod"/>
              <a:tabLst>
                <a:tab pos="318770" algn="l"/>
              </a:tabLst>
            </a:pPr>
            <a:r>
              <a:rPr sz="850" spc="229" dirty="0">
                <a:solidFill>
                  <a:srgbClr val="404040"/>
                </a:solidFill>
                <a:latin typeface="Times New Roman"/>
                <a:cs typeface="Times New Roman"/>
              </a:rPr>
              <a:t>Transferência  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de 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renda </a:t>
            </a:r>
            <a:r>
              <a:rPr sz="850" spc="229" dirty="0">
                <a:solidFill>
                  <a:srgbClr val="404040"/>
                </a:solidFill>
                <a:latin typeface="Times New Roman"/>
                <a:cs typeface="Times New Roman"/>
              </a:rPr>
              <a:t>às  </a:t>
            </a:r>
            <a:r>
              <a:rPr sz="850" spc="210" dirty="0">
                <a:solidFill>
                  <a:srgbClr val="404040"/>
                </a:solidFill>
                <a:latin typeface="Times New Roman"/>
                <a:cs typeface="Times New Roman"/>
              </a:rPr>
              <a:t>famílias;</a:t>
            </a:r>
            <a:endParaRPr sz="850">
              <a:latin typeface="Times New Roman"/>
              <a:cs typeface="Times New Roman"/>
            </a:endParaRPr>
          </a:p>
          <a:p>
            <a:pPr marL="318135" indent="-306070" algn="just">
              <a:lnSpc>
                <a:spcPct val="100000"/>
              </a:lnSpc>
              <a:spcBef>
                <a:spcPts val="160"/>
              </a:spcBef>
              <a:buAutoNum type="arabicPeriod"/>
              <a:tabLst>
                <a:tab pos="318770" algn="l"/>
              </a:tabLst>
            </a:pPr>
            <a:r>
              <a:rPr sz="850" spc="250" dirty="0">
                <a:solidFill>
                  <a:srgbClr val="404040"/>
                </a:solidFill>
                <a:latin typeface="Times New Roman"/>
                <a:cs typeface="Times New Roman"/>
              </a:rPr>
              <a:t>Trabalho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23785" y="3345392"/>
            <a:ext cx="33464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320" dirty="0">
                <a:solidFill>
                  <a:srgbClr val="404040"/>
                </a:solidFill>
                <a:latin typeface="Times New Roman"/>
                <a:cs typeface="Times New Roman"/>
              </a:rPr>
              <a:t>com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35960" y="3327575"/>
            <a:ext cx="953769" cy="62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8135" marR="5080">
              <a:lnSpc>
                <a:spcPct val="114599"/>
              </a:lnSpc>
              <a:spcBef>
                <a:spcPts val="95"/>
              </a:spcBef>
            </a:pPr>
            <a:r>
              <a:rPr sz="850" spc="215" dirty="0">
                <a:solidFill>
                  <a:srgbClr val="404040"/>
                </a:solidFill>
                <a:latin typeface="Times New Roman"/>
                <a:cs typeface="Times New Roman"/>
              </a:rPr>
              <a:t>social  </a:t>
            </a:r>
            <a:r>
              <a:rPr sz="850" spc="18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850" spc="409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850" spc="160" dirty="0">
                <a:solidFill>
                  <a:srgbClr val="404040"/>
                </a:solidFill>
                <a:latin typeface="Times New Roman"/>
                <a:cs typeface="Times New Roman"/>
              </a:rPr>
              <a:t>í</a:t>
            </a:r>
            <a:r>
              <a:rPr sz="850" spc="145" dirty="0">
                <a:solidFill>
                  <a:srgbClr val="404040"/>
                </a:solidFill>
                <a:latin typeface="Times New Roman"/>
                <a:cs typeface="Times New Roman"/>
              </a:rPr>
              <a:t>li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850" spc="21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850" spc="155" dirty="0">
                <a:solidFill>
                  <a:srgbClr val="404040"/>
                </a:solidFill>
                <a:latin typeface="Times New Roman"/>
                <a:cs typeface="Times New Roman"/>
              </a:rPr>
              <a:t>;</a:t>
            </a:r>
            <a:endParaRPr sz="850">
              <a:latin typeface="Times New Roman"/>
              <a:cs typeface="Times New Roman"/>
            </a:endParaRPr>
          </a:p>
          <a:p>
            <a:pPr marL="318135" marR="43815" indent="-306070">
              <a:lnSpc>
                <a:spcPct val="115599"/>
              </a:lnSpc>
              <a:spcBef>
                <a:spcPts val="5"/>
              </a:spcBef>
              <a:tabLst>
                <a:tab pos="318135" algn="l"/>
              </a:tabLst>
            </a:pPr>
            <a:r>
              <a:rPr sz="800" spc="200" dirty="0">
                <a:solidFill>
                  <a:srgbClr val="404040"/>
                </a:solidFill>
                <a:latin typeface="Times New Roman"/>
                <a:cs typeface="Times New Roman"/>
              </a:rPr>
              <a:t>3.	</a:t>
            </a:r>
            <a:r>
              <a:rPr sz="850" spc="235" dirty="0">
                <a:solidFill>
                  <a:srgbClr val="404040"/>
                </a:solidFill>
                <a:latin typeface="Times New Roman"/>
                <a:cs typeface="Times New Roman"/>
              </a:rPr>
              <a:t>Oferta  </a:t>
            </a:r>
            <a:r>
              <a:rPr sz="850" spc="215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850" spc="24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850" spc="18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sz="850" spc="14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ços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64188" y="3643885"/>
            <a:ext cx="19304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41485" y="3943306"/>
            <a:ext cx="1007744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29" dirty="0">
                <a:solidFill>
                  <a:srgbClr val="404040"/>
                </a:solidFill>
                <a:latin typeface="Times New Roman"/>
                <a:cs typeface="Times New Roman"/>
              </a:rPr>
              <a:t>socioeducativ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41485" y="4072725"/>
            <a:ext cx="611505" cy="32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</a:pP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os  c</a:t>
            </a:r>
            <a:r>
              <a:rPr sz="850" spc="160" dirty="0">
                <a:solidFill>
                  <a:srgbClr val="404040"/>
                </a:solidFill>
                <a:latin typeface="Times New Roman"/>
                <a:cs typeface="Times New Roman"/>
              </a:rPr>
              <a:t>ri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anças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23678" y="4072725"/>
            <a:ext cx="333375" cy="32512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54"/>
              </a:spcBef>
            </a:pPr>
            <a:r>
              <a:rPr sz="850" spc="260" dirty="0">
                <a:solidFill>
                  <a:srgbClr val="404040"/>
                </a:solidFill>
                <a:latin typeface="Times New Roman"/>
                <a:cs typeface="Times New Roman"/>
              </a:rPr>
              <a:t>pa</a:t>
            </a:r>
            <a:r>
              <a:rPr sz="850" spc="17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60"/>
              </a:spcBef>
            </a:pP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41485" y="4391200"/>
            <a:ext cx="97345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270" dirty="0">
                <a:solidFill>
                  <a:srgbClr val="404040"/>
                </a:solidFill>
                <a:latin typeface="Times New Roman"/>
                <a:cs typeface="Times New Roman"/>
              </a:rPr>
              <a:t>ado</a:t>
            </a:r>
            <a:r>
              <a:rPr sz="850" spc="145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850" spc="21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850" spc="254" dirty="0">
                <a:solidFill>
                  <a:srgbClr val="404040"/>
                </a:solidFill>
                <a:latin typeface="Times New Roman"/>
                <a:cs typeface="Times New Roman"/>
              </a:rPr>
              <a:t>cen</a:t>
            </a:r>
            <a:r>
              <a:rPr sz="850" spc="145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850" spc="245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850" spc="21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850" spc="14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62760" y="5020974"/>
            <a:ext cx="1100455" cy="1296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25"/>
              </a:spcBef>
            </a:pPr>
            <a:r>
              <a:rPr sz="1600" b="1" spc="535" dirty="0">
                <a:solidFill>
                  <a:srgbClr val="FF0000"/>
                </a:solidFill>
                <a:latin typeface="Times New Roman"/>
                <a:cs typeface="Times New Roman"/>
              </a:rPr>
              <a:t>2013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8400"/>
              </a:lnSpc>
              <a:spcBef>
                <a:spcPts val="65"/>
              </a:spcBef>
            </a:pPr>
            <a:r>
              <a:rPr sz="950" b="1" spc="360" dirty="0">
                <a:latin typeface="Times New Roman"/>
                <a:cs typeface="Times New Roman"/>
              </a:rPr>
              <a:t>Reordenam  </a:t>
            </a:r>
            <a:r>
              <a:rPr sz="950" b="1" spc="295" dirty="0">
                <a:latin typeface="Times New Roman"/>
                <a:cs typeface="Times New Roman"/>
              </a:rPr>
              <a:t>ento </a:t>
            </a:r>
            <a:r>
              <a:rPr sz="950" b="1" spc="345" dirty="0">
                <a:latin typeface="Times New Roman"/>
                <a:cs typeface="Times New Roman"/>
              </a:rPr>
              <a:t>do  </a:t>
            </a:r>
            <a:r>
              <a:rPr sz="950" b="1" spc="290" dirty="0">
                <a:latin typeface="Times New Roman"/>
                <a:cs typeface="Times New Roman"/>
              </a:rPr>
              <a:t>Serviço </a:t>
            </a:r>
            <a:r>
              <a:rPr sz="950" b="1" spc="325" dirty="0">
                <a:latin typeface="Times New Roman"/>
                <a:cs typeface="Times New Roman"/>
              </a:rPr>
              <a:t>de  </a:t>
            </a:r>
            <a:r>
              <a:rPr sz="950" b="1" spc="330" dirty="0">
                <a:latin typeface="Times New Roman"/>
                <a:cs typeface="Times New Roman"/>
              </a:rPr>
              <a:t>Convi</a:t>
            </a:r>
            <a:r>
              <a:rPr sz="950" b="1" spc="325" dirty="0">
                <a:latin typeface="Times New Roman"/>
                <a:cs typeface="Times New Roman"/>
              </a:rPr>
              <a:t>v</a:t>
            </a:r>
            <a:r>
              <a:rPr sz="950" b="1" spc="280" dirty="0">
                <a:latin typeface="Times New Roman"/>
                <a:cs typeface="Times New Roman"/>
              </a:rPr>
              <a:t>ê</a:t>
            </a:r>
            <a:r>
              <a:rPr sz="950" b="1" spc="360" dirty="0">
                <a:latin typeface="Times New Roman"/>
                <a:cs typeface="Times New Roman"/>
              </a:rPr>
              <a:t>n</a:t>
            </a:r>
            <a:r>
              <a:rPr sz="950" b="1" spc="280" dirty="0">
                <a:latin typeface="Times New Roman"/>
                <a:cs typeface="Times New Roman"/>
              </a:rPr>
              <a:t>c</a:t>
            </a:r>
            <a:r>
              <a:rPr sz="950" b="1" spc="204" dirty="0">
                <a:latin typeface="Times New Roman"/>
                <a:cs typeface="Times New Roman"/>
              </a:rPr>
              <a:t>ia  </a:t>
            </a:r>
            <a:r>
              <a:rPr sz="950" b="1" spc="290" dirty="0">
                <a:latin typeface="Times New Roman"/>
                <a:cs typeface="Times New Roman"/>
              </a:rPr>
              <a:t>e  </a:t>
            </a:r>
            <a:r>
              <a:rPr sz="950" b="1" spc="300" dirty="0">
                <a:latin typeface="Times New Roman"/>
                <a:cs typeface="Times New Roman"/>
              </a:rPr>
              <a:t>Fortalecime  nto </a:t>
            </a:r>
            <a:r>
              <a:rPr sz="950" b="1" spc="325" dirty="0">
                <a:latin typeface="Times New Roman"/>
                <a:cs typeface="Times New Roman"/>
              </a:rPr>
              <a:t>de  </a:t>
            </a:r>
            <a:r>
              <a:rPr sz="950" b="1" spc="300" dirty="0">
                <a:latin typeface="Times New Roman"/>
                <a:cs typeface="Times New Roman"/>
              </a:rPr>
              <a:t>Vínculos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75758" y="5067091"/>
            <a:ext cx="122555" cy="1410970"/>
          </a:xfrm>
          <a:custGeom>
            <a:avLst/>
            <a:gdLst/>
            <a:ahLst/>
            <a:cxnLst/>
            <a:rect l="l" t="t" r="r" b="b"/>
            <a:pathLst>
              <a:path w="122555" h="1410970">
                <a:moveTo>
                  <a:pt x="122210" y="0"/>
                </a:moveTo>
                <a:lnTo>
                  <a:pt x="0" y="0"/>
                </a:lnTo>
                <a:lnTo>
                  <a:pt x="0" y="1410701"/>
                </a:lnTo>
                <a:lnTo>
                  <a:pt x="122210" y="1410701"/>
                </a:lnTo>
                <a:lnTo>
                  <a:pt x="122210" y="0"/>
                </a:lnTo>
                <a:close/>
              </a:path>
            </a:pathLst>
          </a:custGeom>
          <a:solidFill>
            <a:srgbClr val="FF9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85268" y="5019737"/>
            <a:ext cx="1268730" cy="139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95"/>
              </a:spcBef>
            </a:pPr>
            <a:r>
              <a:rPr sz="950" spc="270" dirty="0">
                <a:solidFill>
                  <a:srgbClr val="404040"/>
                </a:solidFill>
                <a:latin typeface="Times New Roman"/>
                <a:cs typeface="Times New Roman"/>
              </a:rPr>
              <a:t>Inclusão </a:t>
            </a: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950" spc="280" dirty="0">
                <a:solidFill>
                  <a:srgbClr val="404040"/>
                </a:solidFill>
                <a:latin typeface="Times New Roman"/>
                <a:cs typeface="Times New Roman"/>
              </a:rPr>
              <a:t>Crianças </a:t>
            </a:r>
            <a:r>
              <a:rPr sz="950" spc="290" dirty="0">
                <a:solidFill>
                  <a:srgbClr val="404040"/>
                </a:solidFill>
                <a:latin typeface="Times New Roman"/>
                <a:cs typeface="Times New Roman"/>
              </a:rPr>
              <a:t>e  </a:t>
            </a:r>
            <a:r>
              <a:rPr sz="950" spc="285" dirty="0">
                <a:solidFill>
                  <a:srgbClr val="404040"/>
                </a:solidFill>
                <a:latin typeface="Times New Roman"/>
                <a:cs typeface="Times New Roman"/>
              </a:rPr>
              <a:t>Adolescentes  </a:t>
            </a:r>
            <a:r>
              <a:rPr sz="950" spc="390" dirty="0">
                <a:solidFill>
                  <a:srgbClr val="404040"/>
                </a:solidFill>
                <a:latin typeface="Times New Roman"/>
                <a:cs typeface="Times New Roman"/>
              </a:rPr>
              <a:t>em </a:t>
            </a:r>
            <a:r>
              <a:rPr sz="950" spc="275" dirty="0">
                <a:solidFill>
                  <a:srgbClr val="404040"/>
                </a:solidFill>
                <a:latin typeface="Times New Roman"/>
                <a:cs typeface="Times New Roman"/>
              </a:rPr>
              <a:t>Situação</a:t>
            </a:r>
            <a:r>
              <a:rPr sz="95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50" spc="30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950" spc="290" dirty="0">
                <a:solidFill>
                  <a:srgbClr val="404040"/>
                </a:solidFill>
                <a:latin typeface="Times New Roman"/>
                <a:cs typeface="Times New Roman"/>
              </a:rPr>
              <a:t>Trabalho  </a:t>
            </a:r>
            <a:r>
              <a:rPr sz="950" spc="235" dirty="0">
                <a:solidFill>
                  <a:srgbClr val="404040"/>
                </a:solidFill>
                <a:latin typeface="Times New Roman"/>
                <a:cs typeface="Times New Roman"/>
              </a:rPr>
              <a:t>Infantil </a:t>
            </a:r>
            <a:r>
              <a:rPr sz="950" spc="375" dirty="0">
                <a:solidFill>
                  <a:srgbClr val="404040"/>
                </a:solidFill>
                <a:latin typeface="Times New Roman"/>
                <a:cs typeface="Times New Roman"/>
              </a:rPr>
              <a:t>com  </a:t>
            </a:r>
            <a:r>
              <a:rPr sz="950" spc="270" dirty="0">
                <a:solidFill>
                  <a:srgbClr val="404040"/>
                </a:solidFill>
                <a:latin typeface="Times New Roman"/>
                <a:cs typeface="Times New Roman"/>
              </a:rPr>
              <a:t>outros </a:t>
            </a:r>
            <a:r>
              <a:rPr sz="950" spc="290" dirty="0">
                <a:solidFill>
                  <a:srgbClr val="404040"/>
                </a:solidFill>
                <a:latin typeface="Times New Roman"/>
                <a:cs typeface="Times New Roman"/>
              </a:rPr>
              <a:t>grupos  </a:t>
            </a:r>
            <a:r>
              <a:rPr sz="950" spc="325" dirty="0">
                <a:solidFill>
                  <a:srgbClr val="404040"/>
                </a:solidFill>
                <a:latin typeface="Times New Roman"/>
                <a:cs typeface="Times New Roman"/>
              </a:rPr>
              <a:t>no</a:t>
            </a:r>
            <a:r>
              <a:rPr sz="95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50" spc="405" dirty="0">
                <a:solidFill>
                  <a:srgbClr val="404040"/>
                </a:solidFill>
                <a:latin typeface="Times New Roman"/>
                <a:cs typeface="Times New Roman"/>
              </a:rPr>
              <a:t>SCFV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59793" y="5016025"/>
            <a:ext cx="1086485" cy="1322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30"/>
              </a:spcBef>
            </a:pPr>
            <a:r>
              <a:rPr sz="1750" spc="595" dirty="0">
                <a:solidFill>
                  <a:srgbClr val="FF0000"/>
                </a:solidFill>
                <a:latin typeface="Times New Roman"/>
                <a:cs typeface="Times New Roman"/>
              </a:rPr>
              <a:t>2014</a:t>
            </a: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88400"/>
              </a:lnSpc>
              <a:spcBef>
                <a:spcPts val="75"/>
              </a:spcBef>
            </a:pPr>
            <a:r>
              <a:rPr sz="950" b="1" spc="365" dirty="0">
                <a:latin typeface="Times New Roman"/>
                <a:cs typeface="Times New Roman"/>
              </a:rPr>
              <a:t>Começo </a:t>
            </a:r>
            <a:r>
              <a:rPr sz="950" b="1" spc="345" dirty="0">
                <a:latin typeface="Times New Roman"/>
                <a:cs typeface="Times New Roman"/>
              </a:rPr>
              <a:t>do  </a:t>
            </a:r>
            <a:r>
              <a:rPr sz="950" b="1" spc="305" dirty="0">
                <a:latin typeface="Times New Roman"/>
                <a:cs typeface="Times New Roman"/>
              </a:rPr>
              <a:t>Cofinancia  </a:t>
            </a:r>
            <a:r>
              <a:rPr sz="950" b="1" spc="345" dirty="0">
                <a:latin typeface="Times New Roman"/>
                <a:cs typeface="Times New Roman"/>
              </a:rPr>
              <a:t>mento  </a:t>
            </a:r>
            <a:r>
              <a:rPr sz="950" b="1" spc="300" dirty="0">
                <a:latin typeface="Times New Roman"/>
                <a:cs typeface="Times New Roman"/>
              </a:rPr>
              <a:t>Federal  </a:t>
            </a:r>
            <a:r>
              <a:rPr sz="950" b="1" spc="320" dirty="0">
                <a:latin typeface="Times New Roman"/>
                <a:cs typeface="Times New Roman"/>
              </a:rPr>
              <a:t>para </a:t>
            </a:r>
            <a:r>
              <a:rPr sz="950" b="1" spc="290" dirty="0">
                <a:latin typeface="Times New Roman"/>
                <a:cs typeface="Times New Roman"/>
              </a:rPr>
              <a:t>as  </a:t>
            </a:r>
            <a:r>
              <a:rPr sz="950" b="1" spc="320" dirty="0">
                <a:latin typeface="Times New Roman"/>
                <a:cs typeface="Times New Roman"/>
              </a:rPr>
              <a:t>Ações  </a:t>
            </a:r>
            <a:r>
              <a:rPr sz="950" b="1" spc="434" dirty="0">
                <a:latin typeface="Times New Roman"/>
                <a:cs typeface="Times New Roman"/>
              </a:rPr>
              <a:t>E</a:t>
            </a:r>
            <a:r>
              <a:rPr sz="950" b="1" spc="235" dirty="0">
                <a:latin typeface="Times New Roman"/>
                <a:cs typeface="Times New Roman"/>
              </a:rPr>
              <a:t>st</a:t>
            </a:r>
            <a:r>
              <a:rPr sz="950" b="1" spc="280" dirty="0">
                <a:latin typeface="Times New Roman"/>
                <a:cs typeface="Times New Roman"/>
              </a:rPr>
              <a:t>r</a:t>
            </a:r>
            <a:r>
              <a:rPr sz="950" b="1" spc="270" dirty="0">
                <a:latin typeface="Times New Roman"/>
                <a:cs typeface="Times New Roman"/>
              </a:rPr>
              <a:t>at</a:t>
            </a:r>
            <a:r>
              <a:rPr sz="950" b="1" spc="275" dirty="0">
                <a:latin typeface="Times New Roman"/>
                <a:cs typeface="Times New Roman"/>
              </a:rPr>
              <a:t>é</a:t>
            </a:r>
            <a:r>
              <a:rPr sz="950" b="1" spc="250" dirty="0">
                <a:latin typeface="Times New Roman"/>
                <a:cs typeface="Times New Roman"/>
              </a:rPr>
              <a:t>gi</a:t>
            </a:r>
            <a:r>
              <a:rPr sz="950" b="1" spc="285" dirty="0">
                <a:latin typeface="Times New Roman"/>
                <a:cs typeface="Times New Roman"/>
              </a:rPr>
              <a:t>c</a:t>
            </a:r>
            <a:r>
              <a:rPr sz="950" b="1" spc="225" dirty="0">
                <a:latin typeface="Times New Roman"/>
                <a:cs typeface="Times New Roman"/>
              </a:rPr>
              <a:t>as  </a:t>
            </a:r>
            <a:r>
              <a:rPr sz="950" b="1" spc="345" dirty="0">
                <a:latin typeface="Times New Roman"/>
                <a:cs typeface="Times New Roman"/>
              </a:rPr>
              <a:t>do</a:t>
            </a:r>
            <a:r>
              <a:rPr sz="950" b="1" spc="145" dirty="0">
                <a:latin typeface="Times New Roman"/>
                <a:cs typeface="Times New Roman"/>
              </a:rPr>
              <a:t> </a:t>
            </a:r>
            <a:r>
              <a:rPr sz="950" b="1" spc="375" dirty="0">
                <a:latin typeface="Times New Roman"/>
                <a:cs typeface="Times New Roman"/>
              </a:rPr>
              <a:t>PETI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866274" y="5067091"/>
            <a:ext cx="128905" cy="1410970"/>
          </a:xfrm>
          <a:custGeom>
            <a:avLst/>
            <a:gdLst/>
            <a:ahLst/>
            <a:cxnLst/>
            <a:rect l="l" t="t" r="r" b="b"/>
            <a:pathLst>
              <a:path w="128904" h="1410970">
                <a:moveTo>
                  <a:pt x="128320" y="0"/>
                </a:moveTo>
                <a:lnTo>
                  <a:pt x="0" y="0"/>
                </a:lnTo>
                <a:lnTo>
                  <a:pt x="0" y="1410701"/>
                </a:lnTo>
                <a:lnTo>
                  <a:pt x="128320" y="1410701"/>
                </a:lnTo>
                <a:lnTo>
                  <a:pt x="128320" y="0"/>
                </a:lnTo>
                <a:close/>
              </a:path>
            </a:pathLst>
          </a:custGeom>
          <a:solidFill>
            <a:srgbClr val="FF89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981894" y="5014045"/>
            <a:ext cx="1345565" cy="1221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90"/>
              </a:spcBef>
            </a:pPr>
            <a:r>
              <a:rPr sz="1100" spc="400" dirty="0">
                <a:solidFill>
                  <a:srgbClr val="404040"/>
                </a:solidFill>
                <a:latin typeface="Times New Roman"/>
                <a:cs typeface="Times New Roman"/>
              </a:rPr>
              <a:t>Modelo </a:t>
            </a:r>
            <a:r>
              <a:rPr sz="1100" spc="36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1100" spc="430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1100" spc="390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100" spc="24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1100" spc="22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100" spc="34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100" spc="204" dirty="0">
                <a:solidFill>
                  <a:srgbClr val="404040"/>
                </a:solidFill>
                <a:latin typeface="Times New Roman"/>
                <a:cs typeface="Times New Roman"/>
              </a:rPr>
              <a:t>l</a:t>
            </a:r>
            <a:r>
              <a:rPr sz="1100" spc="340" dirty="0">
                <a:solidFill>
                  <a:srgbClr val="404040"/>
                </a:solidFill>
                <a:latin typeface="Times New Roman"/>
                <a:cs typeface="Times New Roman"/>
              </a:rPr>
              <a:t>ec</a:t>
            </a:r>
            <a:r>
              <a:rPr sz="1100" spc="22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100" spc="56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100" spc="340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100" spc="39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100" spc="200" dirty="0">
                <a:solidFill>
                  <a:srgbClr val="404040"/>
                </a:solidFill>
                <a:latin typeface="Times New Roman"/>
                <a:cs typeface="Times New Roman"/>
              </a:rPr>
              <a:t>t  </a:t>
            </a:r>
            <a:r>
              <a:rPr sz="1100" spc="385" dirty="0">
                <a:solidFill>
                  <a:srgbClr val="404040"/>
                </a:solidFill>
                <a:latin typeface="Times New Roman"/>
                <a:cs typeface="Times New Roman"/>
              </a:rPr>
              <a:t>o </a:t>
            </a:r>
            <a:r>
              <a:rPr sz="1100" spc="365" dirty="0">
                <a:solidFill>
                  <a:srgbClr val="404040"/>
                </a:solidFill>
                <a:latin typeface="Times New Roman"/>
                <a:cs typeface="Times New Roman"/>
              </a:rPr>
              <a:t>da </a:t>
            </a:r>
            <a:r>
              <a:rPr sz="1100" spc="350" dirty="0">
                <a:solidFill>
                  <a:srgbClr val="404040"/>
                </a:solidFill>
                <a:latin typeface="Times New Roman"/>
                <a:cs typeface="Times New Roman"/>
              </a:rPr>
              <a:t>Gestão  </a:t>
            </a:r>
            <a:r>
              <a:rPr sz="1100" spc="345" dirty="0">
                <a:solidFill>
                  <a:srgbClr val="404040"/>
                </a:solidFill>
                <a:latin typeface="Times New Roman"/>
                <a:cs typeface="Times New Roman"/>
              </a:rPr>
              <a:t>por </a:t>
            </a:r>
            <a:r>
              <a:rPr sz="1100" spc="375" dirty="0">
                <a:solidFill>
                  <a:srgbClr val="404040"/>
                </a:solidFill>
                <a:latin typeface="Times New Roman"/>
                <a:cs typeface="Times New Roman"/>
              </a:rPr>
              <a:t>meio </a:t>
            </a:r>
            <a:r>
              <a:rPr sz="1100" spc="35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1100" spc="390" dirty="0">
                <a:solidFill>
                  <a:srgbClr val="404040"/>
                </a:solidFill>
                <a:latin typeface="Times New Roman"/>
                <a:cs typeface="Times New Roman"/>
              </a:rPr>
              <a:t>05 </a:t>
            </a:r>
            <a:r>
              <a:rPr sz="1100" spc="320" dirty="0">
                <a:solidFill>
                  <a:srgbClr val="404040"/>
                </a:solidFill>
                <a:latin typeface="Times New Roman"/>
                <a:cs typeface="Times New Roman"/>
              </a:rPr>
              <a:t>eixos  </a:t>
            </a:r>
            <a:r>
              <a:rPr sz="1100" spc="295" dirty="0">
                <a:solidFill>
                  <a:srgbClr val="404040"/>
                </a:solidFill>
                <a:latin typeface="Times New Roman"/>
                <a:cs typeface="Times New Roman"/>
              </a:rPr>
              <a:t>estruturantes.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78723" y="5011076"/>
            <a:ext cx="1083310" cy="8140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25"/>
              </a:spcBef>
            </a:pPr>
            <a:r>
              <a:rPr sz="2000" spc="665" dirty="0">
                <a:solidFill>
                  <a:srgbClr val="FF0000"/>
                </a:solidFill>
                <a:latin typeface="Times New Roman"/>
                <a:cs typeface="Times New Roman"/>
              </a:rPr>
              <a:t>2016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7600"/>
              </a:lnSpc>
              <a:spcBef>
                <a:spcPts val="85"/>
              </a:spcBef>
            </a:pPr>
            <a:r>
              <a:rPr sz="1200" spc="409" dirty="0">
                <a:latin typeface="Times New Roman"/>
                <a:cs typeface="Times New Roman"/>
              </a:rPr>
              <a:t>La</a:t>
            </a:r>
            <a:r>
              <a:rPr sz="1200" spc="405" dirty="0">
                <a:latin typeface="Times New Roman"/>
                <a:cs typeface="Times New Roman"/>
              </a:rPr>
              <a:t>n</a:t>
            </a:r>
            <a:r>
              <a:rPr sz="1200" spc="345" dirty="0">
                <a:latin typeface="Times New Roman"/>
                <a:cs typeface="Times New Roman"/>
              </a:rPr>
              <a:t>ç</a:t>
            </a:r>
            <a:r>
              <a:rPr sz="1200" spc="360" dirty="0">
                <a:latin typeface="Times New Roman"/>
                <a:cs typeface="Times New Roman"/>
              </a:rPr>
              <a:t>a</a:t>
            </a:r>
            <a:r>
              <a:rPr sz="1200" spc="625" dirty="0">
                <a:latin typeface="Times New Roman"/>
                <a:cs typeface="Times New Roman"/>
              </a:rPr>
              <a:t>m</a:t>
            </a:r>
            <a:r>
              <a:rPr sz="1200" spc="340" dirty="0">
                <a:latin typeface="Times New Roman"/>
                <a:cs typeface="Times New Roman"/>
              </a:rPr>
              <a:t>e</a:t>
            </a:r>
            <a:r>
              <a:rPr sz="1200" spc="265" dirty="0">
                <a:latin typeface="Times New Roman"/>
                <a:cs typeface="Times New Roman"/>
              </a:rPr>
              <a:t>n  </a:t>
            </a:r>
            <a:r>
              <a:rPr sz="1200" spc="310" dirty="0">
                <a:latin typeface="Times New Roman"/>
                <a:cs typeface="Times New Roman"/>
              </a:rPr>
              <a:t>to </a:t>
            </a:r>
            <a:r>
              <a:rPr sz="1200" spc="390" dirty="0">
                <a:latin typeface="Times New Roman"/>
                <a:cs typeface="Times New Roman"/>
              </a:rPr>
              <a:t>do  </a:t>
            </a:r>
            <a:r>
              <a:rPr sz="1200" spc="445" dirty="0">
                <a:latin typeface="Times New Roman"/>
                <a:cs typeface="Times New Roman"/>
              </a:rPr>
              <a:t>SIMPETI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871455" y="5067091"/>
            <a:ext cx="120650" cy="1410970"/>
          </a:xfrm>
          <a:custGeom>
            <a:avLst/>
            <a:gdLst/>
            <a:ahLst/>
            <a:cxnLst/>
            <a:rect l="l" t="t" r="r" b="b"/>
            <a:pathLst>
              <a:path w="120650" h="1410970">
                <a:moveTo>
                  <a:pt x="120173" y="0"/>
                </a:moveTo>
                <a:lnTo>
                  <a:pt x="0" y="0"/>
                </a:lnTo>
                <a:lnTo>
                  <a:pt x="0" y="1410701"/>
                </a:lnTo>
                <a:lnTo>
                  <a:pt x="120173" y="1410701"/>
                </a:lnTo>
                <a:lnTo>
                  <a:pt x="120173" y="0"/>
                </a:lnTo>
                <a:close/>
              </a:path>
            </a:pathLst>
          </a:custGeom>
          <a:solidFill>
            <a:srgbClr val="F8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978928" y="5023943"/>
            <a:ext cx="1317625" cy="13620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85"/>
              </a:spcBef>
            </a:pPr>
            <a:r>
              <a:rPr sz="1100" spc="345" dirty="0">
                <a:solidFill>
                  <a:srgbClr val="404040"/>
                </a:solidFill>
                <a:latin typeface="Times New Roman"/>
                <a:cs typeface="Times New Roman"/>
              </a:rPr>
              <a:t>Sistema </a:t>
            </a:r>
            <a:r>
              <a:rPr sz="1100" spc="365" dirty="0">
                <a:solidFill>
                  <a:srgbClr val="404040"/>
                </a:solidFill>
                <a:latin typeface="Times New Roman"/>
                <a:cs typeface="Times New Roman"/>
              </a:rPr>
              <a:t>de  </a:t>
            </a:r>
            <a:r>
              <a:rPr sz="1100" spc="690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100" spc="37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100" spc="390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100" spc="20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100" spc="220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100" spc="37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1100" spc="300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1100" spc="565" dirty="0">
                <a:solidFill>
                  <a:srgbClr val="404040"/>
                </a:solidFill>
                <a:latin typeface="Times New Roman"/>
                <a:cs typeface="Times New Roman"/>
              </a:rPr>
              <a:t>m</a:t>
            </a:r>
            <a:r>
              <a:rPr sz="1100" spc="280" dirty="0">
                <a:solidFill>
                  <a:srgbClr val="404040"/>
                </a:solidFill>
                <a:latin typeface="Times New Roman"/>
                <a:cs typeface="Times New Roman"/>
              </a:rPr>
              <a:t>en  </a:t>
            </a:r>
            <a:r>
              <a:rPr sz="1100" spc="30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100" spc="340" dirty="0">
                <a:solidFill>
                  <a:srgbClr val="404040"/>
                </a:solidFill>
                <a:latin typeface="Times New Roman"/>
                <a:cs typeface="Times New Roman"/>
              </a:rPr>
              <a:t>das </a:t>
            </a:r>
            <a:r>
              <a:rPr sz="1100" spc="380" dirty="0">
                <a:solidFill>
                  <a:srgbClr val="404040"/>
                </a:solidFill>
                <a:latin typeface="Times New Roman"/>
                <a:cs typeface="Times New Roman"/>
              </a:rPr>
              <a:t>Ações  </a:t>
            </a:r>
            <a:r>
              <a:rPr sz="1100" spc="310" dirty="0">
                <a:solidFill>
                  <a:srgbClr val="404040"/>
                </a:solidFill>
                <a:latin typeface="Times New Roman"/>
                <a:cs typeface="Times New Roman"/>
              </a:rPr>
              <a:t>Estratégicas  </a:t>
            </a:r>
            <a:r>
              <a:rPr sz="1100" spc="335" dirty="0">
                <a:solidFill>
                  <a:srgbClr val="404040"/>
                </a:solidFill>
                <a:latin typeface="Times New Roman"/>
                <a:cs typeface="Times New Roman"/>
              </a:rPr>
              <a:t>executadas  </a:t>
            </a:r>
            <a:r>
              <a:rPr sz="1100" spc="345" dirty="0">
                <a:solidFill>
                  <a:srgbClr val="404040"/>
                </a:solidFill>
                <a:latin typeface="Times New Roman"/>
                <a:cs typeface="Times New Roman"/>
              </a:rPr>
              <a:t>por </a:t>
            </a:r>
            <a:r>
              <a:rPr sz="1100" spc="335" dirty="0">
                <a:solidFill>
                  <a:srgbClr val="404040"/>
                </a:solidFill>
                <a:latin typeface="Times New Roman"/>
                <a:cs typeface="Times New Roman"/>
              </a:rPr>
              <a:t>Estados</a:t>
            </a:r>
            <a:r>
              <a:rPr sz="11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100" spc="340" dirty="0">
                <a:solidFill>
                  <a:srgbClr val="404040"/>
                </a:solidFill>
                <a:latin typeface="Times New Roman"/>
                <a:cs typeface="Times New Roman"/>
              </a:rPr>
              <a:t>e  </a:t>
            </a:r>
            <a:r>
              <a:rPr sz="1100" spc="335" dirty="0">
                <a:solidFill>
                  <a:srgbClr val="404040"/>
                </a:solidFill>
                <a:latin typeface="Times New Roman"/>
                <a:cs typeface="Times New Roman"/>
              </a:rPr>
              <a:t>Municípios.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0011" y="2994914"/>
            <a:ext cx="1541145" cy="1795780"/>
            <a:chOff x="1620011" y="2994914"/>
            <a:chExt cx="1541145" cy="1795780"/>
          </a:xfrm>
        </p:grpSpPr>
        <p:sp>
          <p:nvSpPr>
            <p:cNvPr id="3" name="object 3"/>
            <p:cNvSpPr/>
            <p:nvPr/>
          </p:nvSpPr>
          <p:spPr>
            <a:xfrm>
              <a:off x="1623186" y="2998089"/>
              <a:ext cx="1534540" cy="17890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3186" y="2998089"/>
              <a:ext cx="1534795" cy="1789430"/>
            </a:xfrm>
            <a:custGeom>
              <a:avLst/>
              <a:gdLst/>
              <a:ahLst/>
              <a:cxnLst/>
              <a:rect l="l" t="t" r="r" b="b"/>
              <a:pathLst>
                <a:path w="1534795" h="1789429">
                  <a:moveTo>
                    <a:pt x="0" y="100457"/>
                  </a:moveTo>
                  <a:lnTo>
                    <a:pt x="12059" y="61346"/>
                  </a:lnTo>
                  <a:lnTo>
                    <a:pt x="44942" y="29416"/>
                  </a:lnTo>
                  <a:lnTo>
                    <a:pt x="93708" y="7891"/>
                  </a:lnTo>
                  <a:lnTo>
                    <a:pt x="153415" y="0"/>
                  </a:lnTo>
                  <a:lnTo>
                    <a:pt x="1381125" y="0"/>
                  </a:lnTo>
                  <a:lnTo>
                    <a:pt x="1440832" y="7891"/>
                  </a:lnTo>
                  <a:lnTo>
                    <a:pt x="1489598" y="29416"/>
                  </a:lnTo>
                  <a:lnTo>
                    <a:pt x="1522481" y="61346"/>
                  </a:lnTo>
                  <a:lnTo>
                    <a:pt x="1534540" y="100457"/>
                  </a:lnTo>
                  <a:lnTo>
                    <a:pt x="1534540" y="1688719"/>
                  </a:lnTo>
                  <a:lnTo>
                    <a:pt x="1522481" y="1727755"/>
                  </a:lnTo>
                  <a:lnTo>
                    <a:pt x="1489598" y="1759648"/>
                  </a:lnTo>
                  <a:lnTo>
                    <a:pt x="1440832" y="1781159"/>
                  </a:lnTo>
                  <a:lnTo>
                    <a:pt x="1381125" y="1789049"/>
                  </a:lnTo>
                  <a:lnTo>
                    <a:pt x="153415" y="1789049"/>
                  </a:lnTo>
                  <a:lnTo>
                    <a:pt x="93708" y="1781159"/>
                  </a:lnTo>
                  <a:lnTo>
                    <a:pt x="44942" y="1759648"/>
                  </a:lnTo>
                  <a:lnTo>
                    <a:pt x="12059" y="1727755"/>
                  </a:lnTo>
                  <a:lnTo>
                    <a:pt x="0" y="1688719"/>
                  </a:lnTo>
                  <a:lnTo>
                    <a:pt x="0" y="10045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97482" y="3023768"/>
            <a:ext cx="1334770" cy="17081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Sensibilização</a:t>
            </a:r>
            <a:endParaRPr sz="1600">
              <a:latin typeface="Carlito"/>
              <a:cs typeface="Carlito"/>
            </a:endParaRPr>
          </a:p>
          <a:p>
            <a:pPr marL="184785" marR="150495" indent="-1727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Mob</a:t>
            </a:r>
            <a:r>
              <a:rPr sz="1600" dirty="0">
                <a:latin typeface="Carlito"/>
                <a:cs typeface="Carlito"/>
              </a:rPr>
              <a:t>i</a:t>
            </a:r>
            <a:r>
              <a:rPr sz="1600" spc="-5" dirty="0">
                <a:latin typeface="Carlito"/>
                <a:cs typeface="Carlito"/>
              </a:rPr>
              <a:t>li</a:t>
            </a:r>
            <a:r>
              <a:rPr sz="1600" spc="-25" dirty="0">
                <a:latin typeface="Carlito"/>
                <a:cs typeface="Carlito"/>
              </a:rPr>
              <a:t>z</a:t>
            </a:r>
            <a:r>
              <a:rPr sz="1600" spc="-5" dirty="0">
                <a:latin typeface="Carlito"/>
                <a:cs typeface="Carlito"/>
              </a:rPr>
              <a:t>a</a:t>
            </a:r>
            <a:r>
              <a:rPr sz="1600" spc="-20" dirty="0">
                <a:latin typeface="Carlito"/>
                <a:cs typeface="Carlito"/>
              </a:rPr>
              <a:t>ç</a:t>
            </a:r>
            <a:r>
              <a:rPr sz="1600" spc="-5" dirty="0">
                <a:latin typeface="Carlito"/>
                <a:cs typeface="Carlito"/>
              </a:rPr>
              <a:t>ão  </a:t>
            </a:r>
            <a:r>
              <a:rPr sz="1600" spc="-10" dirty="0">
                <a:latin typeface="Carlito"/>
                <a:cs typeface="Carlito"/>
              </a:rPr>
              <a:t>Social</a:t>
            </a:r>
            <a:endParaRPr sz="1600">
              <a:latin typeface="Carlito"/>
              <a:cs typeface="Carlito"/>
            </a:endParaRPr>
          </a:p>
          <a:p>
            <a:pPr marL="184785" indent="-17272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Campanhas</a:t>
            </a:r>
            <a:endParaRPr sz="1600">
              <a:latin typeface="Carlito"/>
              <a:cs typeface="Carlito"/>
            </a:endParaRPr>
          </a:p>
          <a:p>
            <a:pPr marL="184785" marR="137160" indent="-172720">
              <a:lnSpc>
                <a:spcPts val="1730"/>
              </a:lnSpc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Grupos </a:t>
            </a:r>
            <a:r>
              <a:rPr sz="1600" spc="-10" dirty="0">
                <a:latin typeface="Carlito"/>
                <a:cs typeface="Carlito"/>
              </a:rPr>
              <a:t>de  </a:t>
            </a:r>
            <a:r>
              <a:rPr sz="1600" spc="-20" dirty="0">
                <a:latin typeface="Carlito"/>
                <a:cs typeface="Carlito"/>
              </a:rPr>
              <a:t>Trabalho  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spc="-20" dirty="0">
                <a:latin typeface="Carlito"/>
                <a:cs typeface="Carlito"/>
              </a:rPr>
              <a:t>n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10" dirty="0">
                <a:latin typeface="Carlito"/>
                <a:cs typeface="Carlito"/>
              </a:rPr>
              <a:t>s</a:t>
            </a:r>
            <a:r>
              <a:rPr sz="1600" spc="-20" dirty="0">
                <a:latin typeface="Carlito"/>
                <a:cs typeface="Carlito"/>
              </a:rPr>
              <a:t>e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15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ial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7923" y="1998726"/>
            <a:ext cx="1516380" cy="636270"/>
            <a:chOff x="1677923" y="1998726"/>
            <a:chExt cx="1516380" cy="636270"/>
          </a:xfrm>
        </p:grpSpPr>
        <p:sp>
          <p:nvSpPr>
            <p:cNvPr id="7" name="object 7"/>
            <p:cNvSpPr/>
            <p:nvPr/>
          </p:nvSpPr>
          <p:spPr>
            <a:xfrm>
              <a:off x="1698878" y="2001901"/>
              <a:ext cx="1459230" cy="582295"/>
            </a:xfrm>
            <a:custGeom>
              <a:avLst/>
              <a:gdLst/>
              <a:ahLst/>
              <a:cxnLst/>
              <a:rect l="l" t="t" r="r" b="b"/>
              <a:pathLst>
                <a:path w="1459230" h="582294">
                  <a:moveTo>
                    <a:pt x="1400937" y="0"/>
                  </a:moveTo>
                  <a:lnTo>
                    <a:pt x="58038" y="0"/>
                  </a:lnTo>
                  <a:lnTo>
                    <a:pt x="35415" y="4570"/>
                  </a:lnTo>
                  <a:lnTo>
                    <a:pt x="16970" y="17033"/>
                  </a:lnTo>
                  <a:lnTo>
                    <a:pt x="4550" y="35522"/>
                  </a:lnTo>
                  <a:lnTo>
                    <a:pt x="0" y="58165"/>
                  </a:lnTo>
                  <a:lnTo>
                    <a:pt x="0" y="524128"/>
                  </a:lnTo>
                  <a:lnTo>
                    <a:pt x="4550" y="546772"/>
                  </a:lnTo>
                  <a:lnTo>
                    <a:pt x="16970" y="565261"/>
                  </a:lnTo>
                  <a:lnTo>
                    <a:pt x="35415" y="577724"/>
                  </a:lnTo>
                  <a:lnTo>
                    <a:pt x="58038" y="582295"/>
                  </a:lnTo>
                  <a:lnTo>
                    <a:pt x="1400937" y="582295"/>
                  </a:lnTo>
                  <a:lnTo>
                    <a:pt x="1423487" y="577724"/>
                  </a:lnTo>
                  <a:lnTo>
                    <a:pt x="1441894" y="565261"/>
                  </a:lnTo>
                  <a:lnTo>
                    <a:pt x="1454300" y="546772"/>
                  </a:lnTo>
                  <a:lnTo>
                    <a:pt x="1458848" y="524128"/>
                  </a:lnTo>
                  <a:lnTo>
                    <a:pt x="1458848" y="58165"/>
                  </a:lnTo>
                  <a:lnTo>
                    <a:pt x="1454300" y="35522"/>
                  </a:lnTo>
                  <a:lnTo>
                    <a:pt x="1441894" y="17033"/>
                  </a:lnTo>
                  <a:lnTo>
                    <a:pt x="1423487" y="4570"/>
                  </a:lnTo>
                  <a:lnTo>
                    <a:pt x="14009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8878" y="2001901"/>
              <a:ext cx="1459230" cy="582295"/>
            </a:xfrm>
            <a:custGeom>
              <a:avLst/>
              <a:gdLst/>
              <a:ahLst/>
              <a:cxnLst/>
              <a:rect l="l" t="t" r="r" b="b"/>
              <a:pathLst>
                <a:path w="1459230" h="582294">
                  <a:moveTo>
                    <a:pt x="0" y="58165"/>
                  </a:moveTo>
                  <a:lnTo>
                    <a:pt x="4550" y="35522"/>
                  </a:lnTo>
                  <a:lnTo>
                    <a:pt x="16970" y="17033"/>
                  </a:lnTo>
                  <a:lnTo>
                    <a:pt x="35415" y="4570"/>
                  </a:lnTo>
                  <a:lnTo>
                    <a:pt x="58038" y="0"/>
                  </a:lnTo>
                  <a:lnTo>
                    <a:pt x="1400937" y="0"/>
                  </a:lnTo>
                  <a:lnTo>
                    <a:pt x="1423487" y="4570"/>
                  </a:lnTo>
                  <a:lnTo>
                    <a:pt x="1441894" y="17033"/>
                  </a:lnTo>
                  <a:lnTo>
                    <a:pt x="1454300" y="35522"/>
                  </a:lnTo>
                  <a:lnTo>
                    <a:pt x="1458848" y="58165"/>
                  </a:lnTo>
                  <a:lnTo>
                    <a:pt x="1458848" y="524128"/>
                  </a:lnTo>
                  <a:lnTo>
                    <a:pt x="1454300" y="546772"/>
                  </a:lnTo>
                  <a:lnTo>
                    <a:pt x="1441894" y="565261"/>
                  </a:lnTo>
                  <a:lnTo>
                    <a:pt x="1423487" y="577724"/>
                  </a:lnTo>
                  <a:lnTo>
                    <a:pt x="1400937" y="582295"/>
                  </a:lnTo>
                  <a:lnTo>
                    <a:pt x="58038" y="582295"/>
                  </a:lnTo>
                  <a:lnTo>
                    <a:pt x="35415" y="577724"/>
                  </a:lnTo>
                  <a:lnTo>
                    <a:pt x="16970" y="565261"/>
                  </a:lnTo>
                  <a:lnTo>
                    <a:pt x="4550" y="546772"/>
                  </a:lnTo>
                  <a:lnTo>
                    <a:pt x="0" y="524128"/>
                  </a:lnTo>
                  <a:lnTo>
                    <a:pt x="0" y="58165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7923" y="2020824"/>
              <a:ext cx="288036" cy="400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05939" y="2020824"/>
              <a:ext cx="295656" cy="4008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1575" y="2020824"/>
              <a:ext cx="1083564" cy="4008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65119" y="2020824"/>
              <a:ext cx="329183" cy="400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7923" y="2234184"/>
              <a:ext cx="1136903" cy="4008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77745" y="2055368"/>
            <a:ext cx="1303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 - 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Informação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e  Mobilização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08730" y="2994914"/>
            <a:ext cx="1445895" cy="1795780"/>
            <a:chOff x="3308730" y="2994914"/>
            <a:chExt cx="1445895" cy="1795780"/>
          </a:xfrm>
        </p:grpSpPr>
        <p:sp>
          <p:nvSpPr>
            <p:cNvPr id="16" name="object 16"/>
            <p:cNvSpPr/>
            <p:nvPr/>
          </p:nvSpPr>
          <p:spPr>
            <a:xfrm>
              <a:off x="3311905" y="2998089"/>
              <a:ext cx="1439545" cy="17890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11905" y="2998089"/>
              <a:ext cx="1439545" cy="1789430"/>
            </a:xfrm>
            <a:custGeom>
              <a:avLst/>
              <a:gdLst/>
              <a:ahLst/>
              <a:cxnLst/>
              <a:rect l="l" t="t" r="r" b="b"/>
              <a:pathLst>
                <a:path w="1439545" h="1789429">
                  <a:moveTo>
                    <a:pt x="0" y="128524"/>
                  </a:moveTo>
                  <a:lnTo>
                    <a:pt x="7345" y="87896"/>
                  </a:lnTo>
                  <a:lnTo>
                    <a:pt x="27797" y="52614"/>
                  </a:lnTo>
                  <a:lnTo>
                    <a:pt x="58978" y="24794"/>
                  </a:lnTo>
                  <a:lnTo>
                    <a:pt x="98511" y="6551"/>
                  </a:lnTo>
                  <a:lnTo>
                    <a:pt x="144018" y="0"/>
                  </a:lnTo>
                  <a:lnTo>
                    <a:pt x="1295654" y="0"/>
                  </a:lnTo>
                  <a:lnTo>
                    <a:pt x="1341147" y="6551"/>
                  </a:lnTo>
                  <a:lnTo>
                    <a:pt x="1380648" y="24794"/>
                  </a:lnTo>
                  <a:lnTo>
                    <a:pt x="1411791" y="52614"/>
                  </a:lnTo>
                  <a:lnTo>
                    <a:pt x="1432212" y="87896"/>
                  </a:lnTo>
                  <a:lnTo>
                    <a:pt x="1439545" y="128524"/>
                  </a:lnTo>
                  <a:lnTo>
                    <a:pt x="1439545" y="1660652"/>
                  </a:lnTo>
                  <a:lnTo>
                    <a:pt x="1432212" y="1701217"/>
                  </a:lnTo>
                  <a:lnTo>
                    <a:pt x="1411791" y="1736461"/>
                  </a:lnTo>
                  <a:lnTo>
                    <a:pt x="1380648" y="1764262"/>
                  </a:lnTo>
                  <a:lnTo>
                    <a:pt x="1341147" y="1782498"/>
                  </a:lnTo>
                  <a:lnTo>
                    <a:pt x="1295654" y="1789049"/>
                  </a:lnTo>
                  <a:lnTo>
                    <a:pt x="144018" y="1789049"/>
                  </a:lnTo>
                  <a:lnTo>
                    <a:pt x="98511" y="1782498"/>
                  </a:lnTo>
                  <a:lnTo>
                    <a:pt x="58978" y="1764262"/>
                  </a:lnTo>
                  <a:lnTo>
                    <a:pt x="27797" y="1736461"/>
                  </a:lnTo>
                  <a:lnTo>
                    <a:pt x="7345" y="1701217"/>
                  </a:lnTo>
                  <a:lnTo>
                    <a:pt x="0" y="1660652"/>
                  </a:lnTo>
                  <a:lnTo>
                    <a:pt x="0" y="128524"/>
                  </a:lnTo>
                  <a:close/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86709" y="3560461"/>
            <a:ext cx="1136015" cy="7575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Busca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Ativa</a:t>
            </a:r>
            <a:endParaRPr sz="1600">
              <a:latin typeface="Carlito"/>
              <a:cs typeface="Carlito"/>
            </a:endParaRPr>
          </a:p>
          <a:p>
            <a:pPr marL="184785" marR="39370" indent="-172720">
              <a:lnSpc>
                <a:spcPts val="1730"/>
              </a:lnSpc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5" dirty="0">
                <a:latin typeface="Carlito"/>
                <a:cs typeface="Carlito"/>
              </a:rPr>
              <a:t>Registro  </a:t>
            </a:r>
            <a:r>
              <a:rPr sz="1600" spc="-10" dirty="0">
                <a:latin typeface="Carlito"/>
                <a:cs typeface="Carlito"/>
              </a:rPr>
              <a:t>CADÚN</a:t>
            </a:r>
            <a:r>
              <a:rPr sz="1600" spc="-5" dirty="0">
                <a:latin typeface="Carlito"/>
                <a:cs typeface="Carlito"/>
              </a:rPr>
              <a:t>I</a:t>
            </a:r>
            <a:r>
              <a:rPr sz="1600" spc="-20" dirty="0">
                <a:latin typeface="Carlito"/>
                <a:cs typeface="Carlito"/>
              </a:rPr>
              <a:t>C</a:t>
            </a:r>
            <a:r>
              <a:rPr sz="1600" spc="-5" dirty="0">
                <a:latin typeface="Carlito"/>
                <a:cs typeface="Carlito"/>
              </a:rPr>
              <a:t>O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91840" y="1998726"/>
            <a:ext cx="1463040" cy="583565"/>
            <a:chOff x="3291840" y="1998726"/>
            <a:chExt cx="1463040" cy="583565"/>
          </a:xfrm>
        </p:grpSpPr>
        <p:sp>
          <p:nvSpPr>
            <p:cNvPr id="20" name="object 20"/>
            <p:cNvSpPr/>
            <p:nvPr/>
          </p:nvSpPr>
          <p:spPr>
            <a:xfrm>
              <a:off x="3311906" y="2001901"/>
              <a:ext cx="1439545" cy="577215"/>
            </a:xfrm>
            <a:custGeom>
              <a:avLst/>
              <a:gdLst/>
              <a:ahLst/>
              <a:cxnLst/>
              <a:rect l="l" t="t" r="r" b="b"/>
              <a:pathLst>
                <a:path w="1439545" h="577214">
                  <a:moveTo>
                    <a:pt x="1382268" y="0"/>
                  </a:moveTo>
                  <a:lnTo>
                    <a:pt x="57277" y="0"/>
                  </a:lnTo>
                  <a:lnTo>
                    <a:pt x="34986" y="4526"/>
                  </a:lnTo>
                  <a:lnTo>
                    <a:pt x="16779" y="16875"/>
                  </a:lnTo>
                  <a:lnTo>
                    <a:pt x="4502" y="35200"/>
                  </a:lnTo>
                  <a:lnTo>
                    <a:pt x="0" y="57658"/>
                  </a:lnTo>
                  <a:lnTo>
                    <a:pt x="0" y="519175"/>
                  </a:lnTo>
                  <a:lnTo>
                    <a:pt x="4502" y="541653"/>
                  </a:lnTo>
                  <a:lnTo>
                    <a:pt x="16779" y="560022"/>
                  </a:lnTo>
                  <a:lnTo>
                    <a:pt x="34986" y="572414"/>
                  </a:lnTo>
                  <a:lnTo>
                    <a:pt x="57277" y="576961"/>
                  </a:lnTo>
                  <a:lnTo>
                    <a:pt x="1382268" y="576961"/>
                  </a:lnTo>
                  <a:lnTo>
                    <a:pt x="1404558" y="572414"/>
                  </a:lnTo>
                  <a:lnTo>
                    <a:pt x="1422765" y="560022"/>
                  </a:lnTo>
                  <a:lnTo>
                    <a:pt x="1435042" y="541653"/>
                  </a:lnTo>
                  <a:lnTo>
                    <a:pt x="1439545" y="519175"/>
                  </a:lnTo>
                  <a:lnTo>
                    <a:pt x="1439545" y="57658"/>
                  </a:lnTo>
                  <a:lnTo>
                    <a:pt x="1435042" y="35200"/>
                  </a:lnTo>
                  <a:lnTo>
                    <a:pt x="1422765" y="16875"/>
                  </a:lnTo>
                  <a:lnTo>
                    <a:pt x="1404558" y="4526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1906" y="2001901"/>
              <a:ext cx="1439545" cy="577215"/>
            </a:xfrm>
            <a:custGeom>
              <a:avLst/>
              <a:gdLst/>
              <a:ahLst/>
              <a:cxnLst/>
              <a:rect l="l" t="t" r="r" b="b"/>
              <a:pathLst>
                <a:path w="1439545" h="577214">
                  <a:moveTo>
                    <a:pt x="0" y="57658"/>
                  </a:moveTo>
                  <a:lnTo>
                    <a:pt x="4502" y="35200"/>
                  </a:lnTo>
                  <a:lnTo>
                    <a:pt x="16779" y="16875"/>
                  </a:lnTo>
                  <a:lnTo>
                    <a:pt x="34986" y="4526"/>
                  </a:lnTo>
                  <a:lnTo>
                    <a:pt x="57277" y="0"/>
                  </a:lnTo>
                  <a:lnTo>
                    <a:pt x="1382268" y="0"/>
                  </a:lnTo>
                  <a:lnTo>
                    <a:pt x="1404558" y="4526"/>
                  </a:lnTo>
                  <a:lnTo>
                    <a:pt x="1422765" y="16875"/>
                  </a:lnTo>
                  <a:lnTo>
                    <a:pt x="1435042" y="35200"/>
                  </a:lnTo>
                  <a:lnTo>
                    <a:pt x="1439545" y="57658"/>
                  </a:lnTo>
                  <a:lnTo>
                    <a:pt x="1439545" y="519175"/>
                  </a:lnTo>
                  <a:lnTo>
                    <a:pt x="1435042" y="541653"/>
                  </a:lnTo>
                  <a:lnTo>
                    <a:pt x="1422765" y="560022"/>
                  </a:lnTo>
                  <a:lnTo>
                    <a:pt x="1404558" y="572414"/>
                  </a:lnTo>
                  <a:lnTo>
                    <a:pt x="1382268" y="576961"/>
                  </a:lnTo>
                  <a:lnTo>
                    <a:pt x="57277" y="576961"/>
                  </a:lnTo>
                  <a:lnTo>
                    <a:pt x="34986" y="572414"/>
                  </a:lnTo>
                  <a:lnTo>
                    <a:pt x="16779" y="560022"/>
                  </a:lnTo>
                  <a:lnTo>
                    <a:pt x="4502" y="541653"/>
                  </a:lnTo>
                  <a:lnTo>
                    <a:pt x="0" y="519175"/>
                  </a:lnTo>
                  <a:lnTo>
                    <a:pt x="0" y="57658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91840" y="2124456"/>
              <a:ext cx="335279" cy="4008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27476" y="2124456"/>
              <a:ext cx="295655" cy="4008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20440" y="2124456"/>
              <a:ext cx="1194815" cy="4008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91027" y="2159254"/>
            <a:ext cx="1207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II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14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Identificação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08803" y="2994914"/>
            <a:ext cx="1677035" cy="1795780"/>
            <a:chOff x="4908803" y="2994914"/>
            <a:chExt cx="1677035" cy="1795780"/>
          </a:xfrm>
        </p:grpSpPr>
        <p:sp>
          <p:nvSpPr>
            <p:cNvPr id="27" name="object 27"/>
            <p:cNvSpPr/>
            <p:nvPr/>
          </p:nvSpPr>
          <p:spPr>
            <a:xfrm>
              <a:off x="4911978" y="2998089"/>
              <a:ext cx="1670430" cy="17890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11978" y="2998089"/>
              <a:ext cx="1670685" cy="1789430"/>
            </a:xfrm>
            <a:custGeom>
              <a:avLst/>
              <a:gdLst/>
              <a:ahLst/>
              <a:cxnLst/>
              <a:rect l="l" t="t" r="r" b="b"/>
              <a:pathLst>
                <a:path w="1670684" h="1789429">
                  <a:moveTo>
                    <a:pt x="0" y="120269"/>
                  </a:moveTo>
                  <a:lnTo>
                    <a:pt x="8517" y="82255"/>
                  </a:lnTo>
                  <a:lnTo>
                    <a:pt x="32231" y="49240"/>
                  </a:lnTo>
                  <a:lnTo>
                    <a:pt x="68387" y="23205"/>
                  </a:lnTo>
                  <a:lnTo>
                    <a:pt x="114230" y="6131"/>
                  </a:lnTo>
                  <a:lnTo>
                    <a:pt x="167005" y="0"/>
                  </a:lnTo>
                  <a:lnTo>
                    <a:pt x="1503426" y="0"/>
                  </a:lnTo>
                  <a:lnTo>
                    <a:pt x="1556200" y="6131"/>
                  </a:lnTo>
                  <a:lnTo>
                    <a:pt x="1602043" y="23205"/>
                  </a:lnTo>
                  <a:lnTo>
                    <a:pt x="1638199" y="49240"/>
                  </a:lnTo>
                  <a:lnTo>
                    <a:pt x="1661913" y="82255"/>
                  </a:lnTo>
                  <a:lnTo>
                    <a:pt x="1670430" y="120269"/>
                  </a:lnTo>
                  <a:lnTo>
                    <a:pt x="1670430" y="1668907"/>
                  </a:lnTo>
                  <a:lnTo>
                    <a:pt x="1661913" y="1706858"/>
                  </a:lnTo>
                  <a:lnTo>
                    <a:pt x="1638199" y="1739835"/>
                  </a:lnTo>
                  <a:lnTo>
                    <a:pt x="1602043" y="1765851"/>
                  </a:lnTo>
                  <a:lnTo>
                    <a:pt x="1556200" y="1782918"/>
                  </a:lnTo>
                  <a:lnTo>
                    <a:pt x="1503426" y="1789049"/>
                  </a:lnTo>
                  <a:lnTo>
                    <a:pt x="167005" y="1789049"/>
                  </a:lnTo>
                  <a:lnTo>
                    <a:pt x="114230" y="1782918"/>
                  </a:lnTo>
                  <a:lnTo>
                    <a:pt x="68387" y="1765851"/>
                  </a:lnTo>
                  <a:lnTo>
                    <a:pt x="32231" y="1739835"/>
                  </a:lnTo>
                  <a:lnTo>
                    <a:pt x="8517" y="1706858"/>
                  </a:lnTo>
                  <a:lnTo>
                    <a:pt x="0" y="1668907"/>
                  </a:lnTo>
                  <a:lnTo>
                    <a:pt x="0" y="12026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986909" y="3036569"/>
            <a:ext cx="1491615" cy="16224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4785" marR="200660" indent="-1727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0" dirty="0">
                <a:latin typeface="Carlito"/>
                <a:cs typeface="Carlito"/>
              </a:rPr>
              <a:t>T</a:t>
            </a:r>
            <a:r>
              <a:rPr sz="1600" spc="-5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an</a:t>
            </a:r>
            <a:r>
              <a:rPr sz="1600" spc="-20" dirty="0">
                <a:latin typeface="Carlito"/>
                <a:cs typeface="Carlito"/>
              </a:rPr>
              <a:t>s</a:t>
            </a:r>
            <a:r>
              <a:rPr sz="1600" spc="-40" dirty="0">
                <a:latin typeface="Carlito"/>
                <a:cs typeface="Carlito"/>
              </a:rPr>
              <a:t>f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ência  de</a:t>
            </a:r>
            <a:r>
              <a:rPr sz="1600" spc="-10" dirty="0">
                <a:latin typeface="Carlito"/>
                <a:cs typeface="Carlito"/>
              </a:rPr>
              <a:t> Renda</a:t>
            </a:r>
            <a:endParaRPr sz="1600">
              <a:latin typeface="Carlito"/>
              <a:cs typeface="Carlito"/>
            </a:endParaRPr>
          </a:p>
          <a:p>
            <a:pPr marL="184785" marR="5080" indent="-172720">
              <a:lnSpc>
                <a:spcPct val="90000"/>
              </a:lnSpc>
              <a:spcBef>
                <a:spcPts val="26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Inserção </a:t>
            </a:r>
            <a:r>
              <a:rPr sz="1600" spc="-5" dirty="0">
                <a:latin typeface="Carlito"/>
                <a:cs typeface="Carlito"/>
              </a:rPr>
              <a:t>em  </a:t>
            </a:r>
            <a:r>
              <a:rPr sz="1600" spc="-10" dirty="0">
                <a:latin typeface="Carlito"/>
                <a:cs typeface="Carlito"/>
              </a:rPr>
              <a:t>Serviços de  </a:t>
            </a:r>
            <a:r>
              <a:rPr sz="1600" spc="-5" dirty="0">
                <a:latin typeface="Carlito"/>
                <a:cs typeface="Carlito"/>
              </a:rPr>
              <a:t>Assistência  </a:t>
            </a:r>
            <a:r>
              <a:rPr sz="1600" spc="-10" dirty="0">
                <a:latin typeface="Carlito"/>
                <a:cs typeface="Carlito"/>
              </a:rPr>
              <a:t>Social </a:t>
            </a:r>
            <a:r>
              <a:rPr sz="1600" spc="-5" dirty="0">
                <a:latin typeface="Carlito"/>
                <a:cs typeface="Carlito"/>
              </a:rPr>
              <a:t>e da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rede  intersetorial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92040" y="1998726"/>
            <a:ext cx="1653539" cy="588645"/>
            <a:chOff x="4892040" y="1998726"/>
            <a:chExt cx="1653539" cy="588645"/>
          </a:xfrm>
        </p:grpSpPr>
        <p:sp>
          <p:nvSpPr>
            <p:cNvPr id="31" name="object 31"/>
            <p:cNvSpPr/>
            <p:nvPr/>
          </p:nvSpPr>
          <p:spPr>
            <a:xfrm>
              <a:off x="4911979" y="2001901"/>
              <a:ext cx="1630680" cy="582295"/>
            </a:xfrm>
            <a:custGeom>
              <a:avLst/>
              <a:gdLst/>
              <a:ahLst/>
              <a:cxnLst/>
              <a:rect l="l" t="t" r="r" b="b"/>
              <a:pathLst>
                <a:path w="1630679" h="582294">
                  <a:moveTo>
                    <a:pt x="1565402" y="0"/>
                  </a:moveTo>
                  <a:lnTo>
                    <a:pt x="64770" y="0"/>
                  </a:lnTo>
                  <a:lnTo>
                    <a:pt x="39540" y="4570"/>
                  </a:lnTo>
                  <a:lnTo>
                    <a:pt x="18954" y="17033"/>
                  </a:lnTo>
                  <a:lnTo>
                    <a:pt x="5083" y="35522"/>
                  </a:lnTo>
                  <a:lnTo>
                    <a:pt x="0" y="58165"/>
                  </a:lnTo>
                  <a:lnTo>
                    <a:pt x="0" y="524128"/>
                  </a:lnTo>
                  <a:lnTo>
                    <a:pt x="5083" y="546772"/>
                  </a:lnTo>
                  <a:lnTo>
                    <a:pt x="18954" y="565261"/>
                  </a:lnTo>
                  <a:lnTo>
                    <a:pt x="39540" y="577724"/>
                  </a:lnTo>
                  <a:lnTo>
                    <a:pt x="64770" y="582295"/>
                  </a:lnTo>
                  <a:lnTo>
                    <a:pt x="1565402" y="582295"/>
                  </a:lnTo>
                  <a:lnTo>
                    <a:pt x="1590577" y="577724"/>
                  </a:lnTo>
                  <a:lnTo>
                    <a:pt x="1611169" y="565261"/>
                  </a:lnTo>
                  <a:lnTo>
                    <a:pt x="1625070" y="546772"/>
                  </a:lnTo>
                  <a:lnTo>
                    <a:pt x="1630172" y="524128"/>
                  </a:lnTo>
                  <a:lnTo>
                    <a:pt x="1630172" y="58165"/>
                  </a:lnTo>
                  <a:lnTo>
                    <a:pt x="1625070" y="35522"/>
                  </a:lnTo>
                  <a:lnTo>
                    <a:pt x="1611169" y="17033"/>
                  </a:lnTo>
                  <a:lnTo>
                    <a:pt x="1590577" y="4570"/>
                  </a:lnTo>
                  <a:lnTo>
                    <a:pt x="156540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11979" y="2001901"/>
              <a:ext cx="1630680" cy="582295"/>
            </a:xfrm>
            <a:custGeom>
              <a:avLst/>
              <a:gdLst/>
              <a:ahLst/>
              <a:cxnLst/>
              <a:rect l="l" t="t" r="r" b="b"/>
              <a:pathLst>
                <a:path w="1630679" h="582294">
                  <a:moveTo>
                    <a:pt x="0" y="58165"/>
                  </a:moveTo>
                  <a:lnTo>
                    <a:pt x="5083" y="35522"/>
                  </a:lnTo>
                  <a:lnTo>
                    <a:pt x="18954" y="17033"/>
                  </a:lnTo>
                  <a:lnTo>
                    <a:pt x="39540" y="4570"/>
                  </a:lnTo>
                  <a:lnTo>
                    <a:pt x="64770" y="0"/>
                  </a:lnTo>
                  <a:lnTo>
                    <a:pt x="1565402" y="0"/>
                  </a:lnTo>
                  <a:lnTo>
                    <a:pt x="1590577" y="4570"/>
                  </a:lnTo>
                  <a:lnTo>
                    <a:pt x="1611169" y="17033"/>
                  </a:lnTo>
                  <a:lnTo>
                    <a:pt x="1625070" y="35522"/>
                  </a:lnTo>
                  <a:lnTo>
                    <a:pt x="1630172" y="58165"/>
                  </a:lnTo>
                  <a:lnTo>
                    <a:pt x="1630172" y="524128"/>
                  </a:lnTo>
                  <a:lnTo>
                    <a:pt x="1625070" y="546772"/>
                  </a:lnTo>
                  <a:lnTo>
                    <a:pt x="1611169" y="565261"/>
                  </a:lnTo>
                  <a:lnTo>
                    <a:pt x="1590577" y="577724"/>
                  </a:lnTo>
                  <a:lnTo>
                    <a:pt x="1565402" y="582295"/>
                  </a:lnTo>
                  <a:lnTo>
                    <a:pt x="64770" y="582295"/>
                  </a:lnTo>
                  <a:lnTo>
                    <a:pt x="39540" y="577724"/>
                  </a:lnTo>
                  <a:lnTo>
                    <a:pt x="18954" y="565261"/>
                  </a:lnTo>
                  <a:lnTo>
                    <a:pt x="5083" y="546772"/>
                  </a:lnTo>
                  <a:lnTo>
                    <a:pt x="0" y="524128"/>
                  </a:lnTo>
                  <a:lnTo>
                    <a:pt x="0" y="58165"/>
                  </a:lnTo>
                  <a:close/>
                </a:path>
              </a:pathLst>
            </a:custGeom>
            <a:ln w="63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92040" y="2127504"/>
              <a:ext cx="382524" cy="4008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74920" y="2127504"/>
              <a:ext cx="295655" cy="4008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67884" y="2127504"/>
              <a:ext cx="902208" cy="4008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991227" y="2162048"/>
            <a:ext cx="962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III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-</a:t>
            </a:r>
            <a:r>
              <a:rPr sz="14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Proteção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29167" y="2994914"/>
            <a:ext cx="1707514" cy="1795780"/>
            <a:chOff x="8829167" y="2994914"/>
            <a:chExt cx="1707514" cy="1795780"/>
          </a:xfrm>
        </p:grpSpPr>
        <p:sp>
          <p:nvSpPr>
            <p:cNvPr id="38" name="object 38"/>
            <p:cNvSpPr/>
            <p:nvPr/>
          </p:nvSpPr>
          <p:spPr>
            <a:xfrm>
              <a:off x="8832342" y="2998089"/>
              <a:ext cx="1701037" cy="178904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32342" y="2998089"/>
              <a:ext cx="1701164" cy="1789430"/>
            </a:xfrm>
            <a:custGeom>
              <a:avLst/>
              <a:gdLst/>
              <a:ahLst/>
              <a:cxnLst/>
              <a:rect l="l" t="t" r="r" b="b"/>
              <a:pathLst>
                <a:path w="1701165" h="1789429">
                  <a:moveTo>
                    <a:pt x="0" y="100457"/>
                  </a:moveTo>
                  <a:lnTo>
                    <a:pt x="32792" y="41120"/>
                  </a:lnTo>
                  <a:lnTo>
                    <a:pt x="69594" y="19377"/>
                  </a:lnTo>
                  <a:lnTo>
                    <a:pt x="116279" y="5119"/>
                  </a:lnTo>
                  <a:lnTo>
                    <a:pt x="170052" y="0"/>
                  </a:lnTo>
                  <a:lnTo>
                    <a:pt x="1530984" y="0"/>
                  </a:lnTo>
                  <a:lnTo>
                    <a:pt x="1584710" y="5119"/>
                  </a:lnTo>
                  <a:lnTo>
                    <a:pt x="1631388" y="19377"/>
                  </a:lnTo>
                  <a:lnTo>
                    <a:pt x="1668209" y="41120"/>
                  </a:lnTo>
                  <a:lnTo>
                    <a:pt x="1701037" y="100457"/>
                  </a:lnTo>
                  <a:lnTo>
                    <a:pt x="1701037" y="1688719"/>
                  </a:lnTo>
                  <a:lnTo>
                    <a:pt x="1668209" y="1747955"/>
                  </a:lnTo>
                  <a:lnTo>
                    <a:pt x="1631388" y="1769679"/>
                  </a:lnTo>
                  <a:lnTo>
                    <a:pt x="1584710" y="1783930"/>
                  </a:lnTo>
                  <a:lnTo>
                    <a:pt x="1530984" y="1789049"/>
                  </a:lnTo>
                  <a:lnTo>
                    <a:pt x="170052" y="1789049"/>
                  </a:lnTo>
                  <a:lnTo>
                    <a:pt x="116279" y="1783930"/>
                  </a:lnTo>
                  <a:lnTo>
                    <a:pt x="69594" y="1769679"/>
                  </a:lnTo>
                  <a:lnTo>
                    <a:pt x="32792" y="1747955"/>
                  </a:lnTo>
                  <a:lnTo>
                    <a:pt x="0" y="1688719"/>
                  </a:lnTo>
                  <a:lnTo>
                    <a:pt x="0" y="10045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907526" y="3036569"/>
            <a:ext cx="117729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4785" marR="5080" indent="-1727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Ações 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20" dirty="0">
                <a:latin typeface="Carlito"/>
                <a:cs typeface="Carlito"/>
              </a:rPr>
              <a:t>s</a:t>
            </a:r>
            <a:r>
              <a:rPr sz="1600" spc="-5" dirty="0">
                <a:latin typeface="Carlito"/>
                <a:cs typeface="Carlito"/>
              </a:rPr>
              <a:t>t</a:t>
            </a:r>
            <a:r>
              <a:rPr sz="1600" spc="-50" dirty="0">
                <a:latin typeface="Carlito"/>
                <a:cs typeface="Carlito"/>
              </a:rPr>
              <a:t>r</a:t>
            </a:r>
            <a:r>
              <a:rPr sz="1600" spc="-15" dirty="0">
                <a:latin typeface="Carlito"/>
                <a:cs typeface="Carlito"/>
              </a:rPr>
              <a:t>at</a:t>
            </a:r>
            <a:r>
              <a:rPr sz="1600" spc="-5" dirty="0">
                <a:latin typeface="Carlito"/>
                <a:cs typeface="Carlito"/>
              </a:rPr>
              <a:t>ég</a:t>
            </a:r>
            <a:r>
              <a:rPr sz="1600" dirty="0">
                <a:latin typeface="Carlito"/>
                <a:cs typeface="Carlito"/>
              </a:rPr>
              <a:t>i</a:t>
            </a:r>
            <a:r>
              <a:rPr sz="1600" spc="-20" dirty="0">
                <a:latin typeface="Carlito"/>
                <a:cs typeface="Carlito"/>
              </a:rPr>
              <a:t>c</a:t>
            </a:r>
            <a:r>
              <a:rPr sz="1600" spc="-5" dirty="0">
                <a:latin typeface="Carlito"/>
                <a:cs typeface="Carlito"/>
              </a:rPr>
              <a:t>as  planejadas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07526" y="3987800"/>
            <a:ext cx="151003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4785" marR="5080" indent="-1727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Sistema de  </a:t>
            </a:r>
            <a:r>
              <a:rPr sz="1600" spc="-5" dirty="0">
                <a:latin typeface="Carlito"/>
                <a:cs typeface="Carlito"/>
              </a:rPr>
              <a:t>Mon</a:t>
            </a:r>
            <a:r>
              <a:rPr sz="1600" dirty="0">
                <a:latin typeface="Carlito"/>
                <a:cs typeface="Carlito"/>
              </a:rPr>
              <a:t>i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5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ame</a:t>
            </a:r>
            <a:r>
              <a:rPr sz="1600" spc="-20" dirty="0">
                <a:latin typeface="Carlito"/>
                <a:cs typeface="Carlito"/>
              </a:rPr>
              <a:t>n</a:t>
            </a:r>
            <a:r>
              <a:rPr sz="1600" spc="-15" dirty="0">
                <a:latin typeface="Carlito"/>
                <a:cs typeface="Carlito"/>
              </a:rPr>
              <a:t>t</a:t>
            </a:r>
            <a:r>
              <a:rPr sz="1600" spc="-5" dirty="0">
                <a:latin typeface="Carlito"/>
                <a:cs typeface="Carlito"/>
              </a:rPr>
              <a:t>o  do -</a:t>
            </a:r>
            <a:r>
              <a:rPr sz="1600" spc="-1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SIMPETI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825992" y="1995551"/>
            <a:ext cx="1671320" cy="589915"/>
            <a:chOff x="8825992" y="1995551"/>
            <a:chExt cx="1671320" cy="589915"/>
          </a:xfrm>
        </p:grpSpPr>
        <p:sp>
          <p:nvSpPr>
            <p:cNvPr id="43" name="object 43"/>
            <p:cNvSpPr/>
            <p:nvPr/>
          </p:nvSpPr>
          <p:spPr>
            <a:xfrm>
              <a:off x="8832342" y="2001901"/>
              <a:ext cx="1655445" cy="577215"/>
            </a:xfrm>
            <a:custGeom>
              <a:avLst/>
              <a:gdLst/>
              <a:ahLst/>
              <a:cxnLst/>
              <a:rect l="l" t="t" r="r" b="b"/>
              <a:pathLst>
                <a:path w="1655445" h="577214">
                  <a:moveTo>
                    <a:pt x="1589277" y="0"/>
                  </a:moveTo>
                  <a:lnTo>
                    <a:pt x="65785" y="0"/>
                  </a:lnTo>
                  <a:lnTo>
                    <a:pt x="40183" y="4526"/>
                  </a:lnTo>
                  <a:lnTo>
                    <a:pt x="19272" y="16875"/>
                  </a:lnTo>
                  <a:lnTo>
                    <a:pt x="5171" y="35200"/>
                  </a:lnTo>
                  <a:lnTo>
                    <a:pt x="0" y="57658"/>
                  </a:lnTo>
                  <a:lnTo>
                    <a:pt x="0" y="519175"/>
                  </a:lnTo>
                  <a:lnTo>
                    <a:pt x="5171" y="541653"/>
                  </a:lnTo>
                  <a:lnTo>
                    <a:pt x="19272" y="560022"/>
                  </a:lnTo>
                  <a:lnTo>
                    <a:pt x="40183" y="572414"/>
                  </a:lnTo>
                  <a:lnTo>
                    <a:pt x="65785" y="576961"/>
                  </a:lnTo>
                  <a:lnTo>
                    <a:pt x="1589277" y="576961"/>
                  </a:lnTo>
                  <a:lnTo>
                    <a:pt x="1614880" y="572414"/>
                  </a:lnTo>
                  <a:lnTo>
                    <a:pt x="1635791" y="560022"/>
                  </a:lnTo>
                  <a:lnTo>
                    <a:pt x="1649892" y="541653"/>
                  </a:lnTo>
                  <a:lnTo>
                    <a:pt x="1655063" y="519175"/>
                  </a:lnTo>
                  <a:lnTo>
                    <a:pt x="1655063" y="57658"/>
                  </a:lnTo>
                  <a:lnTo>
                    <a:pt x="1649892" y="35200"/>
                  </a:lnTo>
                  <a:lnTo>
                    <a:pt x="1635791" y="16875"/>
                  </a:lnTo>
                  <a:lnTo>
                    <a:pt x="1614880" y="4526"/>
                  </a:lnTo>
                  <a:lnTo>
                    <a:pt x="158927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832342" y="2001901"/>
              <a:ext cx="1655445" cy="577215"/>
            </a:xfrm>
            <a:custGeom>
              <a:avLst/>
              <a:gdLst/>
              <a:ahLst/>
              <a:cxnLst/>
              <a:rect l="l" t="t" r="r" b="b"/>
              <a:pathLst>
                <a:path w="1655445" h="577214">
                  <a:moveTo>
                    <a:pt x="0" y="57658"/>
                  </a:moveTo>
                  <a:lnTo>
                    <a:pt x="5171" y="35200"/>
                  </a:lnTo>
                  <a:lnTo>
                    <a:pt x="19272" y="16875"/>
                  </a:lnTo>
                  <a:lnTo>
                    <a:pt x="40183" y="4526"/>
                  </a:lnTo>
                  <a:lnTo>
                    <a:pt x="65785" y="0"/>
                  </a:lnTo>
                  <a:lnTo>
                    <a:pt x="1589277" y="0"/>
                  </a:lnTo>
                  <a:lnTo>
                    <a:pt x="1614880" y="4526"/>
                  </a:lnTo>
                  <a:lnTo>
                    <a:pt x="1635791" y="16875"/>
                  </a:lnTo>
                  <a:lnTo>
                    <a:pt x="1649892" y="35200"/>
                  </a:lnTo>
                  <a:lnTo>
                    <a:pt x="1655063" y="57658"/>
                  </a:lnTo>
                  <a:lnTo>
                    <a:pt x="1655063" y="519175"/>
                  </a:lnTo>
                  <a:lnTo>
                    <a:pt x="1649892" y="541653"/>
                  </a:lnTo>
                  <a:lnTo>
                    <a:pt x="1635791" y="560022"/>
                  </a:lnTo>
                  <a:lnTo>
                    <a:pt x="1614880" y="572414"/>
                  </a:lnTo>
                  <a:lnTo>
                    <a:pt x="1589277" y="576961"/>
                  </a:lnTo>
                  <a:lnTo>
                    <a:pt x="65785" y="576961"/>
                  </a:lnTo>
                  <a:lnTo>
                    <a:pt x="40183" y="572414"/>
                  </a:lnTo>
                  <a:lnTo>
                    <a:pt x="19272" y="560022"/>
                  </a:lnTo>
                  <a:lnTo>
                    <a:pt x="5171" y="541653"/>
                  </a:lnTo>
                  <a:lnTo>
                    <a:pt x="0" y="519175"/>
                  </a:lnTo>
                  <a:lnTo>
                    <a:pt x="0" y="57658"/>
                  </a:lnTo>
                  <a:close/>
                </a:path>
              </a:pathLst>
            </a:custGeom>
            <a:ln w="12700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39200" y="2113788"/>
              <a:ext cx="385572" cy="4008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83980" y="2113788"/>
              <a:ext cx="295655" cy="4008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76944" y="2113788"/>
              <a:ext cx="1420368" cy="4008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939530" y="2148586"/>
            <a:ext cx="14446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V -</a:t>
            </a:r>
            <a:r>
              <a:rPr sz="1400" b="1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Monitoramento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739508" y="2994914"/>
            <a:ext cx="1950720" cy="1795780"/>
            <a:chOff x="6739508" y="2994914"/>
            <a:chExt cx="1950720" cy="1795780"/>
          </a:xfrm>
        </p:grpSpPr>
        <p:sp>
          <p:nvSpPr>
            <p:cNvPr id="50" name="object 50"/>
            <p:cNvSpPr/>
            <p:nvPr/>
          </p:nvSpPr>
          <p:spPr>
            <a:xfrm>
              <a:off x="6742683" y="2998089"/>
              <a:ext cx="1944243" cy="178904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42683" y="2998089"/>
              <a:ext cx="1944370" cy="1789430"/>
            </a:xfrm>
            <a:custGeom>
              <a:avLst/>
              <a:gdLst/>
              <a:ahLst/>
              <a:cxnLst/>
              <a:rect l="l" t="t" r="r" b="b"/>
              <a:pathLst>
                <a:path w="1944370" h="1789429">
                  <a:moveTo>
                    <a:pt x="0" y="100457"/>
                  </a:moveTo>
                  <a:lnTo>
                    <a:pt x="37498" y="41120"/>
                  </a:lnTo>
                  <a:lnTo>
                    <a:pt x="79580" y="19377"/>
                  </a:lnTo>
                  <a:lnTo>
                    <a:pt x="132957" y="5119"/>
                  </a:lnTo>
                  <a:lnTo>
                    <a:pt x="194437" y="0"/>
                  </a:lnTo>
                  <a:lnTo>
                    <a:pt x="1749806" y="0"/>
                  </a:lnTo>
                  <a:lnTo>
                    <a:pt x="1811236" y="5119"/>
                  </a:lnTo>
                  <a:lnTo>
                    <a:pt x="1864607" y="19377"/>
                  </a:lnTo>
                  <a:lnTo>
                    <a:pt x="1906707" y="41120"/>
                  </a:lnTo>
                  <a:lnTo>
                    <a:pt x="1934323" y="68697"/>
                  </a:lnTo>
                  <a:lnTo>
                    <a:pt x="1944243" y="100457"/>
                  </a:lnTo>
                  <a:lnTo>
                    <a:pt x="1944243" y="1688719"/>
                  </a:lnTo>
                  <a:lnTo>
                    <a:pt x="1906707" y="1747955"/>
                  </a:lnTo>
                  <a:lnTo>
                    <a:pt x="1864607" y="1769679"/>
                  </a:lnTo>
                  <a:lnTo>
                    <a:pt x="1811236" y="1783930"/>
                  </a:lnTo>
                  <a:lnTo>
                    <a:pt x="1749806" y="1789049"/>
                  </a:lnTo>
                  <a:lnTo>
                    <a:pt x="194437" y="1789049"/>
                  </a:lnTo>
                  <a:lnTo>
                    <a:pt x="132957" y="1783930"/>
                  </a:lnTo>
                  <a:lnTo>
                    <a:pt x="79580" y="1769679"/>
                  </a:lnTo>
                  <a:lnTo>
                    <a:pt x="37498" y="1747955"/>
                  </a:lnTo>
                  <a:lnTo>
                    <a:pt x="9907" y="1720416"/>
                  </a:lnTo>
                  <a:lnTo>
                    <a:pt x="0" y="1688719"/>
                  </a:lnTo>
                  <a:lnTo>
                    <a:pt x="0" y="100457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817868" y="3036569"/>
            <a:ext cx="138557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4785" marR="5080" indent="-172720" algn="just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Carlito"/>
                <a:cs typeface="Carlito"/>
              </a:rPr>
              <a:t>Fiscalização </a:t>
            </a:r>
            <a:r>
              <a:rPr sz="1600" spc="-5" dirty="0">
                <a:latin typeface="Carlito"/>
                <a:cs typeface="Carlito"/>
              </a:rPr>
              <a:t>e  autuação </a:t>
            </a:r>
            <a:r>
              <a:rPr sz="1600" spc="-10" dirty="0">
                <a:latin typeface="Carlito"/>
                <a:cs typeface="Carlito"/>
              </a:rPr>
              <a:t>dos  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15" dirty="0">
                <a:latin typeface="Carlito"/>
                <a:cs typeface="Carlito"/>
              </a:rPr>
              <a:t>m</a:t>
            </a:r>
            <a:r>
              <a:rPr sz="1600" spc="-10" dirty="0">
                <a:latin typeface="Carlito"/>
                <a:cs typeface="Carlito"/>
              </a:rPr>
              <a:t>p</a:t>
            </a:r>
            <a:r>
              <a:rPr sz="1600" spc="-35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30" dirty="0">
                <a:latin typeface="Carlito"/>
                <a:cs typeface="Carlito"/>
              </a:rPr>
              <a:t>g</a:t>
            </a:r>
            <a:r>
              <a:rPr sz="1600" spc="-5" dirty="0">
                <a:latin typeface="Carlito"/>
                <a:cs typeface="Carlito"/>
              </a:rPr>
              <a:t>ad</a:t>
            </a:r>
            <a:r>
              <a:rPr sz="1600" spc="-10" dirty="0">
                <a:latin typeface="Carlito"/>
                <a:cs typeface="Carlito"/>
              </a:rPr>
              <a:t>o</a:t>
            </a:r>
            <a:r>
              <a:rPr sz="1600" spc="-40" dirty="0">
                <a:latin typeface="Carlito"/>
                <a:cs typeface="Carlito"/>
              </a:rPr>
              <a:t>r</a:t>
            </a:r>
            <a:r>
              <a:rPr sz="1600" spc="-5" dirty="0">
                <a:latin typeface="Carlito"/>
                <a:cs typeface="Carlito"/>
              </a:rPr>
              <a:t>es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17868" y="3987800"/>
            <a:ext cx="1779905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84785" marR="5080" indent="-172720">
              <a:lnSpc>
                <a:spcPts val="1730"/>
              </a:lnSpc>
              <a:spcBef>
                <a:spcPts val="31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Carlito"/>
                <a:cs typeface="Carlito"/>
              </a:rPr>
              <a:t>Medidas</a:t>
            </a:r>
            <a:r>
              <a:rPr sz="1600" spc="-50" dirty="0">
                <a:latin typeface="Carlito"/>
                <a:cs typeface="Carlito"/>
              </a:rPr>
              <a:t> </a:t>
            </a:r>
            <a:r>
              <a:rPr sz="1600" spc="-15" dirty="0">
                <a:latin typeface="Carlito"/>
                <a:cs typeface="Carlito"/>
              </a:rPr>
              <a:t>protetivas  </a:t>
            </a:r>
            <a:r>
              <a:rPr sz="1600" spc="-5" dirty="0">
                <a:latin typeface="Carlito"/>
                <a:cs typeface="Carlito"/>
              </a:rPr>
              <a:t>à</a:t>
            </a:r>
            <a:r>
              <a:rPr sz="1600" spc="-10" dirty="0">
                <a:latin typeface="Carlito"/>
                <a:cs typeface="Carlito"/>
              </a:rPr>
              <a:t> família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22364" y="1998726"/>
            <a:ext cx="1967864" cy="641350"/>
            <a:chOff x="6722364" y="1998726"/>
            <a:chExt cx="1967864" cy="641350"/>
          </a:xfrm>
        </p:grpSpPr>
        <p:sp>
          <p:nvSpPr>
            <p:cNvPr id="55" name="object 55"/>
            <p:cNvSpPr/>
            <p:nvPr/>
          </p:nvSpPr>
          <p:spPr>
            <a:xfrm>
              <a:off x="6742684" y="2001901"/>
              <a:ext cx="1944370" cy="589915"/>
            </a:xfrm>
            <a:custGeom>
              <a:avLst/>
              <a:gdLst/>
              <a:ahLst/>
              <a:cxnLst/>
              <a:rect l="l" t="t" r="r" b="b"/>
              <a:pathLst>
                <a:path w="1944370" h="589914">
                  <a:moveTo>
                    <a:pt x="1866900" y="0"/>
                  </a:moveTo>
                  <a:lnTo>
                    <a:pt x="77343" y="0"/>
                  </a:lnTo>
                  <a:lnTo>
                    <a:pt x="47202" y="4635"/>
                  </a:lnTo>
                  <a:lnTo>
                    <a:pt x="22621" y="17271"/>
                  </a:lnTo>
                  <a:lnTo>
                    <a:pt x="6066" y="36004"/>
                  </a:lnTo>
                  <a:lnTo>
                    <a:pt x="0" y="58927"/>
                  </a:lnTo>
                  <a:lnTo>
                    <a:pt x="0" y="530606"/>
                  </a:lnTo>
                  <a:lnTo>
                    <a:pt x="6066" y="553602"/>
                  </a:lnTo>
                  <a:lnTo>
                    <a:pt x="22621" y="572373"/>
                  </a:lnTo>
                  <a:lnTo>
                    <a:pt x="47202" y="585023"/>
                  </a:lnTo>
                  <a:lnTo>
                    <a:pt x="77343" y="589661"/>
                  </a:lnTo>
                  <a:lnTo>
                    <a:pt x="1866900" y="589661"/>
                  </a:lnTo>
                  <a:lnTo>
                    <a:pt x="1896987" y="585023"/>
                  </a:lnTo>
                  <a:lnTo>
                    <a:pt x="1921573" y="572373"/>
                  </a:lnTo>
                  <a:lnTo>
                    <a:pt x="1938158" y="553602"/>
                  </a:lnTo>
                  <a:lnTo>
                    <a:pt x="1944243" y="530606"/>
                  </a:lnTo>
                  <a:lnTo>
                    <a:pt x="1944243" y="58927"/>
                  </a:lnTo>
                  <a:lnTo>
                    <a:pt x="1938158" y="36004"/>
                  </a:lnTo>
                  <a:lnTo>
                    <a:pt x="1921573" y="17272"/>
                  </a:lnTo>
                  <a:lnTo>
                    <a:pt x="1896987" y="4635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2684" y="2001901"/>
              <a:ext cx="1944370" cy="589915"/>
            </a:xfrm>
            <a:custGeom>
              <a:avLst/>
              <a:gdLst/>
              <a:ahLst/>
              <a:cxnLst/>
              <a:rect l="l" t="t" r="r" b="b"/>
              <a:pathLst>
                <a:path w="1944370" h="589914">
                  <a:moveTo>
                    <a:pt x="0" y="58927"/>
                  </a:moveTo>
                  <a:lnTo>
                    <a:pt x="6066" y="36004"/>
                  </a:lnTo>
                  <a:lnTo>
                    <a:pt x="22621" y="17271"/>
                  </a:lnTo>
                  <a:lnTo>
                    <a:pt x="47202" y="4635"/>
                  </a:lnTo>
                  <a:lnTo>
                    <a:pt x="77343" y="0"/>
                  </a:lnTo>
                  <a:lnTo>
                    <a:pt x="1866900" y="0"/>
                  </a:lnTo>
                  <a:lnTo>
                    <a:pt x="1896987" y="4635"/>
                  </a:lnTo>
                  <a:lnTo>
                    <a:pt x="1921573" y="17272"/>
                  </a:lnTo>
                  <a:lnTo>
                    <a:pt x="1938158" y="36004"/>
                  </a:lnTo>
                  <a:lnTo>
                    <a:pt x="1944243" y="58927"/>
                  </a:lnTo>
                  <a:lnTo>
                    <a:pt x="1944243" y="530606"/>
                  </a:lnTo>
                  <a:lnTo>
                    <a:pt x="1938158" y="553602"/>
                  </a:lnTo>
                  <a:lnTo>
                    <a:pt x="1921573" y="572373"/>
                  </a:lnTo>
                  <a:lnTo>
                    <a:pt x="1896987" y="585023"/>
                  </a:lnTo>
                  <a:lnTo>
                    <a:pt x="1866900" y="589661"/>
                  </a:lnTo>
                  <a:lnTo>
                    <a:pt x="77343" y="589661"/>
                  </a:lnTo>
                  <a:lnTo>
                    <a:pt x="47202" y="585023"/>
                  </a:lnTo>
                  <a:lnTo>
                    <a:pt x="22621" y="572373"/>
                  </a:lnTo>
                  <a:lnTo>
                    <a:pt x="6066" y="553602"/>
                  </a:lnTo>
                  <a:lnTo>
                    <a:pt x="0" y="530606"/>
                  </a:lnTo>
                  <a:lnTo>
                    <a:pt x="0" y="58927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22364" y="2025396"/>
              <a:ext cx="432816" cy="4008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914388" y="2025396"/>
              <a:ext cx="295655" cy="40081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07352" y="2025396"/>
              <a:ext cx="909827" cy="40081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722364" y="2238756"/>
              <a:ext cx="1589531" cy="40081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822185" y="2059051"/>
            <a:ext cx="13735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IV - 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Defesa 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sz="1400" b="1" spc="-2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sponsa</a:t>
            </a:r>
            <a:r>
              <a:rPr sz="1400" b="1" spc="-1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iliz</a:t>
            </a:r>
            <a:r>
              <a:rPr sz="1400" b="1" spc="-15" dirty="0">
                <a:solidFill>
                  <a:srgbClr val="FFFFFF"/>
                </a:solidFill>
                <a:latin typeface="Carlito"/>
                <a:cs typeface="Carlito"/>
              </a:rPr>
              <a:t>aç</a:t>
            </a:r>
            <a:r>
              <a:rPr sz="1400" b="1" dirty="0">
                <a:solidFill>
                  <a:srgbClr val="FFFFFF"/>
                </a:solidFill>
                <a:latin typeface="Carlito"/>
                <a:cs typeface="Carlito"/>
              </a:rPr>
              <a:t>ão</a:t>
            </a:r>
            <a:endParaRPr sz="1400">
              <a:latin typeface="Carlito"/>
              <a:cs typeface="Carlito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462658" y="146304"/>
            <a:ext cx="9150350" cy="871855"/>
            <a:chOff x="1462658" y="146304"/>
            <a:chExt cx="9150350" cy="871855"/>
          </a:xfrm>
        </p:grpSpPr>
        <p:sp>
          <p:nvSpPr>
            <p:cNvPr id="63" name="object 63"/>
            <p:cNvSpPr/>
            <p:nvPr/>
          </p:nvSpPr>
          <p:spPr>
            <a:xfrm>
              <a:off x="1465833" y="225755"/>
              <a:ext cx="9144000" cy="5693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65833" y="225755"/>
              <a:ext cx="9144000" cy="569595"/>
            </a:xfrm>
            <a:custGeom>
              <a:avLst/>
              <a:gdLst/>
              <a:ahLst/>
              <a:cxnLst/>
              <a:rect l="l" t="t" r="r" b="b"/>
              <a:pathLst>
                <a:path w="9144000" h="569595">
                  <a:moveTo>
                    <a:pt x="0" y="569391"/>
                  </a:moveTo>
                  <a:lnTo>
                    <a:pt x="9144000" y="5693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69391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18104" y="146304"/>
              <a:ext cx="5957316" cy="87172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3350133" y="234442"/>
            <a:ext cx="54610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latin typeface="Carlito"/>
                <a:cs typeface="Carlito"/>
              </a:rPr>
              <a:t>AS </a:t>
            </a:r>
            <a:r>
              <a:rPr sz="3100" b="1" spc="-25" dirty="0">
                <a:latin typeface="Carlito"/>
                <a:cs typeface="Carlito"/>
              </a:rPr>
              <a:t>AÇÕES </a:t>
            </a:r>
            <a:r>
              <a:rPr sz="3100" b="1" spc="-35" dirty="0">
                <a:latin typeface="Carlito"/>
                <a:cs typeface="Carlito"/>
              </a:rPr>
              <a:t>ESTRATÉGICAS </a:t>
            </a:r>
            <a:r>
              <a:rPr sz="3100" b="1" spc="-10" dirty="0">
                <a:latin typeface="Carlito"/>
                <a:cs typeface="Carlito"/>
              </a:rPr>
              <a:t>DO</a:t>
            </a:r>
            <a:r>
              <a:rPr sz="3100" b="1" spc="10" dirty="0">
                <a:latin typeface="Carlito"/>
                <a:cs typeface="Carlito"/>
              </a:rPr>
              <a:t> </a:t>
            </a:r>
            <a:r>
              <a:rPr sz="3100" b="1" spc="-5" dirty="0">
                <a:latin typeface="Carlito"/>
                <a:cs typeface="Carlito"/>
              </a:rPr>
              <a:t>PETI</a:t>
            </a:r>
            <a:endParaRPr sz="3100">
              <a:latin typeface="Carlito"/>
              <a:cs typeface="Carlito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497326" y="1162811"/>
            <a:ext cx="5269865" cy="513715"/>
            <a:chOff x="3497326" y="1162811"/>
            <a:chExt cx="5269865" cy="513715"/>
          </a:xfrm>
        </p:grpSpPr>
        <p:sp>
          <p:nvSpPr>
            <p:cNvPr id="68" name="object 68"/>
            <p:cNvSpPr/>
            <p:nvPr/>
          </p:nvSpPr>
          <p:spPr>
            <a:xfrm>
              <a:off x="3503676" y="1268729"/>
              <a:ext cx="5257165" cy="216535"/>
            </a:xfrm>
            <a:custGeom>
              <a:avLst/>
              <a:gdLst/>
              <a:ahLst/>
              <a:cxnLst/>
              <a:rect l="l" t="t" r="r" b="b"/>
              <a:pathLst>
                <a:path w="5257165" h="216534">
                  <a:moveTo>
                    <a:pt x="5220589" y="0"/>
                  </a:moveTo>
                  <a:lnTo>
                    <a:pt x="36068" y="0"/>
                  </a:lnTo>
                  <a:lnTo>
                    <a:pt x="22020" y="2831"/>
                  </a:lnTo>
                  <a:lnTo>
                    <a:pt x="10556" y="10556"/>
                  </a:lnTo>
                  <a:lnTo>
                    <a:pt x="2831" y="22020"/>
                  </a:lnTo>
                  <a:lnTo>
                    <a:pt x="0" y="36068"/>
                  </a:lnTo>
                  <a:lnTo>
                    <a:pt x="0" y="180086"/>
                  </a:lnTo>
                  <a:lnTo>
                    <a:pt x="2831" y="194059"/>
                  </a:lnTo>
                  <a:lnTo>
                    <a:pt x="10556" y="205486"/>
                  </a:lnTo>
                  <a:lnTo>
                    <a:pt x="22020" y="213197"/>
                  </a:lnTo>
                  <a:lnTo>
                    <a:pt x="36068" y="216027"/>
                  </a:lnTo>
                  <a:lnTo>
                    <a:pt x="5220589" y="216027"/>
                  </a:lnTo>
                  <a:lnTo>
                    <a:pt x="5234636" y="213197"/>
                  </a:lnTo>
                  <a:lnTo>
                    <a:pt x="5246100" y="205486"/>
                  </a:lnTo>
                  <a:lnTo>
                    <a:pt x="5253825" y="194059"/>
                  </a:lnTo>
                  <a:lnTo>
                    <a:pt x="5256657" y="180086"/>
                  </a:lnTo>
                  <a:lnTo>
                    <a:pt x="5256657" y="36068"/>
                  </a:lnTo>
                  <a:lnTo>
                    <a:pt x="5253825" y="22020"/>
                  </a:lnTo>
                  <a:lnTo>
                    <a:pt x="5246100" y="10556"/>
                  </a:lnTo>
                  <a:lnTo>
                    <a:pt x="5234636" y="2831"/>
                  </a:lnTo>
                  <a:lnTo>
                    <a:pt x="522058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03676" y="1268729"/>
              <a:ext cx="5257165" cy="216535"/>
            </a:xfrm>
            <a:custGeom>
              <a:avLst/>
              <a:gdLst/>
              <a:ahLst/>
              <a:cxnLst/>
              <a:rect l="l" t="t" r="r" b="b"/>
              <a:pathLst>
                <a:path w="5257165" h="216534">
                  <a:moveTo>
                    <a:pt x="0" y="36068"/>
                  </a:moveTo>
                  <a:lnTo>
                    <a:pt x="2831" y="22020"/>
                  </a:lnTo>
                  <a:lnTo>
                    <a:pt x="10556" y="10556"/>
                  </a:lnTo>
                  <a:lnTo>
                    <a:pt x="22020" y="2831"/>
                  </a:lnTo>
                  <a:lnTo>
                    <a:pt x="36068" y="0"/>
                  </a:lnTo>
                  <a:lnTo>
                    <a:pt x="5220589" y="0"/>
                  </a:lnTo>
                  <a:lnTo>
                    <a:pt x="5234636" y="2831"/>
                  </a:lnTo>
                  <a:lnTo>
                    <a:pt x="5246100" y="10556"/>
                  </a:lnTo>
                  <a:lnTo>
                    <a:pt x="5253825" y="22020"/>
                  </a:lnTo>
                  <a:lnTo>
                    <a:pt x="5256657" y="36068"/>
                  </a:lnTo>
                  <a:lnTo>
                    <a:pt x="5256657" y="180086"/>
                  </a:lnTo>
                  <a:lnTo>
                    <a:pt x="5253825" y="194059"/>
                  </a:lnTo>
                  <a:lnTo>
                    <a:pt x="5246100" y="205486"/>
                  </a:lnTo>
                  <a:lnTo>
                    <a:pt x="5234636" y="213197"/>
                  </a:lnTo>
                  <a:lnTo>
                    <a:pt x="5220589" y="216027"/>
                  </a:lnTo>
                  <a:lnTo>
                    <a:pt x="36068" y="216027"/>
                  </a:lnTo>
                  <a:lnTo>
                    <a:pt x="22020" y="213197"/>
                  </a:lnTo>
                  <a:lnTo>
                    <a:pt x="10556" y="205486"/>
                  </a:lnTo>
                  <a:lnTo>
                    <a:pt x="2831" y="194059"/>
                  </a:lnTo>
                  <a:lnTo>
                    <a:pt x="0" y="180086"/>
                  </a:lnTo>
                  <a:lnTo>
                    <a:pt x="0" y="3606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53712" y="1162811"/>
              <a:ext cx="3226308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685538" y="1211960"/>
            <a:ext cx="289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ARTICULAÇÃO</a:t>
            </a:r>
            <a:r>
              <a:rPr sz="18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rlito"/>
                <a:cs typeface="Carlito"/>
              </a:rPr>
              <a:t>INTERSETORIAL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465833" y="206133"/>
            <a:ext cx="467537" cy="6085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06"/>
            <a:ext cx="12191999" cy="680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4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4980178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7855" y="926719"/>
            <a:ext cx="329120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29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rlito"/>
                <a:cs typeface="Carlito"/>
              </a:rPr>
              <a:t>1º </a:t>
            </a:r>
            <a:r>
              <a:rPr sz="1800" spc="-5" dirty="0">
                <a:latin typeface="Carlito"/>
                <a:cs typeface="Carlito"/>
              </a:rPr>
              <a:t>Capítulo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0" dirty="0">
                <a:latin typeface="Carlito"/>
                <a:cs typeface="Carlito"/>
              </a:rPr>
              <a:t>Conceituação </a:t>
            </a:r>
            <a:r>
              <a:rPr sz="1800" dirty="0">
                <a:latin typeface="Carlito"/>
                <a:cs typeface="Carlito"/>
              </a:rPr>
              <a:t>e  </a:t>
            </a:r>
            <a:r>
              <a:rPr sz="1800" spc="-15" dirty="0">
                <a:latin typeface="Carlito"/>
                <a:cs typeface="Carlito"/>
              </a:rPr>
              <a:t>contexto </a:t>
            </a:r>
            <a:r>
              <a:rPr sz="1800" spc="-5" dirty="0">
                <a:latin typeface="Carlito"/>
                <a:cs typeface="Carlito"/>
              </a:rPr>
              <a:t>do </a:t>
            </a:r>
            <a:r>
              <a:rPr sz="1800" spc="-20" dirty="0">
                <a:latin typeface="Carlito"/>
                <a:cs typeface="Carlito"/>
              </a:rPr>
              <a:t>Trabalho </a:t>
            </a:r>
            <a:r>
              <a:rPr sz="1800" spc="-10" dirty="0">
                <a:latin typeface="Carlito"/>
                <a:cs typeface="Carlito"/>
              </a:rPr>
              <a:t>Infantil;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2º </a:t>
            </a:r>
            <a:r>
              <a:rPr sz="1800" spc="-5" dirty="0">
                <a:latin typeface="Carlito"/>
                <a:cs typeface="Carlito"/>
              </a:rPr>
              <a:t>Capítulo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15" dirty="0">
                <a:latin typeface="Carlito"/>
                <a:cs typeface="Carlito"/>
              </a:rPr>
              <a:t>Histórico </a:t>
            </a:r>
            <a:r>
              <a:rPr sz="1800" spc="-5" dirty="0">
                <a:latin typeface="Carlito"/>
                <a:cs typeface="Carlito"/>
              </a:rPr>
              <a:t>do </a:t>
            </a:r>
            <a:r>
              <a:rPr sz="1800" spc="-10" dirty="0">
                <a:latin typeface="Carlito"/>
                <a:cs typeface="Carlito"/>
              </a:rPr>
              <a:t>PETI,  definições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0" dirty="0">
                <a:latin typeface="Carlito"/>
                <a:cs typeface="Carlito"/>
              </a:rPr>
              <a:t>estrutura </a:t>
            </a:r>
            <a:r>
              <a:rPr sz="1800" dirty="0">
                <a:latin typeface="Carlito"/>
                <a:cs typeface="Carlito"/>
              </a:rPr>
              <a:t>do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Programa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4469" y="116681"/>
            <a:ext cx="4572888" cy="6666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9560" y="116596"/>
            <a:ext cx="4493006" cy="6628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697" y="56768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697" y="56768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R="172085" algn="ctr">
              <a:lnSpc>
                <a:spcPct val="100000"/>
              </a:lnSpc>
              <a:spcBef>
                <a:spcPts val="2030"/>
              </a:spcBef>
            </a:pPr>
            <a:r>
              <a:rPr sz="4400" spc="-45" dirty="0">
                <a:latin typeface="Carlito"/>
                <a:cs typeface="Carlito"/>
              </a:rPr>
              <a:t>Trabalho </a:t>
            </a:r>
            <a:r>
              <a:rPr sz="4400" spc="-20" dirty="0">
                <a:latin typeface="Carlito"/>
                <a:cs typeface="Carlito"/>
              </a:rPr>
              <a:t>Infantil </a:t>
            </a:r>
            <a:r>
              <a:rPr sz="4400" dirty="0">
                <a:latin typeface="Carlito"/>
                <a:cs typeface="Carlito"/>
              </a:rPr>
              <a:t>e</a:t>
            </a:r>
            <a:r>
              <a:rPr sz="4400" spc="65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pandemia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59125" y="1450213"/>
            <a:ext cx="5591175" cy="5279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8990" y="2492197"/>
            <a:ext cx="113284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latin typeface="Carlito"/>
                <a:cs typeface="Carlito"/>
              </a:rPr>
              <a:t>Pobreza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6271" y="4769866"/>
            <a:ext cx="1971675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115570">
              <a:lnSpc>
                <a:spcPts val="2960"/>
              </a:lnSpc>
              <a:spcBef>
                <a:spcPts val="430"/>
              </a:spcBef>
            </a:pPr>
            <a:r>
              <a:rPr sz="2700" spc="-10" dirty="0">
                <a:latin typeface="Carlito"/>
                <a:cs typeface="Carlito"/>
              </a:rPr>
              <a:t>Aumento </a:t>
            </a:r>
            <a:r>
              <a:rPr sz="2700" spc="-5" dirty="0">
                <a:latin typeface="Carlito"/>
                <a:cs typeface="Carlito"/>
              </a:rPr>
              <a:t>da  </a:t>
            </a:r>
            <a:r>
              <a:rPr sz="2700" dirty="0">
                <a:latin typeface="Carlito"/>
                <a:cs typeface="Carlito"/>
              </a:rPr>
              <a:t>i</a:t>
            </a:r>
            <a:r>
              <a:rPr sz="2700" spc="-10" dirty="0">
                <a:latin typeface="Carlito"/>
                <a:cs typeface="Carlito"/>
              </a:rPr>
              <a:t>n</a:t>
            </a:r>
            <a:r>
              <a:rPr sz="2700" spc="-60" dirty="0">
                <a:latin typeface="Carlito"/>
                <a:cs typeface="Carlito"/>
              </a:rPr>
              <a:t>f</a:t>
            </a:r>
            <a:r>
              <a:rPr sz="2700" spc="-5" dirty="0">
                <a:latin typeface="Carlito"/>
                <a:cs typeface="Carlito"/>
              </a:rPr>
              <a:t>ormal</a:t>
            </a:r>
            <a:r>
              <a:rPr sz="2700" spc="5" dirty="0">
                <a:latin typeface="Carlito"/>
                <a:cs typeface="Carlito"/>
              </a:rPr>
              <a:t>i</a:t>
            </a:r>
            <a:r>
              <a:rPr sz="2700" spc="-5" dirty="0">
                <a:latin typeface="Carlito"/>
                <a:cs typeface="Carlito"/>
              </a:rPr>
              <a:t>dade</a:t>
            </a:r>
            <a:endParaRPr sz="27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1079" y="4769866"/>
            <a:ext cx="1752600" cy="813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94615" marR="5080" indent="-82550">
              <a:lnSpc>
                <a:spcPts val="2960"/>
              </a:lnSpc>
              <a:spcBef>
                <a:spcPts val="430"/>
              </a:spcBef>
            </a:pPr>
            <a:r>
              <a:rPr sz="2700" spc="-45" dirty="0">
                <a:latin typeface="Carlito"/>
                <a:cs typeface="Carlito"/>
              </a:rPr>
              <a:t>F</a:t>
            </a:r>
            <a:r>
              <a:rPr sz="2700" dirty="0">
                <a:latin typeface="Carlito"/>
                <a:cs typeface="Carlito"/>
              </a:rPr>
              <a:t>echame</a:t>
            </a:r>
            <a:r>
              <a:rPr sz="2700" spc="-25" dirty="0">
                <a:latin typeface="Carlito"/>
                <a:cs typeface="Carlito"/>
              </a:rPr>
              <a:t>n</a:t>
            </a:r>
            <a:r>
              <a:rPr sz="2700" spc="-30" dirty="0">
                <a:latin typeface="Carlito"/>
                <a:cs typeface="Carlito"/>
              </a:rPr>
              <a:t>t</a:t>
            </a:r>
            <a:r>
              <a:rPr sz="2700" dirty="0">
                <a:latin typeface="Carlito"/>
                <a:cs typeface="Carlito"/>
              </a:rPr>
              <a:t>o  </a:t>
            </a:r>
            <a:r>
              <a:rPr sz="2700" spc="-5" dirty="0">
                <a:latin typeface="Carlito"/>
                <a:cs typeface="Carlito"/>
              </a:rPr>
              <a:t>das</a:t>
            </a:r>
            <a:r>
              <a:rPr sz="2700" spc="-5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escolas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0169" y="1696211"/>
            <a:ext cx="8235950" cy="3146425"/>
            <a:chOff x="1860169" y="1696211"/>
            <a:chExt cx="8235950" cy="3146425"/>
          </a:xfrm>
        </p:grpSpPr>
        <p:sp>
          <p:nvSpPr>
            <p:cNvPr id="3" name="object 3"/>
            <p:cNvSpPr/>
            <p:nvPr/>
          </p:nvSpPr>
          <p:spPr>
            <a:xfrm>
              <a:off x="1863344" y="1699386"/>
              <a:ext cx="8229600" cy="31400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63344" y="1699386"/>
              <a:ext cx="8229600" cy="3140075"/>
            </a:xfrm>
            <a:custGeom>
              <a:avLst/>
              <a:gdLst/>
              <a:ahLst/>
              <a:cxnLst/>
              <a:rect l="l" t="t" r="r" b="b"/>
              <a:pathLst>
                <a:path w="8229600" h="3140075">
                  <a:moveTo>
                    <a:pt x="0" y="3140075"/>
                  </a:moveTo>
                  <a:lnTo>
                    <a:pt x="8229600" y="314007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140075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12594" y="1649348"/>
            <a:ext cx="7530465" cy="307149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 indent="1270" algn="ctr">
              <a:lnSpc>
                <a:spcPct val="90000"/>
              </a:lnSpc>
              <a:spcBef>
                <a:spcPts val="745"/>
              </a:spcBef>
            </a:pPr>
            <a:r>
              <a:rPr sz="5400" b="1" dirty="0">
                <a:latin typeface="Carlito"/>
                <a:cs typeface="Carlito"/>
              </a:rPr>
              <a:t>O </a:t>
            </a:r>
            <a:r>
              <a:rPr sz="5400" b="1" spc="-5" dirty="0">
                <a:latin typeface="Carlito"/>
                <a:cs typeface="Carlito"/>
              </a:rPr>
              <a:t>papel </a:t>
            </a:r>
            <a:r>
              <a:rPr sz="5400" b="1" dirty="0">
                <a:latin typeface="Carlito"/>
                <a:cs typeface="Carlito"/>
              </a:rPr>
              <a:t>dos serviços  </a:t>
            </a:r>
            <a:r>
              <a:rPr sz="5400" b="1" spc="-10" dirty="0">
                <a:latin typeface="Carlito"/>
                <a:cs typeface="Carlito"/>
              </a:rPr>
              <a:t>socioassistenciais </a:t>
            </a:r>
            <a:r>
              <a:rPr sz="5400" b="1" dirty="0">
                <a:latin typeface="Carlito"/>
                <a:cs typeface="Carlito"/>
              </a:rPr>
              <a:t>do</a:t>
            </a:r>
            <a:r>
              <a:rPr sz="5400" b="1" spc="-75" dirty="0">
                <a:latin typeface="Carlito"/>
                <a:cs typeface="Carlito"/>
              </a:rPr>
              <a:t> </a:t>
            </a:r>
            <a:r>
              <a:rPr sz="5400" b="1" spc="-35" dirty="0">
                <a:latin typeface="Carlito"/>
                <a:cs typeface="Carlito"/>
              </a:rPr>
              <a:t>SUAS  </a:t>
            </a:r>
            <a:r>
              <a:rPr sz="5400" b="1" dirty="0">
                <a:latin typeface="Carlito"/>
                <a:cs typeface="Carlito"/>
              </a:rPr>
              <a:t>no </a:t>
            </a:r>
            <a:r>
              <a:rPr sz="5400" b="1" spc="-25" dirty="0">
                <a:latin typeface="Carlito"/>
                <a:cs typeface="Carlito"/>
              </a:rPr>
              <a:t>combate </a:t>
            </a:r>
            <a:r>
              <a:rPr sz="5400" b="1" dirty="0">
                <a:latin typeface="Carlito"/>
                <a:cs typeface="Carlito"/>
              </a:rPr>
              <a:t>ao </a:t>
            </a:r>
            <a:r>
              <a:rPr sz="5400" b="1" spc="-20" dirty="0">
                <a:latin typeface="Carlito"/>
                <a:cs typeface="Carlito"/>
              </a:rPr>
              <a:t>trabalho  </a:t>
            </a:r>
            <a:r>
              <a:rPr sz="5400" b="1" spc="-25" dirty="0">
                <a:latin typeface="Carlito"/>
                <a:cs typeface="Carlito"/>
              </a:rPr>
              <a:t>infantil</a:t>
            </a:r>
            <a:endParaRPr sz="5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059" y="414096"/>
            <a:ext cx="10058400" cy="98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059" y="414096"/>
            <a:ext cx="10058400" cy="983615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65"/>
              </a:spcBef>
            </a:pPr>
            <a:r>
              <a:rPr spc="-220" dirty="0"/>
              <a:t>Proteção </a:t>
            </a:r>
            <a:r>
              <a:rPr spc="-270" dirty="0"/>
              <a:t>Social </a:t>
            </a:r>
            <a:r>
              <a:rPr spc="-325" dirty="0"/>
              <a:t>Básica </a:t>
            </a:r>
            <a:r>
              <a:rPr spc="-225" dirty="0"/>
              <a:t>e </a:t>
            </a:r>
            <a:r>
              <a:rPr spc="-275" dirty="0"/>
              <a:t>Especial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520" y="2304415"/>
            <a:ext cx="5871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Serviço de </a:t>
            </a:r>
            <a:r>
              <a:rPr sz="1800" spc="-15" dirty="0">
                <a:latin typeface="Carlito"/>
                <a:cs typeface="Carlito"/>
              </a:rPr>
              <a:t>Proteção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5" dirty="0">
                <a:latin typeface="Carlito"/>
                <a:cs typeface="Carlito"/>
              </a:rPr>
              <a:t>Atendimento </a:t>
            </a:r>
            <a:r>
              <a:rPr sz="1800" spc="-10" dirty="0">
                <a:latin typeface="Carlito"/>
                <a:cs typeface="Carlito"/>
              </a:rPr>
              <a:t>Integral </a:t>
            </a:r>
            <a:r>
              <a:rPr sz="1800" dirty="0">
                <a:latin typeface="Carlito"/>
                <a:cs typeface="Carlito"/>
              </a:rPr>
              <a:t>à </a:t>
            </a:r>
            <a:r>
              <a:rPr sz="1800" spc="-10" dirty="0">
                <a:latin typeface="Carlito"/>
                <a:cs typeface="Carlito"/>
              </a:rPr>
              <a:t>Família </a:t>
            </a:r>
            <a:r>
              <a:rPr sz="1800" dirty="0">
                <a:latin typeface="Carlito"/>
                <a:cs typeface="Carlito"/>
              </a:rPr>
              <a:t>-</a:t>
            </a:r>
            <a:r>
              <a:rPr sz="1800" spc="135" dirty="0">
                <a:latin typeface="Carlito"/>
                <a:cs typeface="Carlito"/>
              </a:rPr>
              <a:t> </a:t>
            </a:r>
            <a:r>
              <a:rPr sz="1800" spc="-30" dirty="0">
                <a:latin typeface="Carlito"/>
                <a:cs typeface="Carlito"/>
              </a:rPr>
              <a:t>PAIF;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Serviço de </a:t>
            </a:r>
            <a:r>
              <a:rPr sz="1800" spc="-10" dirty="0">
                <a:latin typeface="Carlito"/>
                <a:cs typeface="Carlito"/>
              </a:rPr>
              <a:t>Convivência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0" dirty="0">
                <a:latin typeface="Carlito"/>
                <a:cs typeface="Carlito"/>
              </a:rPr>
              <a:t>Fortalecimento </a:t>
            </a:r>
            <a:r>
              <a:rPr sz="1800" spc="-5" dirty="0">
                <a:latin typeface="Carlito"/>
                <a:cs typeface="Carlito"/>
              </a:rPr>
              <a:t>de </a:t>
            </a:r>
            <a:r>
              <a:rPr sz="1800" spc="-10" dirty="0">
                <a:latin typeface="Carlito"/>
                <a:cs typeface="Carlito"/>
              </a:rPr>
              <a:t>Vínculos </a:t>
            </a:r>
            <a:r>
              <a:rPr sz="1800" dirty="0">
                <a:latin typeface="Carlito"/>
                <a:cs typeface="Carlito"/>
              </a:rPr>
              <a:t>-</a:t>
            </a:r>
            <a:r>
              <a:rPr sz="1800" spc="18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SCFV;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Acessuas</a:t>
            </a:r>
            <a:r>
              <a:rPr sz="1800" spc="-20" dirty="0">
                <a:solidFill>
                  <a:srgbClr val="FF0000"/>
                </a:solidFill>
                <a:latin typeface="Carlito"/>
                <a:cs typeface="Carlito"/>
              </a:rPr>
              <a:t> Trabalho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520" y="3950589"/>
            <a:ext cx="7756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Serviço de </a:t>
            </a:r>
            <a:r>
              <a:rPr sz="1800" spc="-15" dirty="0">
                <a:latin typeface="Carlito"/>
                <a:cs typeface="Carlito"/>
              </a:rPr>
              <a:t>Proteção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15" dirty="0">
                <a:latin typeface="Carlito"/>
                <a:cs typeface="Carlito"/>
              </a:rPr>
              <a:t>Atendimento </a:t>
            </a:r>
            <a:r>
              <a:rPr sz="1800" spc="-10" dirty="0">
                <a:latin typeface="Carlito"/>
                <a:cs typeface="Carlito"/>
              </a:rPr>
              <a:t>Especializado </a:t>
            </a:r>
            <a:r>
              <a:rPr sz="1800" dirty="0">
                <a:latin typeface="Carlito"/>
                <a:cs typeface="Carlito"/>
              </a:rPr>
              <a:t>à </a:t>
            </a:r>
            <a:r>
              <a:rPr sz="1800" spc="-10" dirty="0">
                <a:latin typeface="Carlito"/>
                <a:cs typeface="Carlito"/>
              </a:rPr>
              <a:t>Famílias </a:t>
            </a:r>
            <a:r>
              <a:rPr sz="1800" dirty="0">
                <a:latin typeface="Carlito"/>
                <a:cs typeface="Carlito"/>
              </a:rPr>
              <a:t>e </a:t>
            </a:r>
            <a:r>
              <a:rPr sz="1800" spc="-5" dirty="0">
                <a:latin typeface="Carlito"/>
                <a:cs typeface="Carlito"/>
              </a:rPr>
              <a:t>Indivíduos </a:t>
            </a:r>
            <a:r>
              <a:rPr sz="1800" dirty="0">
                <a:latin typeface="Carlito"/>
                <a:cs typeface="Carlito"/>
              </a:rPr>
              <a:t>-</a:t>
            </a:r>
            <a:r>
              <a:rPr sz="1800" spc="254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PAEFI;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rlito"/>
                <a:cs typeface="Carlito"/>
              </a:rPr>
              <a:t>Serviço de Abordagem Social </a:t>
            </a:r>
            <a:r>
              <a:rPr sz="1800" spc="-105" dirty="0">
                <a:latin typeface="Arial"/>
                <a:cs typeface="Arial"/>
              </a:rPr>
              <a:t>–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Carlito"/>
                <a:cs typeface="Carlito"/>
              </a:rPr>
              <a:t>SEAS;</a:t>
            </a:r>
            <a:endParaRPr sz="180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PETI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8750" y="913638"/>
            <a:ext cx="9209405" cy="434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80" dirty="0">
                <a:latin typeface="Arial"/>
                <a:cs typeface="Arial"/>
              </a:rPr>
              <a:t>Links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importantes: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65" dirty="0">
                <a:latin typeface="Arial"/>
                <a:cs typeface="Arial"/>
              </a:rPr>
              <a:t>Caderno </a:t>
            </a:r>
            <a:r>
              <a:rPr sz="2400" spc="-125" dirty="0">
                <a:latin typeface="Arial"/>
                <a:cs typeface="Arial"/>
              </a:rPr>
              <a:t>de </a:t>
            </a:r>
            <a:r>
              <a:rPr sz="2400" spc="-140" dirty="0">
                <a:latin typeface="Arial"/>
                <a:cs typeface="Arial"/>
              </a:rPr>
              <a:t>Orientações </a:t>
            </a:r>
            <a:r>
              <a:rPr sz="2400" spc="-220" dirty="0">
                <a:latin typeface="Arial"/>
                <a:cs typeface="Arial"/>
              </a:rPr>
              <a:t>Técnicas </a:t>
            </a:r>
            <a:r>
              <a:rPr sz="2400" spc="-95" dirty="0">
                <a:latin typeface="Arial"/>
                <a:cs typeface="Arial"/>
              </a:rPr>
              <a:t>do</a:t>
            </a:r>
            <a:r>
              <a:rPr sz="2400" spc="-265" dirty="0">
                <a:latin typeface="Arial"/>
                <a:cs typeface="Arial"/>
              </a:rPr>
              <a:t> </a:t>
            </a:r>
            <a:r>
              <a:rPr sz="2400" spc="-310" dirty="0">
                <a:latin typeface="Arial"/>
                <a:cs typeface="Arial"/>
              </a:rPr>
              <a:t>PETI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12065" marR="5080" algn="ctr">
              <a:lnSpc>
                <a:spcPts val="2590"/>
              </a:lnSpc>
            </a:pPr>
            <a:r>
              <a:rPr sz="2400" u="heavy" spc="-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http://blog.mds.gov.br/redesuas/wp-content/uploads/2019/09/Caderno-de- </a:t>
            </a:r>
            <a:r>
              <a:rPr sz="2400" spc="-95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sz="2400" u="heavy" spc="-2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Orieta%C3%A7%C3%B5es-T%C3%A9cnicas-PETI.pdf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spc="-120" dirty="0">
                <a:latin typeface="Arial"/>
                <a:cs typeface="Arial"/>
              </a:rPr>
              <a:t>Observatório </a:t>
            </a:r>
            <a:r>
              <a:rPr sz="2400" spc="-160" dirty="0">
                <a:latin typeface="Arial"/>
                <a:cs typeface="Arial"/>
              </a:rPr>
              <a:t>Trabalho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Infantil: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https://smartlabbr.org/trabalhoinfantil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algn="ctr">
              <a:lnSpc>
                <a:spcPts val="2735"/>
              </a:lnSpc>
            </a:pPr>
            <a:r>
              <a:rPr sz="2400" spc="-170" dirty="0">
                <a:latin typeface="Arial"/>
                <a:cs typeface="Arial"/>
              </a:rPr>
              <a:t>Live </a:t>
            </a:r>
            <a:r>
              <a:rPr sz="2400" spc="-130" dirty="0">
                <a:latin typeface="Arial"/>
                <a:cs typeface="Arial"/>
              </a:rPr>
              <a:t>sobre </a:t>
            </a:r>
            <a:r>
              <a:rPr sz="2400" spc="-180" dirty="0">
                <a:latin typeface="Arial"/>
                <a:cs typeface="Arial"/>
              </a:rPr>
              <a:t>os </a:t>
            </a:r>
            <a:r>
              <a:rPr sz="2400" spc="-150" dirty="0">
                <a:latin typeface="Arial"/>
                <a:cs typeface="Arial"/>
              </a:rPr>
              <a:t>serviços </a:t>
            </a:r>
            <a:r>
              <a:rPr sz="2400" spc="-155" dirty="0">
                <a:latin typeface="Arial"/>
                <a:cs typeface="Arial"/>
              </a:rPr>
              <a:t>socioassistenciais </a:t>
            </a:r>
            <a:r>
              <a:rPr sz="2400" spc="-150" dirty="0">
                <a:latin typeface="Arial"/>
                <a:cs typeface="Arial"/>
              </a:rPr>
              <a:t>e </a:t>
            </a:r>
            <a:r>
              <a:rPr sz="2400" spc="-85" dirty="0">
                <a:latin typeface="Arial"/>
                <a:cs typeface="Arial"/>
              </a:rPr>
              <a:t>o </a:t>
            </a:r>
            <a:r>
              <a:rPr sz="2400" spc="-125" dirty="0">
                <a:latin typeface="Arial"/>
                <a:cs typeface="Arial"/>
              </a:rPr>
              <a:t>combate </a:t>
            </a:r>
            <a:r>
              <a:rPr sz="2400" spc="-145" dirty="0">
                <a:latin typeface="Arial"/>
                <a:cs typeface="Arial"/>
              </a:rPr>
              <a:t>ao </a:t>
            </a:r>
            <a:r>
              <a:rPr sz="2400" spc="-85" dirty="0">
                <a:latin typeface="Arial"/>
                <a:cs typeface="Arial"/>
              </a:rPr>
              <a:t>trabalho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infantil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735"/>
              </a:lnSpc>
            </a:pPr>
            <a:r>
              <a:rPr sz="2400" u="heavy" spc="-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4"/>
              </a:rPr>
              <a:t>https://www.youtube.com/watch?v=757owokmZdw&amp;t=2146s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1340738"/>
            <a:ext cx="8208899" cy="3951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3495" y="1340738"/>
            <a:ext cx="8209280" cy="3951604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Obrigado!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212725" marR="208915" algn="ctr">
              <a:lnSpc>
                <a:spcPts val="3020"/>
              </a:lnSpc>
              <a:spcBef>
                <a:spcPts val="2535"/>
              </a:spcBef>
            </a:pPr>
            <a:r>
              <a:rPr sz="2800" b="1" spc="-5" dirty="0">
                <a:latin typeface="Times New Roman"/>
                <a:cs typeface="Times New Roman"/>
              </a:rPr>
              <a:t>Coordenação Nacional de Medidas Socioeducativas  e </a:t>
            </a:r>
            <a:r>
              <a:rPr sz="2800" b="1" spc="-10" dirty="0">
                <a:latin typeface="Times New Roman"/>
                <a:cs typeface="Times New Roman"/>
              </a:rPr>
              <a:t>Programas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Intersetoriais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90"/>
              </a:lnSpc>
              <a:spcBef>
                <a:spcPts val="2650"/>
              </a:spcBef>
            </a:pPr>
            <a:r>
              <a:rPr sz="2800" b="1" spc="-5" dirty="0">
                <a:latin typeface="Times New Roman"/>
                <a:cs typeface="Times New Roman"/>
              </a:rPr>
              <a:t>contatos: 61 2030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3267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190"/>
              </a:lnSpc>
            </a:pPr>
            <a:r>
              <a:rPr sz="2800" b="1" spc="-5" dirty="0">
                <a:latin typeface="Times New Roman"/>
                <a:cs typeface="Times New Roman"/>
              </a:rPr>
              <a:t>e-mail: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  <a:hlinkClick r:id="rId3"/>
              </a:rPr>
              <a:t>cgmse@cidadania.gov.br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4400" spc="-505" dirty="0">
                <a:latin typeface="Arial Black"/>
                <a:cs typeface="Arial Black"/>
              </a:rPr>
              <a:t>Indicadores </a:t>
            </a:r>
            <a:r>
              <a:rPr sz="4400" spc="-434" dirty="0">
                <a:latin typeface="Arial Black"/>
                <a:cs typeface="Arial Black"/>
              </a:rPr>
              <a:t>de</a:t>
            </a:r>
            <a:r>
              <a:rPr sz="4400" spc="-340" dirty="0">
                <a:latin typeface="Arial Black"/>
                <a:cs typeface="Arial Black"/>
              </a:rPr>
              <a:t> </a:t>
            </a:r>
            <a:r>
              <a:rPr sz="4400" spc="-545" dirty="0">
                <a:latin typeface="Arial Black"/>
                <a:cs typeface="Arial Black"/>
              </a:rPr>
              <a:t>risco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807210"/>
            <a:ext cx="10360025" cy="41694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6200">
              <a:lnSpc>
                <a:spcPct val="80000"/>
              </a:lnSpc>
              <a:spcBef>
                <a:spcPts val="480"/>
              </a:spcBef>
            </a:pPr>
            <a:r>
              <a:rPr sz="1600" b="1" spc="-20" dirty="0">
                <a:latin typeface="Arial"/>
                <a:cs typeface="Arial"/>
              </a:rPr>
              <a:t>Relatório </a:t>
            </a:r>
            <a:r>
              <a:rPr sz="1600" b="1" spc="-30" dirty="0">
                <a:latin typeface="Arial"/>
                <a:cs typeface="Arial"/>
              </a:rPr>
              <a:t>“Trabalho </a:t>
            </a:r>
            <a:r>
              <a:rPr sz="1600" b="1" spc="-5" dirty="0">
                <a:latin typeface="Arial"/>
                <a:cs typeface="Arial"/>
              </a:rPr>
              <a:t>Infantil: </a:t>
            </a:r>
            <a:r>
              <a:rPr sz="1600" b="1" spc="-45" dirty="0">
                <a:latin typeface="Arial"/>
                <a:cs typeface="Arial"/>
              </a:rPr>
              <a:t>Estimativas Globais </a:t>
            </a:r>
            <a:r>
              <a:rPr sz="1600" b="1" spc="20" dirty="0">
                <a:latin typeface="Arial"/>
                <a:cs typeface="Arial"/>
              </a:rPr>
              <a:t>2020, </a:t>
            </a:r>
            <a:r>
              <a:rPr sz="1600" b="1" spc="-30" dirty="0">
                <a:latin typeface="Arial"/>
                <a:cs typeface="Arial"/>
              </a:rPr>
              <a:t>tendências </a:t>
            </a:r>
            <a:r>
              <a:rPr sz="1600" b="1" spc="-15" dirty="0">
                <a:latin typeface="Arial"/>
                <a:cs typeface="Arial"/>
              </a:rPr>
              <a:t>e </a:t>
            </a:r>
            <a:r>
              <a:rPr sz="1600" b="1" spc="10" dirty="0">
                <a:latin typeface="Arial"/>
                <a:cs typeface="Arial"/>
              </a:rPr>
              <a:t>o </a:t>
            </a:r>
            <a:r>
              <a:rPr sz="1600" b="1" spc="-20" dirty="0">
                <a:latin typeface="Arial"/>
                <a:cs typeface="Arial"/>
              </a:rPr>
              <a:t>caminho </a:t>
            </a:r>
            <a:r>
              <a:rPr sz="1600" b="1" spc="-25" dirty="0">
                <a:latin typeface="Arial"/>
                <a:cs typeface="Arial"/>
              </a:rPr>
              <a:t>a </a:t>
            </a:r>
            <a:r>
              <a:rPr sz="1600" b="1" spc="-15" dirty="0">
                <a:latin typeface="Arial"/>
                <a:cs typeface="Arial"/>
              </a:rPr>
              <a:t>seguir” </a:t>
            </a:r>
            <a:r>
              <a:rPr sz="1600" b="1" spc="-75" dirty="0">
                <a:latin typeface="Arial"/>
                <a:cs typeface="Arial"/>
              </a:rPr>
              <a:t>– </a:t>
            </a:r>
            <a:r>
              <a:rPr sz="1600" b="1" spc="-10" dirty="0">
                <a:latin typeface="Arial"/>
                <a:cs typeface="Arial"/>
              </a:rPr>
              <a:t>Produzido </a:t>
            </a:r>
            <a:r>
              <a:rPr sz="1600" b="1" spc="-15" dirty="0">
                <a:latin typeface="Arial"/>
                <a:cs typeface="Arial"/>
              </a:rPr>
              <a:t>pela  </a:t>
            </a:r>
            <a:r>
              <a:rPr sz="1600" b="1" spc="-10" dirty="0">
                <a:latin typeface="Arial"/>
                <a:cs typeface="Arial"/>
              </a:rPr>
              <a:t>OIT </a:t>
            </a:r>
            <a:r>
              <a:rPr sz="1600" b="1" spc="-15" dirty="0">
                <a:latin typeface="Arial"/>
                <a:cs typeface="Arial"/>
              </a:rPr>
              <a:t>e</a:t>
            </a:r>
            <a:r>
              <a:rPr sz="1600" b="1" spc="254" dirty="0">
                <a:latin typeface="Arial"/>
                <a:cs typeface="Arial"/>
              </a:rPr>
              <a:t> </a:t>
            </a:r>
            <a:r>
              <a:rPr sz="1600" b="1" spc="-55" dirty="0">
                <a:latin typeface="Arial"/>
                <a:cs typeface="Arial"/>
              </a:rPr>
              <a:t>UNICEF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ct val="80100"/>
              </a:lnSpc>
              <a:spcBef>
                <a:spcPts val="1000"/>
              </a:spcBef>
            </a:pPr>
            <a:r>
              <a:rPr sz="1400" spc="-185" dirty="0">
                <a:latin typeface="Arial Black"/>
                <a:cs typeface="Arial Black"/>
              </a:rPr>
              <a:t>Estimativa: </a:t>
            </a:r>
            <a:r>
              <a:rPr sz="1400" spc="-130" dirty="0">
                <a:latin typeface="Arial Black"/>
                <a:cs typeface="Arial Black"/>
              </a:rPr>
              <a:t>“O </a:t>
            </a:r>
            <a:r>
              <a:rPr sz="1400" spc="-145" dirty="0">
                <a:latin typeface="Arial Black"/>
                <a:cs typeface="Arial Black"/>
              </a:rPr>
              <a:t>relatório </a:t>
            </a:r>
            <a:r>
              <a:rPr sz="1400" spc="-160" dirty="0">
                <a:latin typeface="Arial Black"/>
                <a:cs typeface="Arial Black"/>
              </a:rPr>
              <a:t>adverte </a:t>
            </a:r>
            <a:r>
              <a:rPr sz="1400" spc="-145" dirty="0">
                <a:latin typeface="Arial Black"/>
                <a:cs typeface="Arial Black"/>
              </a:rPr>
              <a:t>que, </a:t>
            </a:r>
            <a:r>
              <a:rPr sz="1400" spc="-180" dirty="0">
                <a:latin typeface="Arial Black"/>
                <a:cs typeface="Arial Black"/>
              </a:rPr>
              <a:t>em </a:t>
            </a:r>
            <a:r>
              <a:rPr sz="1400" spc="-210" dirty="0">
                <a:latin typeface="Arial Black"/>
                <a:cs typeface="Arial Black"/>
              </a:rPr>
              <a:t>escala </a:t>
            </a:r>
            <a:r>
              <a:rPr sz="1400" spc="-145" dirty="0">
                <a:latin typeface="Arial Black"/>
                <a:cs typeface="Arial Black"/>
              </a:rPr>
              <a:t>mundial, um </a:t>
            </a:r>
            <a:r>
              <a:rPr sz="1400" spc="-155" dirty="0">
                <a:latin typeface="Arial Black"/>
                <a:cs typeface="Arial Black"/>
              </a:rPr>
              <a:t>adicional </a:t>
            </a:r>
            <a:r>
              <a:rPr sz="1400" spc="-145" dirty="0">
                <a:latin typeface="Arial Black"/>
                <a:cs typeface="Arial Black"/>
              </a:rPr>
              <a:t>de </a:t>
            </a:r>
            <a:r>
              <a:rPr sz="1400" spc="-150" dirty="0">
                <a:latin typeface="Arial Black"/>
                <a:cs typeface="Arial Black"/>
              </a:rPr>
              <a:t>nove milhões de </a:t>
            </a:r>
            <a:r>
              <a:rPr sz="1400" spc="-195" dirty="0">
                <a:latin typeface="Arial Black"/>
                <a:cs typeface="Arial Black"/>
              </a:rPr>
              <a:t>crianças </a:t>
            </a:r>
            <a:r>
              <a:rPr sz="1400" spc="-170" dirty="0">
                <a:latin typeface="Arial Black"/>
                <a:cs typeface="Arial Black"/>
              </a:rPr>
              <a:t>corre </a:t>
            </a:r>
            <a:r>
              <a:rPr sz="1400" spc="-95" dirty="0">
                <a:latin typeface="Arial Black"/>
                <a:cs typeface="Arial Black"/>
              </a:rPr>
              <a:t>o </a:t>
            </a:r>
            <a:r>
              <a:rPr sz="1400" spc="-175" dirty="0">
                <a:latin typeface="Arial Black"/>
                <a:cs typeface="Arial Black"/>
              </a:rPr>
              <a:t>risco </a:t>
            </a:r>
            <a:r>
              <a:rPr sz="1400" spc="-145" dirty="0">
                <a:latin typeface="Arial Black"/>
                <a:cs typeface="Arial Black"/>
              </a:rPr>
              <a:t>de </a:t>
            </a:r>
            <a:r>
              <a:rPr sz="1400" spc="-190" dirty="0">
                <a:latin typeface="Arial Black"/>
                <a:cs typeface="Arial Black"/>
              </a:rPr>
              <a:t>ser </a:t>
            </a:r>
            <a:r>
              <a:rPr sz="1400" spc="-175" dirty="0">
                <a:latin typeface="Arial Black"/>
                <a:cs typeface="Arial Black"/>
              </a:rPr>
              <a:t>vítimas  </a:t>
            </a:r>
            <a:r>
              <a:rPr sz="1400" spc="-145" dirty="0">
                <a:latin typeface="Arial Black"/>
                <a:cs typeface="Arial Black"/>
              </a:rPr>
              <a:t>de trabalho </a:t>
            </a:r>
            <a:r>
              <a:rPr sz="1400" spc="-140" dirty="0">
                <a:latin typeface="Arial Black"/>
                <a:cs typeface="Arial Black"/>
              </a:rPr>
              <a:t>infantil </a:t>
            </a:r>
            <a:r>
              <a:rPr sz="1400" spc="-110" dirty="0">
                <a:latin typeface="Arial Black"/>
                <a:cs typeface="Arial Black"/>
              </a:rPr>
              <a:t>no </a:t>
            </a:r>
            <a:r>
              <a:rPr sz="1400" spc="-140" dirty="0">
                <a:latin typeface="Arial Black"/>
                <a:cs typeface="Arial Black"/>
              </a:rPr>
              <a:t>final </a:t>
            </a:r>
            <a:r>
              <a:rPr sz="1400" spc="-150" dirty="0">
                <a:latin typeface="Arial Black"/>
                <a:cs typeface="Arial Black"/>
              </a:rPr>
              <a:t>de </a:t>
            </a:r>
            <a:r>
              <a:rPr sz="1400" spc="-170" dirty="0">
                <a:latin typeface="Arial Black"/>
                <a:cs typeface="Arial Black"/>
              </a:rPr>
              <a:t>2022 </a:t>
            </a:r>
            <a:r>
              <a:rPr sz="1400" spc="-160" dirty="0">
                <a:latin typeface="Arial Black"/>
                <a:cs typeface="Arial Black"/>
              </a:rPr>
              <a:t>como </a:t>
            </a:r>
            <a:r>
              <a:rPr sz="1400" spc="-155" dirty="0">
                <a:latin typeface="Arial Black"/>
                <a:cs typeface="Arial Black"/>
              </a:rPr>
              <a:t>resultado da pandemia. </a:t>
            </a:r>
            <a:r>
              <a:rPr sz="1400" spc="-175" dirty="0">
                <a:latin typeface="Arial Black"/>
                <a:cs typeface="Arial Black"/>
              </a:rPr>
              <a:t>Um </a:t>
            </a:r>
            <a:r>
              <a:rPr sz="1400" spc="-130" dirty="0">
                <a:latin typeface="Arial Black"/>
                <a:cs typeface="Arial Black"/>
              </a:rPr>
              <a:t>modelo </a:t>
            </a:r>
            <a:r>
              <a:rPr sz="1400" spc="-150" dirty="0">
                <a:latin typeface="Arial Black"/>
                <a:cs typeface="Arial Black"/>
              </a:rPr>
              <a:t>de </a:t>
            </a:r>
            <a:r>
              <a:rPr sz="1400" spc="-175" dirty="0">
                <a:latin typeface="Arial Black"/>
                <a:cs typeface="Arial Black"/>
              </a:rPr>
              <a:t>simulação </a:t>
            </a:r>
            <a:r>
              <a:rPr sz="1400" spc="-165" dirty="0">
                <a:latin typeface="Arial Black"/>
                <a:cs typeface="Arial Black"/>
              </a:rPr>
              <a:t>mostra </a:t>
            </a:r>
            <a:r>
              <a:rPr sz="1400" spc="-135" dirty="0">
                <a:latin typeface="Arial Black"/>
                <a:cs typeface="Arial Black"/>
              </a:rPr>
              <a:t>que </a:t>
            </a:r>
            <a:r>
              <a:rPr sz="1400" spc="-220" dirty="0">
                <a:latin typeface="Arial Black"/>
                <a:cs typeface="Arial Black"/>
              </a:rPr>
              <a:t>esse </a:t>
            </a:r>
            <a:r>
              <a:rPr sz="1400" spc="-145" dirty="0">
                <a:latin typeface="Arial Black"/>
                <a:cs typeface="Arial Black"/>
              </a:rPr>
              <a:t>número </a:t>
            </a:r>
            <a:r>
              <a:rPr sz="1400" spc="-135" dirty="0">
                <a:latin typeface="Arial Black"/>
                <a:cs typeface="Arial Black"/>
              </a:rPr>
              <a:t>poderia  </a:t>
            </a:r>
            <a:r>
              <a:rPr sz="1400" spc="-160" dirty="0">
                <a:latin typeface="Arial Black"/>
                <a:cs typeface="Arial Black"/>
              </a:rPr>
              <a:t>aumentar </a:t>
            </a:r>
            <a:r>
              <a:rPr sz="1400" spc="-165" dirty="0">
                <a:latin typeface="Arial Black"/>
                <a:cs typeface="Arial Black"/>
              </a:rPr>
              <a:t>para </a:t>
            </a:r>
            <a:r>
              <a:rPr sz="1400" spc="-170" dirty="0">
                <a:latin typeface="Arial Black"/>
                <a:cs typeface="Arial Black"/>
              </a:rPr>
              <a:t>46</a:t>
            </a:r>
            <a:r>
              <a:rPr sz="1400" spc="-229" dirty="0">
                <a:latin typeface="Arial Black"/>
                <a:cs typeface="Arial Black"/>
              </a:rPr>
              <a:t> </a:t>
            </a:r>
            <a:r>
              <a:rPr sz="1400" spc="-170" dirty="0">
                <a:latin typeface="Arial Black"/>
                <a:cs typeface="Arial Black"/>
              </a:rPr>
              <a:t>milhões.”</a:t>
            </a:r>
            <a:endParaRPr sz="140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1400" spc="-140" dirty="0">
                <a:latin typeface="Arial Black"/>
                <a:cs typeface="Arial Black"/>
              </a:rPr>
              <a:t>Disponível </a:t>
            </a:r>
            <a:r>
              <a:rPr sz="1400" spc="-170" dirty="0">
                <a:latin typeface="Arial Black"/>
                <a:cs typeface="Arial Black"/>
              </a:rPr>
              <a:t>em:</a:t>
            </a:r>
            <a:r>
              <a:rPr sz="1400" spc="-145" dirty="0">
                <a:latin typeface="Arial Black"/>
                <a:cs typeface="Arial Black"/>
              </a:rPr>
              <a:t> </a:t>
            </a:r>
            <a:r>
              <a:rPr sz="1400" u="sng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https://www.ilo.org/brasilia/noticias/WCMS_800422/lang--pt/index.htm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b="1" spc="40" dirty="0">
                <a:latin typeface="Arial"/>
                <a:cs typeface="Arial"/>
              </a:rPr>
              <a:t>Nota </a:t>
            </a:r>
            <a:r>
              <a:rPr sz="1400" b="1" spc="-60" dirty="0">
                <a:latin typeface="Arial"/>
                <a:cs typeface="Arial"/>
              </a:rPr>
              <a:t>Técnica </a:t>
            </a:r>
            <a:r>
              <a:rPr sz="1400" b="1" spc="35" dirty="0">
                <a:latin typeface="Arial"/>
                <a:cs typeface="Arial"/>
              </a:rPr>
              <a:t>01 </a:t>
            </a:r>
            <a:r>
              <a:rPr sz="1400" b="1" spc="-60" dirty="0">
                <a:latin typeface="Arial"/>
                <a:cs typeface="Arial"/>
              </a:rPr>
              <a:t>– </a:t>
            </a:r>
            <a:r>
              <a:rPr sz="1400" b="1" dirty="0">
                <a:latin typeface="Arial"/>
                <a:cs typeface="Arial"/>
              </a:rPr>
              <a:t>OIT </a:t>
            </a:r>
            <a:r>
              <a:rPr sz="1400" b="1" spc="-15" dirty="0">
                <a:latin typeface="Arial"/>
                <a:cs typeface="Arial"/>
              </a:rPr>
              <a:t>Pandemia </a:t>
            </a:r>
            <a:r>
              <a:rPr sz="1400" b="1" spc="5" dirty="0">
                <a:latin typeface="Arial"/>
                <a:cs typeface="Arial"/>
              </a:rPr>
              <a:t>pode </a:t>
            </a:r>
            <a:r>
              <a:rPr sz="1400" b="1" spc="10" dirty="0">
                <a:latin typeface="Arial"/>
                <a:cs typeface="Arial"/>
              </a:rPr>
              <a:t>aumentar o </a:t>
            </a:r>
            <a:r>
              <a:rPr sz="1400" b="1" spc="5" dirty="0">
                <a:latin typeface="Arial"/>
                <a:cs typeface="Arial"/>
              </a:rPr>
              <a:t>trabalho infantil </a:t>
            </a:r>
            <a:r>
              <a:rPr sz="1400" b="1" spc="-15" dirty="0">
                <a:latin typeface="Arial"/>
                <a:cs typeface="Arial"/>
              </a:rPr>
              <a:t>na </a:t>
            </a:r>
            <a:r>
              <a:rPr sz="1400" b="1" spc="-20" dirty="0">
                <a:latin typeface="Arial"/>
                <a:cs typeface="Arial"/>
              </a:rPr>
              <a:t>América Latina </a:t>
            </a:r>
            <a:r>
              <a:rPr sz="1400" b="1" spc="-10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Caribe</a:t>
            </a:r>
            <a:endParaRPr sz="1400">
              <a:latin typeface="Arial"/>
              <a:cs typeface="Arial"/>
            </a:endParaRPr>
          </a:p>
          <a:p>
            <a:pPr marL="12700" marR="6350" algn="just">
              <a:lnSpc>
                <a:spcPts val="1340"/>
              </a:lnSpc>
              <a:spcBef>
                <a:spcPts val="990"/>
              </a:spcBef>
            </a:pPr>
            <a:r>
              <a:rPr sz="1400" spc="-185" dirty="0">
                <a:latin typeface="Arial Black"/>
                <a:cs typeface="Arial Black"/>
              </a:rPr>
              <a:t>Estimativa: </a:t>
            </a:r>
            <a:r>
              <a:rPr sz="1400" spc="-130" dirty="0">
                <a:latin typeface="Arial Black"/>
                <a:cs typeface="Arial Black"/>
              </a:rPr>
              <a:t>“O </a:t>
            </a:r>
            <a:r>
              <a:rPr sz="1400" spc="-145" dirty="0">
                <a:latin typeface="Arial Black"/>
                <a:cs typeface="Arial Black"/>
              </a:rPr>
              <a:t>trabalho </a:t>
            </a:r>
            <a:r>
              <a:rPr sz="1400" spc="-135" dirty="0">
                <a:latin typeface="Arial Black"/>
                <a:cs typeface="Arial Black"/>
              </a:rPr>
              <a:t>infantil </a:t>
            </a:r>
            <a:r>
              <a:rPr sz="1400" spc="-165" dirty="0">
                <a:latin typeface="Arial Black"/>
                <a:cs typeface="Arial Black"/>
              </a:rPr>
              <a:t>na </a:t>
            </a:r>
            <a:r>
              <a:rPr sz="1400" spc="-180" dirty="0">
                <a:latin typeface="Arial Black"/>
                <a:cs typeface="Arial Black"/>
              </a:rPr>
              <a:t>América Latina </a:t>
            </a:r>
            <a:r>
              <a:rPr sz="1400" spc="-125" dirty="0">
                <a:latin typeface="Arial Black"/>
                <a:cs typeface="Arial Black"/>
              </a:rPr>
              <a:t>pode </a:t>
            </a:r>
            <a:r>
              <a:rPr sz="1400" spc="-160" dirty="0">
                <a:latin typeface="Arial Black"/>
                <a:cs typeface="Arial Black"/>
              </a:rPr>
              <a:t>aumentar entre 1 </a:t>
            </a:r>
            <a:r>
              <a:rPr sz="1400" spc="-185" dirty="0">
                <a:latin typeface="Arial Black"/>
                <a:cs typeface="Arial Black"/>
              </a:rPr>
              <a:t>e </a:t>
            </a:r>
            <a:r>
              <a:rPr sz="1400" spc="-160" dirty="0">
                <a:latin typeface="Arial Black"/>
                <a:cs typeface="Arial Black"/>
              </a:rPr>
              <a:t>3 </a:t>
            </a:r>
            <a:r>
              <a:rPr sz="1400" spc="-140" dirty="0">
                <a:latin typeface="Arial Black"/>
                <a:cs typeface="Arial Black"/>
              </a:rPr>
              <a:t>pontos </a:t>
            </a:r>
            <a:r>
              <a:rPr sz="1400" spc="-165" dirty="0">
                <a:latin typeface="Arial Black"/>
                <a:cs typeface="Arial Black"/>
              </a:rPr>
              <a:t>porcentuais, </a:t>
            </a:r>
            <a:r>
              <a:rPr sz="1400" spc="-95" dirty="0">
                <a:latin typeface="Arial Black"/>
                <a:cs typeface="Arial Black"/>
              </a:rPr>
              <a:t>o </a:t>
            </a:r>
            <a:r>
              <a:rPr sz="1400" spc="-140" dirty="0">
                <a:latin typeface="Arial Black"/>
                <a:cs typeface="Arial Black"/>
              </a:rPr>
              <a:t>que </a:t>
            </a:r>
            <a:r>
              <a:rPr sz="1400" spc="-160" dirty="0">
                <a:latin typeface="Arial Black"/>
                <a:cs typeface="Arial Black"/>
              </a:rPr>
              <a:t>implicaria </a:t>
            </a:r>
            <a:r>
              <a:rPr sz="1400" spc="-135" dirty="0">
                <a:latin typeface="Arial Black"/>
                <a:cs typeface="Arial Black"/>
              </a:rPr>
              <a:t>que </a:t>
            </a:r>
            <a:r>
              <a:rPr sz="1400" spc="-130" dirty="0">
                <a:latin typeface="Arial Black"/>
                <a:cs typeface="Arial Black"/>
              </a:rPr>
              <a:t>pelo  </a:t>
            </a:r>
            <a:r>
              <a:rPr sz="1400" spc="-165" dirty="0">
                <a:latin typeface="Arial Black"/>
                <a:cs typeface="Arial Black"/>
              </a:rPr>
              <a:t>menos </a:t>
            </a:r>
            <a:r>
              <a:rPr sz="1400" spc="-170" dirty="0">
                <a:latin typeface="Arial Black"/>
                <a:cs typeface="Arial Black"/>
              </a:rPr>
              <a:t>109.000 </a:t>
            </a:r>
            <a:r>
              <a:rPr sz="1400" spc="-204" dirty="0">
                <a:latin typeface="Arial Black"/>
                <a:cs typeface="Arial Black"/>
              </a:rPr>
              <a:t>a </a:t>
            </a:r>
            <a:r>
              <a:rPr sz="1400" spc="-165" dirty="0">
                <a:latin typeface="Arial Black"/>
                <a:cs typeface="Arial Black"/>
              </a:rPr>
              <a:t>326.000 </a:t>
            </a:r>
            <a:r>
              <a:rPr sz="1400" spc="-200" dirty="0">
                <a:latin typeface="Arial Black"/>
                <a:cs typeface="Arial Black"/>
              </a:rPr>
              <a:t>crianças </a:t>
            </a:r>
            <a:r>
              <a:rPr sz="1400" spc="-185" dirty="0">
                <a:latin typeface="Arial Black"/>
                <a:cs typeface="Arial Black"/>
              </a:rPr>
              <a:t>e </a:t>
            </a:r>
            <a:r>
              <a:rPr sz="1400" spc="-180" dirty="0">
                <a:latin typeface="Arial Black"/>
                <a:cs typeface="Arial Black"/>
              </a:rPr>
              <a:t>adolescentes </a:t>
            </a:r>
            <a:r>
              <a:rPr sz="1400" spc="-130" dirty="0">
                <a:latin typeface="Arial Black"/>
                <a:cs typeface="Arial Black"/>
              </a:rPr>
              <a:t>podem </a:t>
            </a:r>
            <a:r>
              <a:rPr sz="1400" spc="-170" dirty="0">
                <a:latin typeface="Arial Black"/>
                <a:cs typeface="Arial Black"/>
              </a:rPr>
              <a:t>ingressar </a:t>
            </a:r>
            <a:r>
              <a:rPr sz="1400" spc="-110" dirty="0">
                <a:latin typeface="Arial Black"/>
                <a:cs typeface="Arial Black"/>
              </a:rPr>
              <a:t>no </a:t>
            </a:r>
            <a:r>
              <a:rPr sz="1400" spc="-170" dirty="0">
                <a:latin typeface="Arial Black"/>
                <a:cs typeface="Arial Black"/>
              </a:rPr>
              <a:t>mercado </a:t>
            </a:r>
            <a:r>
              <a:rPr sz="1400" spc="-145" dirty="0">
                <a:latin typeface="Arial Black"/>
                <a:cs typeface="Arial Black"/>
              </a:rPr>
              <a:t>de trabalho </a:t>
            </a:r>
            <a:r>
              <a:rPr sz="1400" spc="-140" dirty="0">
                <a:latin typeface="Arial Black"/>
                <a:cs typeface="Arial Black"/>
              </a:rPr>
              <a:t>somando-se </a:t>
            </a:r>
            <a:r>
              <a:rPr sz="1400" spc="-190" dirty="0">
                <a:latin typeface="Arial Black"/>
                <a:cs typeface="Arial Black"/>
              </a:rPr>
              <a:t>aos </a:t>
            </a:r>
            <a:r>
              <a:rPr sz="1400" spc="-170" dirty="0">
                <a:latin typeface="Arial Black"/>
                <a:cs typeface="Arial Black"/>
              </a:rPr>
              <a:t>10,5 </a:t>
            </a:r>
            <a:r>
              <a:rPr sz="1400" spc="-150" dirty="0">
                <a:latin typeface="Arial Black"/>
                <a:cs typeface="Arial Black"/>
              </a:rPr>
              <a:t>milhões  </a:t>
            </a:r>
            <a:r>
              <a:rPr sz="1400" spc="-135" dirty="0">
                <a:latin typeface="Arial Black"/>
                <a:cs typeface="Arial Black"/>
              </a:rPr>
              <a:t>que </a:t>
            </a:r>
            <a:r>
              <a:rPr sz="1400" spc="-165" dirty="0">
                <a:latin typeface="Arial Black"/>
                <a:cs typeface="Arial Black"/>
              </a:rPr>
              <a:t>já </a:t>
            </a:r>
            <a:r>
              <a:rPr sz="1400" spc="-180" dirty="0">
                <a:latin typeface="Arial Black"/>
                <a:cs typeface="Arial Black"/>
              </a:rPr>
              <a:t>estão </a:t>
            </a:r>
            <a:r>
              <a:rPr sz="1400" spc="-175" dirty="0">
                <a:latin typeface="Arial Black"/>
                <a:cs typeface="Arial Black"/>
              </a:rPr>
              <a:t>em </a:t>
            </a:r>
            <a:r>
              <a:rPr sz="1400" spc="-180" dirty="0">
                <a:latin typeface="Arial Black"/>
                <a:cs typeface="Arial Black"/>
              </a:rPr>
              <a:t>situação </a:t>
            </a:r>
            <a:r>
              <a:rPr sz="1400" spc="-145" dirty="0">
                <a:latin typeface="Arial Black"/>
                <a:cs typeface="Arial Black"/>
              </a:rPr>
              <a:t>de trabalho </a:t>
            </a:r>
            <a:r>
              <a:rPr sz="1400" spc="-135" dirty="0">
                <a:latin typeface="Arial Black"/>
                <a:cs typeface="Arial Black"/>
              </a:rPr>
              <a:t>infantil</a:t>
            </a:r>
            <a:r>
              <a:rPr sz="1400" spc="95" dirty="0">
                <a:latin typeface="Arial Black"/>
                <a:cs typeface="Arial Black"/>
              </a:rPr>
              <a:t> </a:t>
            </a:r>
            <a:r>
              <a:rPr sz="1400" spc="-175" dirty="0">
                <a:latin typeface="Arial Black"/>
                <a:cs typeface="Arial Black"/>
              </a:rPr>
              <a:t>atualmente.”</a:t>
            </a:r>
            <a:endParaRPr sz="1400">
              <a:latin typeface="Arial Black"/>
              <a:cs typeface="Arial Black"/>
            </a:endParaRPr>
          </a:p>
          <a:p>
            <a:pPr marL="12700" marR="7620" algn="just">
              <a:lnSpc>
                <a:spcPts val="1340"/>
              </a:lnSpc>
              <a:spcBef>
                <a:spcPts val="1019"/>
              </a:spcBef>
              <a:tabLst>
                <a:tab pos="2522855" algn="l"/>
                <a:tab pos="4490720" algn="l"/>
              </a:tabLst>
            </a:pPr>
            <a:r>
              <a:rPr sz="1400" spc="-140" dirty="0">
                <a:latin typeface="Arial Black"/>
                <a:cs typeface="Arial Black"/>
              </a:rPr>
              <a:t>Disponível	</a:t>
            </a:r>
            <a:r>
              <a:rPr sz="1400" spc="-170" dirty="0">
                <a:latin typeface="Arial Black"/>
                <a:cs typeface="Arial Black"/>
              </a:rPr>
              <a:t>em:	</a:t>
            </a:r>
            <a:r>
              <a:rPr sz="1400" u="sng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4"/>
              </a:rPr>
              <a:t>https://www.ilo.org/wcmsp5/groups/public/---americas/---ro-lima/---ilo- </a:t>
            </a:r>
            <a:r>
              <a:rPr sz="1400" spc="-85" dirty="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sz="1400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4"/>
              </a:rPr>
              <a:t>brasilia/documents/publication/wcms_766175.pdf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400" b="1" spc="-35" dirty="0">
                <a:latin typeface="Arial"/>
                <a:cs typeface="Arial"/>
              </a:rPr>
              <a:t>Estudo </a:t>
            </a:r>
            <a:r>
              <a:rPr sz="1400" b="1" spc="15" dirty="0">
                <a:latin typeface="Arial"/>
                <a:cs typeface="Arial"/>
              </a:rPr>
              <a:t>do </a:t>
            </a:r>
            <a:r>
              <a:rPr sz="1400" b="1" spc="-45" dirty="0">
                <a:latin typeface="Arial"/>
                <a:cs typeface="Arial"/>
              </a:rPr>
              <a:t>UNICEF </a:t>
            </a:r>
            <a:r>
              <a:rPr sz="1400" b="1" spc="-25" dirty="0">
                <a:latin typeface="Arial"/>
                <a:cs typeface="Arial"/>
              </a:rPr>
              <a:t>sobre </a:t>
            </a:r>
            <a:r>
              <a:rPr sz="1400" b="1" spc="15" dirty="0">
                <a:latin typeface="Arial"/>
                <a:cs typeface="Arial"/>
              </a:rPr>
              <a:t>o </a:t>
            </a:r>
            <a:r>
              <a:rPr sz="1400" b="1" spc="5" dirty="0">
                <a:latin typeface="Arial"/>
                <a:cs typeface="Arial"/>
              </a:rPr>
              <a:t>Município de </a:t>
            </a:r>
            <a:r>
              <a:rPr sz="1400" b="1" spc="-50" dirty="0">
                <a:latin typeface="Arial"/>
                <a:cs typeface="Arial"/>
              </a:rPr>
              <a:t>São </a:t>
            </a:r>
            <a:r>
              <a:rPr sz="1400" b="1" spc="-40" dirty="0">
                <a:latin typeface="Arial"/>
                <a:cs typeface="Arial"/>
              </a:rPr>
              <a:t>Paulo: </a:t>
            </a:r>
            <a:r>
              <a:rPr sz="1400" b="1" spc="10" dirty="0">
                <a:latin typeface="Arial"/>
                <a:cs typeface="Arial"/>
              </a:rPr>
              <a:t>Aumento </a:t>
            </a:r>
            <a:r>
              <a:rPr sz="1400" b="1" spc="5" dirty="0">
                <a:latin typeface="Arial"/>
                <a:cs typeface="Arial"/>
              </a:rPr>
              <a:t>de </a:t>
            </a:r>
            <a:r>
              <a:rPr sz="1400" b="1" spc="15" dirty="0">
                <a:latin typeface="Arial"/>
                <a:cs typeface="Arial"/>
              </a:rPr>
              <a:t>até 26% </a:t>
            </a:r>
            <a:r>
              <a:rPr sz="1400" b="1" spc="-10" dirty="0">
                <a:latin typeface="Arial"/>
                <a:cs typeface="Arial"/>
              </a:rPr>
              <a:t>na capital </a:t>
            </a:r>
            <a:r>
              <a:rPr sz="1400" b="1" spc="-15" dirty="0">
                <a:latin typeface="Arial"/>
                <a:cs typeface="Arial"/>
              </a:rPr>
              <a:t>paulista </a:t>
            </a:r>
            <a:r>
              <a:rPr sz="1400" b="1" spc="15" dirty="0">
                <a:latin typeface="Arial"/>
                <a:cs typeface="Arial"/>
              </a:rPr>
              <a:t>em</a:t>
            </a:r>
            <a:r>
              <a:rPr sz="1400" b="1" spc="265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2020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340"/>
              </a:lnSpc>
              <a:spcBef>
                <a:spcPts val="1000"/>
              </a:spcBef>
            </a:pPr>
            <a:r>
              <a:rPr sz="1400" spc="-140" dirty="0">
                <a:latin typeface="Arial Black"/>
                <a:cs typeface="Arial Black"/>
              </a:rPr>
              <a:t>Disponível </a:t>
            </a:r>
            <a:r>
              <a:rPr sz="1400" spc="-170" dirty="0">
                <a:latin typeface="Arial Black"/>
                <a:cs typeface="Arial Black"/>
              </a:rPr>
              <a:t>em: </a:t>
            </a:r>
            <a:r>
              <a:rPr sz="1400" u="sng" spc="-1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5"/>
              </a:rPr>
              <a:t>https://www.unicef.org/brazil/comunicados-de-imprensa/unicef-alerta-para-aumento-de-incidencia-do-trabalho- </a:t>
            </a:r>
            <a:r>
              <a:rPr sz="1400" spc="-120" dirty="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sz="1400" u="sng" spc="-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5"/>
              </a:rPr>
              <a:t>infantil-durante-pandemia-em-sao-paulo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112" y="203961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112" y="203961"/>
            <a:ext cx="10515600" cy="1325880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437380" marR="784225" indent="-3644900">
              <a:lnSpc>
                <a:spcPts val="4750"/>
              </a:lnSpc>
              <a:spcBef>
                <a:spcPts val="254"/>
              </a:spcBef>
            </a:pPr>
            <a:r>
              <a:rPr sz="4400" b="1" spc="-15" dirty="0">
                <a:latin typeface="Carlito"/>
                <a:cs typeface="Carlito"/>
              </a:rPr>
              <a:t>Orientações </a:t>
            </a:r>
            <a:r>
              <a:rPr sz="4400" b="1" spc="-10" dirty="0">
                <a:latin typeface="Carlito"/>
                <a:cs typeface="Carlito"/>
              </a:rPr>
              <a:t>específicas </a:t>
            </a:r>
            <a:r>
              <a:rPr sz="4400" b="1" spc="-15" dirty="0">
                <a:latin typeface="Carlito"/>
                <a:cs typeface="Carlito"/>
              </a:rPr>
              <a:t>sobre trabalho  </a:t>
            </a:r>
            <a:r>
              <a:rPr sz="4400" b="1" spc="-20" dirty="0">
                <a:latin typeface="Carlito"/>
                <a:cs typeface="Carlito"/>
              </a:rPr>
              <a:t>infantil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613" y="1930400"/>
            <a:ext cx="11523345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Arial"/>
                <a:cs typeface="Arial"/>
              </a:rPr>
              <a:t>Foi </a:t>
            </a:r>
            <a:r>
              <a:rPr sz="1800" b="1" spc="5" dirty="0">
                <a:latin typeface="Arial"/>
                <a:cs typeface="Arial"/>
              </a:rPr>
              <a:t>orientado </a:t>
            </a:r>
            <a:r>
              <a:rPr sz="1800" b="1" spc="-60" dirty="0">
                <a:latin typeface="Arial"/>
                <a:cs typeface="Arial"/>
              </a:rPr>
              <a:t>aos </a:t>
            </a:r>
            <a:r>
              <a:rPr sz="1800" b="1" spc="-35" dirty="0">
                <a:latin typeface="Arial"/>
                <a:cs typeface="Arial"/>
              </a:rPr>
              <a:t>gestores estaduais </a:t>
            </a:r>
            <a:r>
              <a:rPr sz="1800" b="1" spc="20" dirty="0">
                <a:latin typeface="Arial"/>
                <a:cs typeface="Arial"/>
              </a:rPr>
              <a:t>do </a:t>
            </a:r>
            <a:r>
              <a:rPr sz="1800" b="1" spc="5" dirty="0">
                <a:latin typeface="Arial"/>
                <a:cs typeface="Arial"/>
              </a:rPr>
              <a:t>programa, entre </a:t>
            </a:r>
            <a:r>
              <a:rPr sz="1800" b="1" spc="-15" dirty="0">
                <a:latin typeface="Arial"/>
                <a:cs typeface="Arial"/>
              </a:rPr>
              <a:t>outras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80" dirty="0">
                <a:latin typeface="Arial"/>
                <a:cs typeface="Arial"/>
              </a:rPr>
              <a:t>ações: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40" dirty="0">
                <a:latin typeface="Arial"/>
                <a:cs typeface="Arial"/>
              </a:rPr>
              <a:t>Realizar </a:t>
            </a:r>
            <a:r>
              <a:rPr sz="1800" b="1" spc="-20" dirty="0">
                <a:latin typeface="Arial"/>
                <a:cs typeface="Arial"/>
              </a:rPr>
              <a:t>diagnóstico </a:t>
            </a:r>
            <a:r>
              <a:rPr sz="1800" b="1" spc="-30" dirty="0">
                <a:latin typeface="Arial"/>
                <a:cs typeface="Arial"/>
              </a:rPr>
              <a:t>sobre </a:t>
            </a:r>
            <a:r>
              <a:rPr sz="1800" b="1" spc="-105" dirty="0">
                <a:latin typeface="Arial"/>
                <a:cs typeface="Arial"/>
              </a:rPr>
              <a:t>as </a:t>
            </a:r>
            <a:r>
              <a:rPr sz="1800" b="1" spc="-60" dirty="0">
                <a:latin typeface="Arial"/>
                <a:cs typeface="Arial"/>
              </a:rPr>
              <a:t>expressões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trabalho </a:t>
            </a:r>
            <a:r>
              <a:rPr sz="1800" b="1" spc="5" dirty="0">
                <a:latin typeface="Arial"/>
                <a:cs typeface="Arial"/>
              </a:rPr>
              <a:t>infantil </a:t>
            </a:r>
            <a:r>
              <a:rPr sz="1800" b="1" dirty="0">
                <a:latin typeface="Arial"/>
                <a:cs typeface="Arial"/>
              </a:rPr>
              <a:t>no contexto da </a:t>
            </a:r>
            <a:r>
              <a:rPr sz="1800" b="1" spc="5" dirty="0">
                <a:latin typeface="Arial"/>
                <a:cs typeface="Arial"/>
              </a:rPr>
              <a:t>covid-19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spc="-60" dirty="0">
                <a:latin typeface="Arial"/>
                <a:cs typeface="Arial"/>
              </a:rPr>
              <a:t>nos </a:t>
            </a:r>
            <a:r>
              <a:rPr sz="1800" b="1" spc="-40" dirty="0">
                <a:latin typeface="Arial"/>
                <a:cs typeface="Arial"/>
              </a:rPr>
              <a:t>municípios;</a:t>
            </a:r>
            <a:endParaRPr sz="1800">
              <a:latin typeface="Arial"/>
              <a:cs typeface="Arial"/>
            </a:endParaRPr>
          </a:p>
          <a:p>
            <a:pPr marL="88900" marR="5080" indent="-76200">
              <a:lnSpc>
                <a:spcPts val="1939"/>
              </a:lnSpc>
              <a:spcBef>
                <a:spcPts val="1235"/>
              </a:spcBef>
              <a:buFont typeface="Arial"/>
              <a:buChar char="•"/>
              <a:tabLst>
                <a:tab pos="240665" algn="l"/>
                <a:tab pos="241300" algn="l"/>
                <a:tab pos="1158240" algn="l"/>
                <a:tab pos="1958975" algn="l"/>
                <a:tab pos="2912745" algn="l"/>
                <a:tab pos="3313429" algn="l"/>
                <a:tab pos="4923155" algn="l"/>
                <a:tab pos="6605905" algn="l"/>
                <a:tab pos="7202170" algn="l"/>
                <a:tab pos="7579995" algn="l"/>
                <a:tab pos="8895080" algn="l"/>
                <a:tab pos="9492615" algn="l"/>
                <a:tab pos="10022840" algn="l"/>
                <a:tab pos="11237595" algn="l"/>
              </a:tabLst>
            </a:pPr>
            <a:r>
              <a:rPr sz="1800" b="1" spc="80" dirty="0">
                <a:latin typeface="Arial"/>
                <a:cs typeface="Arial"/>
              </a:rPr>
              <a:t>Man</a:t>
            </a:r>
            <a:r>
              <a:rPr sz="1800" b="1" spc="2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80" dirty="0">
                <a:latin typeface="Arial"/>
                <a:cs typeface="Arial"/>
              </a:rPr>
              <a:t>c</a:t>
            </a:r>
            <a:r>
              <a:rPr sz="1800" b="1" spc="-8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ai</a:t>
            </a:r>
            <a:r>
              <a:rPr sz="1800" b="1" spc="-17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ab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60" dirty="0">
                <a:latin typeface="Arial"/>
                <a:cs typeface="Arial"/>
              </a:rPr>
              <a:t>r</a:t>
            </a:r>
            <a:r>
              <a:rPr sz="1800" b="1" spc="80" dirty="0">
                <a:latin typeface="Arial"/>
                <a:cs typeface="Arial"/>
              </a:rPr>
              <a:t>t</a:t>
            </a:r>
            <a:r>
              <a:rPr sz="1800" b="1" spc="-80" dirty="0">
                <a:latin typeface="Arial"/>
                <a:cs typeface="Arial"/>
              </a:rPr>
              <a:t>os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spc="-2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55" dirty="0">
                <a:latin typeface="Arial"/>
                <a:cs typeface="Arial"/>
              </a:rPr>
              <a:t>ic</a:t>
            </a:r>
            <a:r>
              <a:rPr sz="1800" b="1" spc="-75" dirty="0">
                <a:latin typeface="Arial"/>
                <a:cs typeface="Arial"/>
              </a:rPr>
              <a:t>a</a:t>
            </a:r>
            <a:r>
              <a:rPr sz="1800" b="1" spc="-80" dirty="0">
                <a:latin typeface="Arial"/>
                <a:cs typeface="Arial"/>
              </a:rPr>
              <a:t>ç</a:t>
            </a:r>
            <a:r>
              <a:rPr sz="1800" b="1" spc="-85" dirty="0">
                <a:latin typeface="Arial"/>
                <a:cs typeface="Arial"/>
              </a:rPr>
              <a:t>ã</a:t>
            </a:r>
            <a:r>
              <a:rPr sz="1800" b="1" spc="25" dirty="0">
                <a:latin typeface="Arial"/>
                <a:cs typeface="Arial"/>
              </a:rPr>
              <a:t>o</a:t>
            </a:r>
            <a:r>
              <a:rPr sz="1800" b="1" spc="-30" dirty="0">
                <a:latin typeface="Arial"/>
                <a:cs typeface="Arial"/>
              </a:rPr>
              <a:t>,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5" dirty="0">
                <a:latin typeface="Arial"/>
                <a:cs typeface="Arial"/>
              </a:rPr>
              <a:t>sp</a:t>
            </a:r>
            <a:r>
              <a:rPr sz="1800" b="1" spc="-60" dirty="0">
                <a:latin typeface="Arial"/>
                <a:cs typeface="Arial"/>
              </a:rPr>
              <a:t>e</a:t>
            </a:r>
            <a:r>
              <a:rPr sz="1800" b="1" spc="-120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40" dirty="0">
                <a:latin typeface="Arial"/>
                <a:cs typeface="Arial"/>
              </a:rPr>
              <a:t>m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8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spc="-2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80" dirty="0">
                <a:latin typeface="Arial"/>
                <a:cs typeface="Arial"/>
              </a:rPr>
              <a:t>os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75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50" dirty="0">
                <a:latin typeface="Arial"/>
                <a:cs typeface="Arial"/>
              </a:rPr>
              <a:t>i</a:t>
            </a:r>
            <a:r>
              <a:rPr sz="1800" b="1" spc="-85" dirty="0">
                <a:latin typeface="Arial"/>
                <a:cs typeface="Arial"/>
              </a:rPr>
              <a:t>c</a:t>
            </a:r>
            <a:r>
              <a:rPr sz="1800" b="1" spc="-35" dirty="0">
                <a:latin typeface="Arial"/>
                <a:cs typeface="Arial"/>
              </a:rPr>
              <a:t>ípios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60" dirty="0">
                <a:latin typeface="Arial"/>
                <a:cs typeface="Arial"/>
              </a:rPr>
              <a:t>c</a:t>
            </a:r>
            <a:r>
              <a:rPr sz="1800" b="1" spc="-55" dirty="0">
                <a:latin typeface="Arial"/>
                <a:cs typeface="Arial"/>
              </a:rPr>
              <a:t>o</a:t>
            </a:r>
            <a:r>
              <a:rPr sz="1800" b="1" spc="6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al</a:t>
            </a:r>
            <a:r>
              <a:rPr sz="1800" b="1" spc="20" dirty="0">
                <a:latin typeface="Arial"/>
                <a:cs typeface="Arial"/>
              </a:rPr>
              <a:t>t</a:t>
            </a:r>
            <a:r>
              <a:rPr sz="1800" b="1" spc="4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0" dirty="0">
                <a:latin typeface="Arial"/>
                <a:cs typeface="Arial"/>
              </a:rPr>
              <a:t>in</a:t>
            </a:r>
            <a:r>
              <a:rPr sz="1800" b="1" spc="-5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id</a:t>
            </a:r>
            <a:r>
              <a:rPr sz="1800" b="1" dirty="0">
                <a:latin typeface="Arial"/>
                <a:cs typeface="Arial"/>
              </a:rPr>
              <a:t>ê</a:t>
            </a:r>
            <a:r>
              <a:rPr sz="1800" b="1" spc="-45" dirty="0">
                <a:latin typeface="Arial"/>
                <a:cs typeface="Arial"/>
              </a:rPr>
              <a:t>ncia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15" dirty="0">
                <a:latin typeface="Arial"/>
                <a:cs typeface="Arial"/>
              </a:rPr>
              <a:t>de  </a:t>
            </a:r>
            <a:r>
              <a:rPr sz="1800" b="1" dirty="0">
                <a:latin typeface="Arial"/>
                <a:cs typeface="Arial"/>
              </a:rPr>
              <a:t>trabalho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infantil;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35" dirty="0">
                <a:latin typeface="Arial"/>
                <a:cs typeface="Arial"/>
              </a:rPr>
              <a:t>Disseminar </a:t>
            </a:r>
            <a:r>
              <a:rPr sz="1800" b="1" spc="-105" dirty="0">
                <a:latin typeface="Arial"/>
                <a:cs typeface="Arial"/>
              </a:rPr>
              <a:t>as </a:t>
            </a:r>
            <a:r>
              <a:rPr sz="1800" b="1" spc="-25" dirty="0">
                <a:latin typeface="Arial"/>
                <a:cs typeface="Arial"/>
              </a:rPr>
              <a:t>orientações </a:t>
            </a:r>
            <a:r>
              <a:rPr sz="1800" b="1" spc="-50" dirty="0">
                <a:latin typeface="Arial"/>
                <a:cs typeface="Arial"/>
              </a:rPr>
              <a:t>lançadas </a:t>
            </a:r>
            <a:r>
              <a:rPr sz="1800" b="1" spc="-10" dirty="0">
                <a:latin typeface="Arial"/>
                <a:cs typeface="Arial"/>
              </a:rPr>
              <a:t>pela </a:t>
            </a:r>
            <a:r>
              <a:rPr sz="1800" b="1" spc="-5" dirty="0">
                <a:latin typeface="Arial"/>
                <a:cs typeface="Arial"/>
              </a:rPr>
              <a:t>União </a:t>
            </a:r>
            <a:r>
              <a:rPr sz="1800" b="1" spc="-60" dirty="0">
                <a:latin typeface="Arial"/>
                <a:cs typeface="Arial"/>
              </a:rPr>
              <a:t>aos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municípios;</a:t>
            </a:r>
            <a:endParaRPr sz="1800">
              <a:latin typeface="Arial"/>
              <a:cs typeface="Arial"/>
            </a:endParaRPr>
          </a:p>
          <a:p>
            <a:pPr marL="88900" marR="6350" indent="-76200">
              <a:lnSpc>
                <a:spcPts val="1950"/>
              </a:lnSpc>
              <a:spcBef>
                <a:spcPts val="1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40" dirty="0">
                <a:latin typeface="Arial"/>
                <a:cs typeface="Arial"/>
              </a:rPr>
              <a:t>Manter </a:t>
            </a:r>
            <a:r>
              <a:rPr sz="1800" b="1" spc="-75" dirty="0">
                <a:latin typeface="Arial"/>
                <a:cs typeface="Arial"/>
              </a:rPr>
              <a:t>os </a:t>
            </a:r>
            <a:r>
              <a:rPr sz="1800" b="1" spc="-65" dirty="0">
                <a:latin typeface="Arial"/>
                <a:cs typeface="Arial"/>
              </a:rPr>
              <a:t>processos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35" dirty="0">
                <a:latin typeface="Arial"/>
                <a:cs typeface="Arial"/>
              </a:rPr>
              <a:t>supervisão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5" dirty="0">
                <a:latin typeface="Arial"/>
                <a:cs typeface="Arial"/>
              </a:rPr>
              <a:t>acompanhamento </a:t>
            </a:r>
            <a:r>
              <a:rPr sz="1800" b="1" spc="-15" dirty="0">
                <a:latin typeface="Arial"/>
                <a:cs typeface="Arial"/>
              </a:rPr>
              <a:t>já </a:t>
            </a:r>
            <a:r>
              <a:rPr sz="1800" b="1" spc="-25" dirty="0">
                <a:latin typeface="Arial"/>
                <a:cs typeface="Arial"/>
              </a:rPr>
              <a:t>realizados </a:t>
            </a:r>
            <a:r>
              <a:rPr sz="1800" b="1" spc="-45" dirty="0">
                <a:latin typeface="Arial"/>
                <a:cs typeface="Arial"/>
              </a:rPr>
              <a:t>dos </a:t>
            </a:r>
            <a:r>
              <a:rPr sz="1800" b="1" spc="-25" dirty="0">
                <a:latin typeface="Arial"/>
                <a:cs typeface="Arial"/>
              </a:rPr>
              <a:t>municípios, </a:t>
            </a:r>
            <a:r>
              <a:rPr sz="1800" b="1" spc="-15" dirty="0">
                <a:latin typeface="Arial"/>
                <a:cs typeface="Arial"/>
              </a:rPr>
              <a:t>verificando </a:t>
            </a:r>
            <a:r>
              <a:rPr sz="1800" b="1" spc="-25" dirty="0">
                <a:latin typeface="Arial"/>
                <a:cs typeface="Arial"/>
              </a:rPr>
              <a:t>a  </a:t>
            </a:r>
            <a:r>
              <a:rPr sz="1800" b="1" spc="-35" dirty="0">
                <a:latin typeface="Arial"/>
                <a:cs typeface="Arial"/>
              </a:rPr>
              <a:t>situação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40" dirty="0">
                <a:latin typeface="Arial"/>
                <a:cs typeface="Arial"/>
              </a:rPr>
              <a:t>cada</a:t>
            </a:r>
            <a:r>
              <a:rPr sz="1800" b="1" spc="-25" dirty="0">
                <a:latin typeface="Arial"/>
                <a:cs typeface="Arial"/>
              </a:rPr>
              <a:t> um;</a:t>
            </a:r>
            <a:endParaRPr sz="1800">
              <a:latin typeface="Arial"/>
              <a:cs typeface="Arial"/>
            </a:endParaRPr>
          </a:p>
          <a:p>
            <a:pPr marL="88900" marR="8890" indent="-76200">
              <a:lnSpc>
                <a:spcPts val="1939"/>
              </a:lnSpc>
              <a:spcBef>
                <a:spcPts val="1200"/>
              </a:spcBef>
              <a:buFont typeface="Arial"/>
              <a:buChar char="•"/>
              <a:tabLst>
                <a:tab pos="240665" algn="l"/>
                <a:tab pos="241300" algn="l"/>
                <a:tab pos="1621790" algn="l"/>
                <a:tab pos="2961640" algn="l"/>
                <a:tab pos="3804285" algn="l"/>
                <a:tab pos="4229735" algn="l"/>
                <a:tab pos="5691505" algn="l"/>
                <a:tab pos="6116320" algn="l"/>
                <a:tab pos="7616190" algn="l"/>
                <a:tab pos="8058150" algn="l"/>
                <a:tab pos="9156065" algn="l"/>
                <a:tab pos="9578340" algn="l"/>
                <a:tab pos="10672445" algn="l"/>
              </a:tabLst>
            </a:pPr>
            <a:r>
              <a:rPr sz="1800" b="1" spc="-70" dirty="0">
                <a:latin typeface="Arial"/>
                <a:cs typeface="Arial"/>
              </a:rPr>
              <a:t>Se</a:t>
            </a:r>
            <a:r>
              <a:rPr sz="1800" b="1" spc="-80" dirty="0">
                <a:latin typeface="Arial"/>
                <a:cs typeface="Arial"/>
              </a:rPr>
              <a:t>n</a:t>
            </a:r>
            <a:r>
              <a:rPr sz="1800" b="1" spc="-16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i</a:t>
            </a:r>
            <a:r>
              <a:rPr sz="1800" b="1" spc="-25" dirty="0">
                <a:latin typeface="Arial"/>
                <a:cs typeface="Arial"/>
              </a:rPr>
              <a:t>z</a:t>
            </a:r>
            <a:r>
              <a:rPr sz="1800" b="1" spc="-10" dirty="0">
                <a:latin typeface="Arial"/>
                <a:cs typeface="Arial"/>
              </a:rPr>
              <a:t>ar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60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-30" dirty="0">
                <a:latin typeface="Arial"/>
                <a:cs typeface="Arial"/>
              </a:rPr>
              <a:t>icí</a:t>
            </a:r>
            <a:r>
              <a:rPr sz="1800" b="1" spc="-35" dirty="0">
                <a:latin typeface="Arial"/>
                <a:cs typeface="Arial"/>
              </a:rPr>
              <a:t>p</a:t>
            </a:r>
            <a:r>
              <a:rPr sz="1800" b="1" spc="-55" dirty="0">
                <a:latin typeface="Arial"/>
                <a:cs typeface="Arial"/>
              </a:rPr>
              <a:t>io</a:t>
            </a:r>
            <a:r>
              <a:rPr sz="1800" b="1" spc="-6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75" dirty="0">
                <a:latin typeface="Arial"/>
                <a:cs typeface="Arial"/>
              </a:rPr>
              <a:t>c</a:t>
            </a:r>
            <a:r>
              <a:rPr sz="1800" b="1" spc="-8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80" dirty="0">
                <a:latin typeface="Arial"/>
                <a:cs typeface="Arial"/>
              </a:rPr>
              <a:t>c</a:t>
            </a:r>
            <a:r>
              <a:rPr sz="1800" b="1" spc="-7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da	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40" dirty="0">
                <a:latin typeface="Arial"/>
                <a:cs typeface="Arial"/>
              </a:rPr>
              <a:t>m</a:t>
            </a:r>
            <a:r>
              <a:rPr sz="1800" b="1" spc="10" dirty="0">
                <a:latin typeface="Arial"/>
                <a:cs typeface="Arial"/>
              </a:rPr>
              <a:t>po</a:t>
            </a:r>
            <a:r>
              <a:rPr sz="1800" b="1" spc="6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tância</a:t>
            </a:r>
            <a:r>
              <a:rPr sz="1800" b="1" dirty="0">
                <a:latin typeface="Arial"/>
                <a:cs typeface="Arial"/>
              </a:rPr>
              <a:t>	da	</a:t>
            </a:r>
            <a:r>
              <a:rPr sz="1800" b="1" spc="60" dirty="0">
                <a:latin typeface="Arial"/>
                <a:cs typeface="Arial"/>
              </a:rPr>
              <a:t>m</a:t>
            </a:r>
            <a:r>
              <a:rPr sz="1800" b="1" spc="15" dirty="0">
                <a:latin typeface="Arial"/>
                <a:cs typeface="Arial"/>
              </a:rPr>
              <a:t>anu</a:t>
            </a:r>
            <a:r>
              <a:rPr sz="1800" b="1" spc="-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60" dirty="0">
                <a:latin typeface="Arial"/>
                <a:cs typeface="Arial"/>
              </a:rPr>
              <a:t>nçã</a:t>
            </a:r>
            <a:r>
              <a:rPr sz="1800" b="1" spc="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20" dirty="0">
                <a:latin typeface="Arial"/>
                <a:cs typeface="Arial"/>
              </a:rPr>
              <a:t>do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co</a:t>
            </a:r>
            <a:r>
              <a:rPr sz="1800" b="1" spc="-2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40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95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lh</a:t>
            </a:r>
            <a:r>
              <a:rPr sz="1800" b="1" dirty="0">
                <a:latin typeface="Arial"/>
                <a:cs typeface="Arial"/>
              </a:rPr>
              <a:t>o	</a:t>
            </a:r>
            <a:r>
              <a:rPr sz="1800" b="1" spc="55" dirty="0">
                <a:latin typeface="Arial"/>
                <a:cs typeface="Arial"/>
              </a:rPr>
              <a:t>I</a:t>
            </a:r>
            <a:r>
              <a:rPr sz="1800" b="1" spc="35" dirty="0">
                <a:latin typeface="Arial"/>
                <a:cs typeface="Arial"/>
              </a:rPr>
              <a:t>n</a:t>
            </a:r>
            <a:r>
              <a:rPr sz="1800" b="1" spc="25" dirty="0">
                <a:latin typeface="Arial"/>
                <a:cs typeface="Arial"/>
              </a:rPr>
              <a:t>f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25" dirty="0">
                <a:latin typeface="Arial"/>
                <a:cs typeface="Arial"/>
              </a:rPr>
              <a:t>n</a:t>
            </a:r>
            <a:r>
              <a:rPr sz="1800" b="1" spc="40" dirty="0">
                <a:latin typeface="Arial"/>
                <a:cs typeface="Arial"/>
              </a:rPr>
              <a:t>t</a:t>
            </a:r>
            <a:r>
              <a:rPr sz="1800" b="1" spc="45" dirty="0">
                <a:latin typeface="Arial"/>
                <a:cs typeface="Arial"/>
              </a:rPr>
              <a:t>i</a:t>
            </a:r>
            <a:r>
              <a:rPr sz="1800" b="1" spc="-25" dirty="0">
                <a:latin typeface="Arial"/>
                <a:cs typeface="Arial"/>
              </a:rPr>
              <a:t>l,  </a:t>
            </a:r>
            <a:r>
              <a:rPr sz="1800" b="1" spc="-10" dirty="0">
                <a:latin typeface="Arial"/>
                <a:cs typeface="Arial"/>
              </a:rPr>
              <a:t>mesmo </a:t>
            </a:r>
            <a:r>
              <a:rPr sz="1800" b="1" spc="-30" dirty="0">
                <a:latin typeface="Arial"/>
                <a:cs typeface="Arial"/>
              </a:rPr>
              <a:t>neste</a:t>
            </a:r>
            <a:r>
              <a:rPr sz="1800" b="1" spc="29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contexto;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ts val="2055"/>
              </a:lnSpc>
              <a:spcBef>
                <a:spcPts val="960"/>
              </a:spcBef>
              <a:buFont typeface="Arial"/>
              <a:buChar char="•"/>
              <a:tabLst>
                <a:tab pos="240665" algn="l"/>
                <a:tab pos="241300" algn="l"/>
                <a:tab pos="1644650" algn="l"/>
                <a:tab pos="2263775" algn="l"/>
                <a:tab pos="3104515" algn="l"/>
                <a:tab pos="4161154" algn="l"/>
                <a:tab pos="5208270" algn="l"/>
                <a:tab pos="5485765" algn="l"/>
                <a:tab pos="5782945" algn="l"/>
                <a:tab pos="6758305" algn="l"/>
                <a:tab pos="7179309" algn="l"/>
                <a:tab pos="8029575" algn="l"/>
                <a:tab pos="8550910" algn="l"/>
                <a:tab pos="9312910" algn="l"/>
                <a:tab pos="10518140" algn="l"/>
                <a:tab pos="11365865" algn="l"/>
              </a:tabLst>
            </a:pP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4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ticu</a:t>
            </a:r>
            <a:r>
              <a:rPr sz="1800" b="1" spc="-5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110" dirty="0">
                <a:latin typeface="Arial"/>
                <a:cs typeface="Arial"/>
              </a:rPr>
              <a:t>r</a:t>
            </a:r>
            <a:r>
              <a:rPr sz="1800" b="1" spc="155" dirty="0">
                <a:latin typeface="Arial"/>
                <a:cs typeface="Arial"/>
              </a:rPr>
              <a:t>-</a:t>
            </a:r>
            <a:r>
              <a:rPr sz="1800" b="1" spc="-100" dirty="0">
                <a:latin typeface="Arial"/>
                <a:cs typeface="Arial"/>
              </a:rPr>
              <a:t>s</a:t>
            </a:r>
            <a:r>
              <a:rPr sz="1800" b="1" spc="-9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20" dirty="0">
                <a:latin typeface="Arial"/>
                <a:cs typeface="Arial"/>
              </a:rPr>
              <a:t>c</a:t>
            </a:r>
            <a:r>
              <a:rPr sz="1800" b="1" spc="35" dirty="0">
                <a:latin typeface="Arial"/>
                <a:cs typeface="Arial"/>
              </a:rPr>
              <a:t>om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5" dirty="0">
                <a:latin typeface="Arial"/>
                <a:cs typeface="Arial"/>
              </a:rPr>
              <a:t>outras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polític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7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5" dirty="0">
                <a:latin typeface="Arial"/>
                <a:cs typeface="Arial"/>
              </a:rPr>
              <a:t>púb</a:t>
            </a:r>
            <a:r>
              <a:rPr sz="1800" b="1" spc="10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spc="-80" dirty="0">
                <a:latin typeface="Arial"/>
                <a:cs typeface="Arial"/>
              </a:rPr>
              <a:t>c</a:t>
            </a:r>
            <a:r>
              <a:rPr sz="1800" b="1" spc="-85" dirty="0">
                <a:latin typeface="Arial"/>
                <a:cs typeface="Arial"/>
              </a:rPr>
              <a:t>a</a:t>
            </a:r>
            <a:r>
              <a:rPr sz="1800" b="1" spc="-17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20" dirty="0">
                <a:latin typeface="Arial"/>
                <a:cs typeface="Arial"/>
              </a:rPr>
              <a:t>s</a:t>
            </a:r>
            <a:r>
              <a:rPr sz="1800" b="1" spc="-55" dirty="0">
                <a:latin typeface="Arial"/>
                <a:cs typeface="Arial"/>
              </a:rPr>
              <a:t>i</a:t>
            </a:r>
            <a:r>
              <a:rPr sz="1800" b="1" spc="-50" dirty="0">
                <a:latin typeface="Arial"/>
                <a:cs typeface="Arial"/>
              </a:rPr>
              <a:t>s</a:t>
            </a:r>
            <a:r>
              <a:rPr sz="1800" b="1" spc="-45" dirty="0">
                <a:latin typeface="Arial"/>
                <a:cs typeface="Arial"/>
              </a:rPr>
              <a:t>t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60" dirty="0">
                <a:latin typeface="Arial"/>
                <a:cs typeface="Arial"/>
              </a:rPr>
              <a:t>m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j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0" dirty="0">
                <a:latin typeface="Arial"/>
                <a:cs typeface="Arial"/>
              </a:rPr>
              <a:t>sti</a:t>
            </a:r>
            <a:r>
              <a:rPr sz="1800" b="1" spc="-65" dirty="0">
                <a:latin typeface="Arial"/>
                <a:cs typeface="Arial"/>
              </a:rPr>
              <a:t>ç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75" dirty="0">
                <a:latin typeface="Arial"/>
                <a:cs typeface="Arial"/>
              </a:rPr>
              <a:t>na</a:t>
            </a:r>
            <a:r>
              <a:rPr sz="1800" b="1" spc="-6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75" dirty="0">
                <a:latin typeface="Arial"/>
                <a:cs typeface="Arial"/>
              </a:rPr>
              <a:t>a</a:t>
            </a:r>
            <a:r>
              <a:rPr sz="1800" b="1" spc="-85" dirty="0">
                <a:latin typeface="Arial"/>
                <a:cs typeface="Arial"/>
              </a:rPr>
              <a:t>ç</a:t>
            </a:r>
            <a:r>
              <a:rPr sz="1800" b="1" dirty="0">
                <a:latin typeface="Arial"/>
                <a:cs typeface="Arial"/>
              </a:rPr>
              <a:t>õe</a:t>
            </a:r>
            <a:r>
              <a:rPr sz="1800" b="1" spc="-17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30" dirty="0">
                <a:latin typeface="Arial"/>
                <a:cs typeface="Arial"/>
              </a:rPr>
              <a:t>conj</a:t>
            </a:r>
            <a:r>
              <a:rPr sz="1800" b="1" spc="-25" dirty="0">
                <a:latin typeface="Arial"/>
                <a:cs typeface="Arial"/>
              </a:rPr>
              <a:t>u</a:t>
            </a:r>
            <a:r>
              <a:rPr sz="1800" b="1" spc="-35" dirty="0">
                <a:latin typeface="Arial"/>
                <a:cs typeface="Arial"/>
              </a:rPr>
              <a:t>nta</a:t>
            </a:r>
            <a:r>
              <a:rPr sz="1800" b="1" spc="-3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20" dirty="0">
                <a:latin typeface="Arial"/>
                <a:cs typeface="Arial"/>
              </a:rPr>
              <a:t>c</a:t>
            </a:r>
            <a:r>
              <a:rPr sz="1800" b="1" spc="15" dirty="0">
                <a:latin typeface="Arial"/>
                <a:cs typeface="Arial"/>
              </a:rPr>
              <a:t>ontra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1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ts val="2055"/>
              </a:lnSpc>
            </a:pPr>
            <a:r>
              <a:rPr sz="1800" b="1" spc="-35" dirty="0">
                <a:latin typeface="Arial"/>
                <a:cs typeface="Arial"/>
              </a:rPr>
              <a:t>Trabalho </a:t>
            </a:r>
            <a:r>
              <a:rPr sz="1800" b="1" spc="15" dirty="0">
                <a:latin typeface="Arial"/>
                <a:cs typeface="Arial"/>
              </a:rPr>
              <a:t>Infantil </a:t>
            </a:r>
            <a:r>
              <a:rPr sz="1800" b="1" spc="-55" dirty="0">
                <a:latin typeface="Arial"/>
                <a:cs typeface="Arial"/>
              </a:rPr>
              <a:t>nos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municípios;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10" dirty="0">
                <a:latin typeface="Arial"/>
                <a:cs typeface="Arial"/>
              </a:rPr>
              <a:t>Atualizar </a:t>
            </a:r>
            <a:r>
              <a:rPr sz="1800" b="1" spc="-105" dirty="0">
                <a:latin typeface="Arial"/>
                <a:cs typeface="Arial"/>
              </a:rPr>
              <a:t>as </a:t>
            </a:r>
            <a:r>
              <a:rPr sz="1800" b="1" spc="-25" dirty="0">
                <a:latin typeface="Arial"/>
                <a:cs typeface="Arial"/>
              </a:rPr>
              <a:t>informações </a:t>
            </a:r>
            <a:r>
              <a:rPr sz="1800" b="1" dirty="0">
                <a:latin typeface="Arial"/>
                <a:cs typeface="Arial"/>
              </a:rPr>
              <a:t>no</a:t>
            </a:r>
            <a:r>
              <a:rPr sz="1800" b="1" spc="-13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SIMPETI.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384" y="232029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384" y="232029"/>
            <a:ext cx="10515600" cy="1325880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R="344170" algn="ctr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Municípios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226309"/>
            <a:ext cx="10283825" cy="30746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6350" indent="-228600" algn="just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spc="5" dirty="0">
                <a:latin typeface="Arial"/>
                <a:cs typeface="Arial"/>
              </a:rPr>
              <a:t>Identificar </a:t>
            </a:r>
            <a:r>
              <a:rPr sz="1800" b="1" spc="-30" dirty="0">
                <a:latin typeface="Arial"/>
                <a:cs typeface="Arial"/>
              </a:rPr>
              <a:t>pelos </a:t>
            </a:r>
            <a:r>
              <a:rPr sz="1800" b="1" spc="-45" dirty="0">
                <a:latin typeface="Arial"/>
                <a:cs typeface="Arial"/>
              </a:rPr>
              <a:t>cadastros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55" dirty="0">
                <a:latin typeface="Arial"/>
                <a:cs typeface="Arial"/>
              </a:rPr>
              <a:t>serviços </a:t>
            </a:r>
            <a:r>
              <a:rPr sz="1800" b="1" dirty="0">
                <a:latin typeface="Arial"/>
                <a:cs typeface="Arial"/>
              </a:rPr>
              <a:t>da </a:t>
            </a:r>
            <a:r>
              <a:rPr sz="1800" b="1" spc="-5" dirty="0">
                <a:latin typeface="Arial"/>
                <a:cs typeface="Arial"/>
              </a:rPr>
              <a:t>rede </a:t>
            </a:r>
            <a:r>
              <a:rPr sz="1800" b="1" spc="-15" dirty="0">
                <a:latin typeface="Arial"/>
                <a:cs typeface="Arial"/>
              </a:rPr>
              <a:t>(especialmente </a:t>
            </a:r>
            <a:r>
              <a:rPr sz="1800" b="1" spc="-120" dirty="0">
                <a:latin typeface="Arial"/>
                <a:cs typeface="Arial"/>
              </a:rPr>
              <a:t>SCFV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90" dirty="0">
                <a:latin typeface="Arial"/>
                <a:cs typeface="Arial"/>
              </a:rPr>
              <a:t>PAEFI) </a:t>
            </a:r>
            <a:r>
              <a:rPr sz="1800" b="1" spc="-25" dirty="0">
                <a:latin typeface="Arial"/>
                <a:cs typeface="Arial"/>
              </a:rPr>
              <a:t>a </a:t>
            </a:r>
            <a:r>
              <a:rPr sz="1800" b="1" spc="-35" dirty="0">
                <a:latin typeface="Arial"/>
                <a:cs typeface="Arial"/>
              </a:rPr>
              <a:t>situação </a:t>
            </a:r>
            <a:r>
              <a:rPr sz="1800" b="1" spc="-60" dirty="0">
                <a:latin typeface="Arial"/>
                <a:cs typeface="Arial"/>
              </a:rPr>
              <a:t>das  </a:t>
            </a:r>
            <a:r>
              <a:rPr sz="1800" b="1" spc="-15" dirty="0">
                <a:latin typeface="Arial"/>
                <a:cs typeface="Arial"/>
              </a:rPr>
              <a:t>famílias identificadas na </a:t>
            </a:r>
            <a:r>
              <a:rPr sz="1800" b="1" spc="-35" dirty="0">
                <a:latin typeface="Arial"/>
                <a:cs typeface="Arial"/>
              </a:rPr>
              <a:t>situação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trabalho </a:t>
            </a:r>
            <a:r>
              <a:rPr sz="1800" b="1" spc="10" dirty="0">
                <a:latin typeface="Arial"/>
                <a:cs typeface="Arial"/>
              </a:rPr>
              <a:t>infantil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20" dirty="0">
                <a:latin typeface="Arial"/>
                <a:cs typeface="Arial"/>
              </a:rPr>
              <a:t>verificar </a:t>
            </a:r>
            <a:r>
              <a:rPr sz="1800" b="1" spc="-65" dirty="0">
                <a:latin typeface="Arial"/>
                <a:cs typeface="Arial"/>
              </a:rPr>
              <a:t>sua </a:t>
            </a:r>
            <a:r>
              <a:rPr sz="1800" b="1" spc="-45" dirty="0">
                <a:latin typeface="Arial"/>
                <a:cs typeface="Arial"/>
              </a:rPr>
              <a:t>situação: </a:t>
            </a:r>
            <a:r>
              <a:rPr sz="1800" b="1" spc="-95" dirty="0">
                <a:latin typeface="Arial"/>
                <a:cs typeface="Arial"/>
              </a:rPr>
              <a:t>se </a:t>
            </a:r>
            <a:r>
              <a:rPr sz="1800" b="1" spc="-25" dirty="0">
                <a:latin typeface="Arial"/>
                <a:cs typeface="Arial"/>
              </a:rPr>
              <a:t>estão  </a:t>
            </a:r>
            <a:r>
              <a:rPr sz="1800" b="1" spc="15" dirty="0">
                <a:latin typeface="Arial"/>
                <a:cs typeface="Arial"/>
              </a:rPr>
              <a:t>tendo </a:t>
            </a:r>
            <a:r>
              <a:rPr sz="1800" b="1" spc="-85" dirty="0">
                <a:latin typeface="Arial"/>
                <a:cs typeface="Arial"/>
              </a:rPr>
              <a:t>acesso </a:t>
            </a:r>
            <a:r>
              <a:rPr sz="1800" b="1" spc="-25" dirty="0">
                <a:latin typeface="Arial"/>
                <a:cs typeface="Arial"/>
              </a:rPr>
              <a:t>a benefícios, </a:t>
            </a:r>
            <a:r>
              <a:rPr sz="1800" b="1" spc="-5" dirty="0">
                <a:latin typeface="Arial"/>
                <a:cs typeface="Arial"/>
              </a:rPr>
              <a:t>suporte </a:t>
            </a:r>
            <a:r>
              <a:rPr sz="1800" b="1" spc="-55" dirty="0">
                <a:latin typeface="Arial"/>
                <a:cs typeface="Arial"/>
              </a:rPr>
              <a:t>socioassistencial </a:t>
            </a:r>
            <a:r>
              <a:rPr sz="1800" b="1" spc="5" dirty="0">
                <a:latin typeface="Arial"/>
                <a:cs typeface="Arial"/>
              </a:rPr>
              <a:t>ou </a:t>
            </a:r>
            <a:r>
              <a:rPr sz="1800" b="1" spc="-100" dirty="0">
                <a:latin typeface="Arial"/>
                <a:cs typeface="Arial"/>
              </a:rPr>
              <a:t>casos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10" dirty="0">
                <a:latin typeface="Arial"/>
                <a:cs typeface="Arial"/>
              </a:rPr>
              <a:t>covid-19 </a:t>
            </a:r>
            <a:r>
              <a:rPr sz="1800" b="1" spc="-20" dirty="0">
                <a:latin typeface="Arial"/>
                <a:cs typeface="Arial"/>
              </a:rPr>
              <a:t>na </a:t>
            </a:r>
            <a:r>
              <a:rPr sz="1800" b="1" spc="5" dirty="0">
                <a:latin typeface="Arial"/>
                <a:cs typeface="Arial"/>
              </a:rPr>
              <a:t>família. </a:t>
            </a:r>
            <a:r>
              <a:rPr sz="1800" b="1" spc="-5" dirty="0">
                <a:latin typeface="Arial"/>
                <a:cs typeface="Arial"/>
              </a:rPr>
              <a:t>O  acompanhamento </a:t>
            </a:r>
            <a:r>
              <a:rPr sz="1800" b="1" spc="-20" dirty="0">
                <a:latin typeface="Arial"/>
                <a:cs typeface="Arial"/>
              </a:rPr>
              <a:t>deve </a:t>
            </a:r>
            <a:r>
              <a:rPr sz="1800" b="1" spc="-60" dirty="0">
                <a:latin typeface="Arial"/>
                <a:cs typeface="Arial"/>
              </a:rPr>
              <a:t>ser </a:t>
            </a:r>
            <a:r>
              <a:rPr sz="1800" b="1" spc="-10" dirty="0">
                <a:latin typeface="Arial"/>
                <a:cs typeface="Arial"/>
              </a:rPr>
              <a:t>pela </a:t>
            </a:r>
            <a:r>
              <a:rPr sz="1800" b="1" dirty="0">
                <a:latin typeface="Arial"/>
                <a:cs typeface="Arial"/>
              </a:rPr>
              <a:t>equipe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referência </a:t>
            </a:r>
            <a:r>
              <a:rPr sz="1800" b="1" spc="20" dirty="0">
                <a:latin typeface="Arial"/>
                <a:cs typeface="Arial"/>
              </a:rPr>
              <a:t>do </a:t>
            </a:r>
            <a:r>
              <a:rPr sz="1800" b="1" spc="-40" dirty="0">
                <a:latin typeface="Arial"/>
                <a:cs typeface="Arial"/>
              </a:rPr>
              <a:t>serviço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15" dirty="0">
                <a:latin typeface="Arial"/>
                <a:cs typeface="Arial"/>
              </a:rPr>
              <a:t>o </a:t>
            </a:r>
            <a:r>
              <a:rPr sz="1800" b="1" spc="-30" dirty="0">
                <a:latin typeface="Arial"/>
                <a:cs typeface="Arial"/>
              </a:rPr>
              <a:t>profissional </a:t>
            </a:r>
            <a:r>
              <a:rPr sz="1800" b="1" spc="20" dirty="0">
                <a:latin typeface="Arial"/>
                <a:cs typeface="Arial"/>
              </a:rPr>
              <a:t>do </a:t>
            </a:r>
            <a:r>
              <a:rPr sz="1800" b="1" spc="-80" dirty="0">
                <a:latin typeface="Arial"/>
                <a:cs typeface="Arial"/>
              </a:rPr>
              <a:t>PETI  </a:t>
            </a:r>
            <a:r>
              <a:rPr sz="1800" b="1" spc="10" dirty="0">
                <a:latin typeface="Arial"/>
                <a:cs typeface="Arial"/>
              </a:rPr>
              <a:t>pode </a:t>
            </a:r>
            <a:r>
              <a:rPr sz="1800" b="1" spc="-15" dirty="0">
                <a:latin typeface="Arial"/>
                <a:cs typeface="Arial"/>
              </a:rPr>
              <a:t>realizar </a:t>
            </a:r>
            <a:r>
              <a:rPr sz="1800" b="1" spc="5" dirty="0">
                <a:latin typeface="Arial"/>
                <a:cs typeface="Arial"/>
              </a:rPr>
              <a:t>apoio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40" dirty="0">
                <a:latin typeface="Arial"/>
                <a:cs typeface="Arial"/>
              </a:rPr>
              <a:t>supervisão </a:t>
            </a:r>
            <a:r>
              <a:rPr sz="1800" b="1" spc="-35" dirty="0">
                <a:latin typeface="Arial"/>
                <a:cs typeface="Arial"/>
              </a:rPr>
              <a:t>técnica </a:t>
            </a:r>
            <a:r>
              <a:rPr sz="1800" b="1" spc="-15" dirty="0">
                <a:latin typeface="Arial"/>
                <a:cs typeface="Arial"/>
              </a:rPr>
              <a:t>para </a:t>
            </a:r>
            <a:r>
              <a:rPr sz="1800" b="1" spc="-60" dirty="0">
                <a:latin typeface="Arial"/>
                <a:cs typeface="Arial"/>
              </a:rPr>
              <a:t>estes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casos;</a:t>
            </a:r>
            <a:endParaRPr sz="1800">
              <a:latin typeface="Arial"/>
              <a:cs typeface="Arial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spc="-45" dirty="0">
                <a:latin typeface="Arial"/>
                <a:cs typeface="Arial"/>
              </a:rPr>
              <a:t>Realização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diagnóstico municipal </a:t>
            </a:r>
            <a:r>
              <a:rPr sz="1800" b="1" spc="-30" dirty="0">
                <a:latin typeface="Arial"/>
                <a:cs typeface="Arial"/>
              </a:rPr>
              <a:t>sobre </a:t>
            </a:r>
            <a:r>
              <a:rPr sz="1800" b="1" spc="15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trabalho </a:t>
            </a:r>
            <a:r>
              <a:rPr sz="1800" b="1" spc="10" dirty="0">
                <a:latin typeface="Arial"/>
                <a:cs typeface="Arial"/>
              </a:rPr>
              <a:t>infantil </a:t>
            </a:r>
            <a:r>
              <a:rPr sz="1800" b="1" dirty="0">
                <a:latin typeface="Arial"/>
                <a:cs typeface="Arial"/>
              </a:rPr>
              <a:t>no contexto da pandemia  da </a:t>
            </a:r>
            <a:r>
              <a:rPr sz="1800" b="1" spc="-10" dirty="0">
                <a:latin typeface="Arial"/>
                <a:cs typeface="Arial"/>
              </a:rPr>
              <a:t>covid-19: </a:t>
            </a:r>
            <a:r>
              <a:rPr sz="1800" b="1" spc="-20" dirty="0">
                <a:latin typeface="Arial"/>
                <a:cs typeface="Arial"/>
              </a:rPr>
              <a:t>observar </a:t>
            </a:r>
            <a:r>
              <a:rPr sz="1800" b="1" spc="-95" dirty="0">
                <a:latin typeface="Arial"/>
                <a:cs typeface="Arial"/>
              </a:rPr>
              <a:t>as </a:t>
            </a:r>
            <a:r>
              <a:rPr sz="1800" b="1" spc="-50" dirty="0">
                <a:latin typeface="Arial"/>
                <a:cs typeface="Arial"/>
              </a:rPr>
              <a:t>novas </a:t>
            </a:r>
            <a:r>
              <a:rPr sz="1800" b="1" spc="-30" dirty="0">
                <a:latin typeface="Arial"/>
                <a:cs typeface="Arial"/>
              </a:rPr>
              <a:t>configurações </a:t>
            </a:r>
            <a:r>
              <a:rPr sz="1800" b="1" spc="20" dirty="0">
                <a:latin typeface="Arial"/>
                <a:cs typeface="Arial"/>
              </a:rPr>
              <a:t>do </a:t>
            </a:r>
            <a:r>
              <a:rPr sz="1800" b="1" spc="5" dirty="0">
                <a:latin typeface="Arial"/>
                <a:cs typeface="Arial"/>
              </a:rPr>
              <a:t>trabalho </a:t>
            </a:r>
            <a:r>
              <a:rPr sz="1800" b="1" spc="10" dirty="0">
                <a:latin typeface="Arial"/>
                <a:cs typeface="Arial"/>
              </a:rPr>
              <a:t>infantil </a:t>
            </a:r>
            <a:r>
              <a:rPr sz="1800" b="1" spc="-70" dirty="0">
                <a:latin typeface="Arial"/>
                <a:cs typeface="Arial"/>
              </a:rPr>
              <a:t>passíveis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ocorrer </a:t>
            </a:r>
            <a:r>
              <a:rPr sz="1800" b="1" spc="15" dirty="0">
                <a:latin typeface="Arial"/>
                <a:cs typeface="Arial"/>
              </a:rPr>
              <a:t>ou 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aumentar, como </a:t>
            </a:r>
            <a:r>
              <a:rPr sz="1800" b="1" spc="15" dirty="0">
                <a:latin typeface="Arial"/>
                <a:cs typeface="Arial"/>
              </a:rPr>
              <a:t>o </a:t>
            </a:r>
            <a:r>
              <a:rPr sz="1800" b="1" dirty="0">
                <a:latin typeface="Arial"/>
                <a:cs typeface="Arial"/>
              </a:rPr>
              <a:t>trabalho </a:t>
            </a:r>
            <a:r>
              <a:rPr sz="1800" b="1" spc="-15" dirty="0">
                <a:latin typeface="Arial"/>
                <a:cs typeface="Arial"/>
              </a:rPr>
              <a:t>doméstico e </a:t>
            </a:r>
            <a:r>
              <a:rPr sz="1800" b="1" spc="-25" dirty="0">
                <a:latin typeface="Arial"/>
                <a:cs typeface="Arial"/>
              </a:rPr>
              <a:t>a </a:t>
            </a:r>
            <a:r>
              <a:rPr sz="1800" b="1" spc="-20" dirty="0">
                <a:latin typeface="Arial"/>
                <a:cs typeface="Arial"/>
              </a:rPr>
              <a:t>exploração </a:t>
            </a:r>
            <a:r>
              <a:rPr sz="1800" b="1" spc="-15" dirty="0">
                <a:latin typeface="Arial"/>
                <a:cs typeface="Arial"/>
              </a:rPr>
              <a:t>para </a:t>
            </a:r>
            <a:r>
              <a:rPr sz="1800" b="1" spc="-25" dirty="0">
                <a:latin typeface="Arial"/>
                <a:cs typeface="Arial"/>
              </a:rPr>
              <a:t>a mendicância, </a:t>
            </a:r>
            <a:r>
              <a:rPr sz="1800" b="1" spc="25" dirty="0">
                <a:latin typeface="Arial"/>
                <a:cs typeface="Arial"/>
              </a:rPr>
              <a:t>bem </a:t>
            </a:r>
            <a:r>
              <a:rPr sz="1800" b="1" spc="-15" dirty="0">
                <a:latin typeface="Arial"/>
                <a:cs typeface="Arial"/>
              </a:rPr>
              <a:t>como  </a:t>
            </a:r>
            <a:r>
              <a:rPr sz="1800" b="1" spc="10" dirty="0">
                <a:latin typeface="Arial"/>
                <a:cs typeface="Arial"/>
              </a:rPr>
              <a:t>propor </a:t>
            </a:r>
            <a:r>
              <a:rPr sz="1800" b="1" spc="-20" dirty="0">
                <a:latin typeface="Arial"/>
                <a:cs typeface="Arial"/>
              </a:rPr>
              <a:t>alternativas </a:t>
            </a:r>
            <a:r>
              <a:rPr sz="1800" b="1" spc="-60" dirty="0">
                <a:latin typeface="Arial"/>
                <a:cs typeface="Arial"/>
              </a:rPr>
              <a:t>aos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70" dirty="0">
                <a:latin typeface="Arial"/>
                <a:cs typeface="Arial"/>
              </a:rPr>
              <a:t>serviços;</a:t>
            </a:r>
            <a:endParaRPr sz="1800">
              <a:latin typeface="Arial"/>
              <a:cs typeface="Arial"/>
            </a:endParaRPr>
          </a:p>
          <a:p>
            <a:pPr marL="241300" indent="-228600" algn="just">
              <a:lnSpc>
                <a:spcPts val="205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1800" b="1" spc="-45" dirty="0">
                <a:latin typeface="Arial"/>
                <a:cs typeface="Arial"/>
              </a:rPr>
              <a:t>Realização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40" dirty="0">
                <a:latin typeface="Arial"/>
                <a:cs typeface="Arial"/>
              </a:rPr>
              <a:t>campanhas </a:t>
            </a:r>
            <a:r>
              <a:rPr sz="1800" b="1" spc="15" dirty="0">
                <a:latin typeface="Arial"/>
                <a:cs typeface="Arial"/>
              </a:rPr>
              <a:t>on-line </a:t>
            </a:r>
            <a:r>
              <a:rPr sz="1800" b="1" spc="20" dirty="0">
                <a:latin typeface="Arial"/>
                <a:cs typeface="Arial"/>
              </a:rPr>
              <a:t>em </a:t>
            </a:r>
            <a:r>
              <a:rPr sz="1800" b="1" spc="-25" dirty="0">
                <a:latin typeface="Arial"/>
                <a:cs typeface="Arial"/>
              </a:rPr>
              <a:t>rádios </a:t>
            </a:r>
            <a:r>
              <a:rPr sz="1800" b="1" spc="-15" dirty="0">
                <a:latin typeface="Arial"/>
                <a:cs typeface="Arial"/>
              </a:rPr>
              <a:t>e </a:t>
            </a:r>
            <a:r>
              <a:rPr sz="1800" b="1" spc="-10" dirty="0">
                <a:latin typeface="Arial"/>
                <a:cs typeface="Arial"/>
              </a:rPr>
              <a:t>outros </a:t>
            </a:r>
            <a:r>
              <a:rPr sz="1800" b="1" spc="-25" dirty="0">
                <a:latin typeface="Arial"/>
                <a:cs typeface="Arial"/>
              </a:rPr>
              <a:t>meios </a:t>
            </a:r>
            <a:r>
              <a:rPr sz="1800" b="1" spc="5" dirty="0">
                <a:latin typeface="Arial"/>
                <a:cs typeface="Arial"/>
              </a:rPr>
              <a:t>de </a:t>
            </a:r>
            <a:r>
              <a:rPr sz="1800" b="1" spc="-35" dirty="0">
                <a:latin typeface="Arial"/>
                <a:cs typeface="Arial"/>
              </a:rPr>
              <a:t>comunicação </a:t>
            </a:r>
            <a:r>
              <a:rPr sz="1800" b="1" spc="-30" dirty="0">
                <a:latin typeface="Arial"/>
                <a:cs typeface="Arial"/>
              </a:rPr>
              <a:t>sobre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241300" algn="just">
              <a:lnSpc>
                <a:spcPts val="2050"/>
              </a:lnSpc>
            </a:pPr>
            <a:r>
              <a:rPr sz="1800" b="1" dirty="0">
                <a:latin typeface="Arial"/>
                <a:cs typeface="Arial"/>
              </a:rPr>
              <a:t>trabalho </a:t>
            </a:r>
            <a:r>
              <a:rPr sz="1800" b="1" spc="-15" dirty="0">
                <a:latin typeface="Arial"/>
                <a:cs typeface="Arial"/>
              </a:rPr>
              <a:t>doméstico e outras </a:t>
            </a:r>
            <a:r>
              <a:rPr sz="1800" b="1" spc="-10" dirty="0">
                <a:latin typeface="Arial"/>
                <a:cs typeface="Arial"/>
              </a:rPr>
              <a:t>formas </a:t>
            </a:r>
            <a:r>
              <a:rPr sz="1800" b="1" spc="-25" dirty="0">
                <a:latin typeface="Arial"/>
                <a:cs typeface="Arial"/>
              </a:rPr>
              <a:t>encontradas </a:t>
            </a:r>
            <a:r>
              <a:rPr sz="1800" b="1" spc="-55" dirty="0">
                <a:latin typeface="Arial"/>
                <a:cs typeface="Arial"/>
              </a:rPr>
              <a:t>nos</a:t>
            </a:r>
            <a:r>
              <a:rPr sz="1800" b="1" spc="15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territórios;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5B9BD4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030"/>
              </a:spcBef>
            </a:pPr>
            <a:r>
              <a:rPr sz="4400" dirty="0">
                <a:latin typeface="Carlito"/>
                <a:cs typeface="Carlito"/>
              </a:rPr>
              <a:t>Municípios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263266"/>
            <a:ext cx="10284460" cy="36836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 algn="just">
              <a:lnSpc>
                <a:spcPts val="227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100" b="1" spc="20" dirty="0">
                <a:latin typeface="Arial"/>
                <a:cs typeface="Arial"/>
              </a:rPr>
              <a:t>Mobilizar </a:t>
            </a:r>
            <a:r>
              <a:rPr sz="2100" b="1" spc="-125" dirty="0">
                <a:latin typeface="Arial"/>
                <a:cs typeface="Arial"/>
              </a:rPr>
              <a:t>as </a:t>
            </a:r>
            <a:r>
              <a:rPr sz="2100" b="1" spc="-30" dirty="0">
                <a:latin typeface="Arial"/>
                <a:cs typeface="Arial"/>
              </a:rPr>
              <a:t>unidades </a:t>
            </a:r>
            <a:r>
              <a:rPr sz="2100" b="1" spc="25" dirty="0">
                <a:latin typeface="Arial"/>
                <a:cs typeface="Arial"/>
              </a:rPr>
              <a:t>do </a:t>
            </a:r>
            <a:r>
              <a:rPr sz="2100" b="1" spc="-35" dirty="0">
                <a:latin typeface="Arial"/>
                <a:cs typeface="Arial"/>
              </a:rPr>
              <a:t>cadastro único </a:t>
            </a:r>
            <a:r>
              <a:rPr sz="2100" b="1" spc="-15" dirty="0">
                <a:latin typeface="Arial"/>
                <a:cs typeface="Arial"/>
              </a:rPr>
              <a:t>na </a:t>
            </a:r>
            <a:r>
              <a:rPr sz="2100" b="1" spc="-75" dirty="0">
                <a:latin typeface="Arial"/>
                <a:cs typeface="Arial"/>
              </a:rPr>
              <a:t>busca </a:t>
            </a:r>
            <a:r>
              <a:rPr sz="2100" b="1" spc="20" dirty="0">
                <a:latin typeface="Arial"/>
                <a:cs typeface="Arial"/>
              </a:rPr>
              <a:t>remota </a:t>
            </a:r>
            <a:r>
              <a:rPr sz="2100" b="1" spc="-50" dirty="0">
                <a:latin typeface="Arial"/>
                <a:cs typeface="Arial"/>
              </a:rPr>
              <a:t>pelas </a:t>
            </a:r>
            <a:r>
              <a:rPr sz="2100" b="1" spc="-15" dirty="0">
                <a:latin typeface="Arial"/>
                <a:cs typeface="Arial"/>
              </a:rPr>
              <a:t>famílias  </a:t>
            </a:r>
            <a:r>
              <a:rPr sz="2100" b="1" spc="-40" dirty="0">
                <a:latin typeface="Arial"/>
                <a:cs typeface="Arial"/>
              </a:rPr>
              <a:t>remanescentes </a:t>
            </a:r>
            <a:r>
              <a:rPr sz="2100" b="1" spc="25" dirty="0">
                <a:latin typeface="Arial"/>
                <a:cs typeface="Arial"/>
              </a:rPr>
              <a:t>do </a:t>
            </a:r>
            <a:r>
              <a:rPr sz="2100" b="1" spc="-80" dirty="0">
                <a:latin typeface="Arial"/>
                <a:cs typeface="Arial"/>
              </a:rPr>
              <a:t>Bolsa </a:t>
            </a:r>
            <a:r>
              <a:rPr sz="2100" b="1" spc="-60" dirty="0">
                <a:latin typeface="Arial"/>
                <a:cs typeface="Arial"/>
              </a:rPr>
              <a:t>Criança </a:t>
            </a:r>
            <a:r>
              <a:rPr sz="2100" b="1" spc="-35" dirty="0">
                <a:latin typeface="Arial"/>
                <a:cs typeface="Arial"/>
              </a:rPr>
              <a:t>Cidadã </a:t>
            </a:r>
            <a:r>
              <a:rPr sz="2100" b="1" spc="-60" dirty="0">
                <a:latin typeface="Arial"/>
                <a:cs typeface="Arial"/>
              </a:rPr>
              <a:t>(Bolsa </a:t>
            </a:r>
            <a:r>
              <a:rPr sz="2100" b="1" spc="-65" dirty="0">
                <a:latin typeface="Arial"/>
                <a:cs typeface="Arial"/>
              </a:rPr>
              <a:t>PETI) </a:t>
            </a:r>
            <a:r>
              <a:rPr sz="2100" b="1" spc="-15" dirty="0">
                <a:latin typeface="Arial"/>
                <a:cs typeface="Arial"/>
              </a:rPr>
              <a:t>e </a:t>
            </a:r>
            <a:r>
              <a:rPr sz="2100" b="1" spc="-25" dirty="0">
                <a:latin typeface="Arial"/>
                <a:cs typeface="Arial"/>
              </a:rPr>
              <a:t>verificar </a:t>
            </a:r>
            <a:r>
              <a:rPr sz="2100" b="1" spc="-110" dirty="0">
                <a:latin typeface="Arial"/>
                <a:cs typeface="Arial"/>
              </a:rPr>
              <a:t>se </a:t>
            </a:r>
            <a:r>
              <a:rPr sz="2100" b="1" spc="-25" dirty="0">
                <a:latin typeface="Arial"/>
                <a:cs typeface="Arial"/>
              </a:rPr>
              <a:t>estão </a:t>
            </a:r>
            <a:r>
              <a:rPr sz="2100" b="1" spc="-5" dirty="0">
                <a:latin typeface="Arial"/>
                <a:cs typeface="Arial"/>
              </a:rPr>
              <a:t>no  </a:t>
            </a:r>
            <a:r>
              <a:rPr sz="2100" b="1" spc="20" dirty="0">
                <a:latin typeface="Arial"/>
                <a:cs typeface="Arial"/>
              </a:rPr>
              <a:t>perfil </a:t>
            </a:r>
            <a:r>
              <a:rPr sz="2100" b="1" spc="-10" dirty="0">
                <a:latin typeface="Arial"/>
                <a:cs typeface="Arial"/>
              </a:rPr>
              <a:t>para </a:t>
            </a:r>
            <a:r>
              <a:rPr sz="2100" b="1" spc="-15" dirty="0">
                <a:latin typeface="Arial"/>
                <a:cs typeface="Arial"/>
              </a:rPr>
              <a:t>migração para </a:t>
            </a:r>
            <a:r>
              <a:rPr sz="2100" b="1" spc="15" dirty="0">
                <a:latin typeface="Arial"/>
                <a:cs typeface="Arial"/>
              </a:rPr>
              <a:t>o </a:t>
            </a:r>
            <a:r>
              <a:rPr sz="2100" b="1" spc="-10" dirty="0">
                <a:latin typeface="Arial"/>
                <a:cs typeface="Arial"/>
              </a:rPr>
              <a:t>Programa </a:t>
            </a:r>
            <a:r>
              <a:rPr sz="2100" b="1" spc="-80" dirty="0">
                <a:latin typeface="Arial"/>
                <a:cs typeface="Arial"/>
              </a:rPr>
              <a:t>Bolsa </a:t>
            </a:r>
            <a:r>
              <a:rPr sz="2100" b="1" spc="-40" dirty="0">
                <a:latin typeface="Arial"/>
                <a:cs typeface="Arial"/>
              </a:rPr>
              <a:t>Família </a:t>
            </a:r>
            <a:r>
              <a:rPr sz="2100" b="1" spc="165" dirty="0">
                <a:latin typeface="Arial"/>
                <a:cs typeface="Arial"/>
              </a:rPr>
              <a:t>- </a:t>
            </a:r>
            <a:r>
              <a:rPr sz="2100" b="1" spc="-160" dirty="0">
                <a:latin typeface="Arial"/>
                <a:cs typeface="Arial"/>
              </a:rPr>
              <a:t>PBF </a:t>
            </a:r>
            <a:r>
              <a:rPr sz="2100" b="1" spc="-60" dirty="0">
                <a:latin typeface="Arial"/>
                <a:cs typeface="Arial"/>
              </a:rPr>
              <a:t>(caso </a:t>
            </a:r>
            <a:r>
              <a:rPr sz="2100" b="1" spc="15" dirty="0">
                <a:latin typeface="Arial"/>
                <a:cs typeface="Arial"/>
              </a:rPr>
              <a:t>o </a:t>
            </a:r>
            <a:r>
              <a:rPr sz="2100" b="1" spc="-15" dirty="0">
                <a:latin typeface="Arial"/>
                <a:cs typeface="Arial"/>
              </a:rPr>
              <a:t>município  </a:t>
            </a:r>
            <a:r>
              <a:rPr sz="2100" b="1" spc="-10" dirty="0">
                <a:latin typeface="Arial"/>
                <a:cs typeface="Arial"/>
              </a:rPr>
              <a:t>ainda </a:t>
            </a:r>
            <a:r>
              <a:rPr sz="2100" b="1" dirty="0">
                <a:latin typeface="Arial"/>
                <a:cs typeface="Arial"/>
              </a:rPr>
              <a:t>tenha </a:t>
            </a:r>
            <a:r>
              <a:rPr sz="2100" b="1" spc="-15" dirty="0">
                <a:latin typeface="Arial"/>
                <a:cs typeface="Arial"/>
              </a:rPr>
              <a:t>famílias </a:t>
            </a:r>
            <a:r>
              <a:rPr sz="2100" b="1" spc="-20" dirty="0">
                <a:latin typeface="Arial"/>
                <a:cs typeface="Arial"/>
              </a:rPr>
              <a:t>recebendo </a:t>
            </a:r>
            <a:r>
              <a:rPr sz="2100" b="1" spc="-110" dirty="0">
                <a:latin typeface="Arial"/>
                <a:cs typeface="Arial"/>
              </a:rPr>
              <a:t>esse</a:t>
            </a:r>
            <a:r>
              <a:rPr sz="2100" b="1" spc="30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benefício);</a:t>
            </a:r>
            <a:endParaRPr sz="2100">
              <a:latin typeface="Arial"/>
              <a:cs typeface="Arial"/>
            </a:endParaRPr>
          </a:p>
          <a:p>
            <a:pPr marL="241300" marR="8890" indent="-228600" algn="just">
              <a:lnSpc>
                <a:spcPts val="2270"/>
              </a:lnSpc>
              <a:spcBef>
                <a:spcPts val="1195"/>
              </a:spcBef>
              <a:buFont typeface="Arial"/>
              <a:buChar char="•"/>
              <a:tabLst>
                <a:tab pos="241300" algn="l"/>
              </a:tabLst>
            </a:pPr>
            <a:r>
              <a:rPr sz="2100" b="1" spc="-10" dirty="0">
                <a:latin typeface="Arial"/>
                <a:cs typeface="Arial"/>
              </a:rPr>
              <a:t>Articularem-se </a:t>
            </a:r>
            <a:r>
              <a:rPr sz="2100" b="1" spc="-120" dirty="0">
                <a:latin typeface="Arial"/>
                <a:cs typeface="Arial"/>
              </a:rPr>
              <a:t>às </a:t>
            </a:r>
            <a:r>
              <a:rPr sz="2100" b="1" spc="-30" dirty="0">
                <a:latin typeface="Arial"/>
                <a:cs typeface="Arial"/>
              </a:rPr>
              <a:t>demais </a:t>
            </a:r>
            <a:r>
              <a:rPr sz="2100" b="1" spc="-35" dirty="0">
                <a:latin typeface="Arial"/>
                <a:cs typeface="Arial"/>
              </a:rPr>
              <a:t>políticas </a:t>
            </a:r>
            <a:r>
              <a:rPr sz="2100" b="1" spc="-50" dirty="0">
                <a:latin typeface="Arial"/>
                <a:cs typeface="Arial"/>
              </a:rPr>
              <a:t>públicas </a:t>
            </a:r>
            <a:r>
              <a:rPr sz="2100" b="1" spc="-15" dirty="0">
                <a:latin typeface="Arial"/>
                <a:cs typeface="Arial"/>
              </a:rPr>
              <a:t>e  </a:t>
            </a:r>
            <a:r>
              <a:rPr sz="2100" b="1" spc="-40" dirty="0">
                <a:latin typeface="Arial"/>
                <a:cs typeface="Arial"/>
              </a:rPr>
              <a:t>sistema </a:t>
            </a:r>
            <a:r>
              <a:rPr sz="2100" b="1" spc="10" dirty="0">
                <a:latin typeface="Arial"/>
                <a:cs typeface="Arial"/>
              </a:rPr>
              <a:t>de</a:t>
            </a:r>
            <a:r>
              <a:rPr sz="2100" b="1" spc="600" dirty="0">
                <a:latin typeface="Arial"/>
                <a:cs typeface="Arial"/>
              </a:rPr>
              <a:t> </a:t>
            </a:r>
            <a:r>
              <a:rPr sz="2100" b="1" spc="-45" dirty="0">
                <a:latin typeface="Arial"/>
                <a:cs typeface="Arial"/>
              </a:rPr>
              <a:t>justiça </a:t>
            </a:r>
            <a:r>
              <a:rPr sz="2100" b="1" spc="-5" dirty="0">
                <a:latin typeface="Arial"/>
                <a:cs typeface="Arial"/>
              </a:rPr>
              <a:t>no  </a:t>
            </a:r>
            <a:r>
              <a:rPr sz="2100" b="1" spc="15" dirty="0">
                <a:latin typeface="Arial"/>
                <a:cs typeface="Arial"/>
              </a:rPr>
              <a:t>enfrentamento </a:t>
            </a:r>
            <a:r>
              <a:rPr sz="2100" b="1" spc="-10" dirty="0">
                <a:latin typeface="Arial"/>
                <a:cs typeface="Arial"/>
              </a:rPr>
              <a:t>ao </a:t>
            </a:r>
            <a:r>
              <a:rPr sz="2100" b="1" spc="5" dirty="0">
                <a:latin typeface="Arial"/>
                <a:cs typeface="Arial"/>
              </a:rPr>
              <a:t>trabalho infantil, </a:t>
            </a:r>
            <a:r>
              <a:rPr sz="2100" b="1" spc="-90" dirty="0">
                <a:latin typeface="Arial"/>
                <a:cs typeface="Arial"/>
              </a:rPr>
              <a:t>nesse</a:t>
            </a:r>
            <a:r>
              <a:rPr sz="2100" b="1" spc="295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contexto;</a:t>
            </a:r>
            <a:endParaRPr sz="2100">
              <a:latin typeface="Arial"/>
              <a:cs typeface="Arial"/>
            </a:endParaRPr>
          </a:p>
          <a:p>
            <a:pPr marL="241300" marR="5715" indent="-228600" algn="just">
              <a:lnSpc>
                <a:spcPct val="90000"/>
              </a:lnSpc>
              <a:spcBef>
                <a:spcPts val="1165"/>
              </a:spcBef>
              <a:buFont typeface="Arial"/>
              <a:buChar char="•"/>
              <a:tabLst>
                <a:tab pos="241300" algn="l"/>
              </a:tabLst>
            </a:pPr>
            <a:r>
              <a:rPr sz="2100" b="1" dirty="0">
                <a:latin typeface="Arial"/>
                <a:cs typeface="Arial"/>
              </a:rPr>
              <a:t>Identificar </a:t>
            </a:r>
            <a:r>
              <a:rPr sz="2100" b="1" spc="-120" dirty="0">
                <a:latin typeface="Arial"/>
                <a:cs typeface="Arial"/>
              </a:rPr>
              <a:t>as </a:t>
            </a:r>
            <a:r>
              <a:rPr sz="2100" b="1" spc="-15" dirty="0">
                <a:latin typeface="Arial"/>
                <a:cs typeface="Arial"/>
              </a:rPr>
              <a:t>famílias </a:t>
            </a:r>
            <a:r>
              <a:rPr sz="2100" b="1" spc="-25" dirty="0">
                <a:latin typeface="Arial"/>
                <a:cs typeface="Arial"/>
              </a:rPr>
              <a:t>com </a:t>
            </a:r>
            <a:r>
              <a:rPr sz="2100" b="1" spc="-75" dirty="0">
                <a:latin typeface="Arial"/>
                <a:cs typeface="Arial"/>
              </a:rPr>
              <a:t>crianças </a:t>
            </a:r>
            <a:r>
              <a:rPr sz="2100" b="1" spc="-15" dirty="0">
                <a:latin typeface="Arial"/>
                <a:cs typeface="Arial"/>
              </a:rPr>
              <a:t>e </a:t>
            </a:r>
            <a:r>
              <a:rPr sz="2100" b="1" spc="-45" dirty="0">
                <a:latin typeface="Arial"/>
                <a:cs typeface="Arial"/>
              </a:rPr>
              <a:t>adolescentes </a:t>
            </a:r>
            <a:r>
              <a:rPr sz="2100" b="1" dirty="0">
                <a:latin typeface="Arial"/>
                <a:cs typeface="Arial"/>
              </a:rPr>
              <a:t>que </a:t>
            </a:r>
            <a:r>
              <a:rPr sz="2100" b="1" spc="20" dirty="0">
                <a:latin typeface="Arial"/>
                <a:cs typeface="Arial"/>
              </a:rPr>
              <a:t>podem </a:t>
            </a:r>
            <a:r>
              <a:rPr sz="2100" b="1" spc="-20" dirty="0">
                <a:latin typeface="Arial"/>
                <a:cs typeface="Arial"/>
              </a:rPr>
              <a:t>ficar </a:t>
            </a:r>
            <a:r>
              <a:rPr sz="2100" b="1" spc="-40" dirty="0">
                <a:latin typeface="Arial"/>
                <a:cs typeface="Arial"/>
              </a:rPr>
              <a:t>mais  vulneráveis </a:t>
            </a:r>
            <a:r>
              <a:rPr sz="2100" b="1" dirty="0">
                <a:latin typeface="Arial"/>
                <a:cs typeface="Arial"/>
              </a:rPr>
              <a:t>no pós-epidemia </a:t>
            </a:r>
            <a:r>
              <a:rPr sz="2100" b="1" spc="-15" dirty="0">
                <a:latin typeface="Arial"/>
                <a:cs typeface="Arial"/>
              </a:rPr>
              <a:t>(famílias </a:t>
            </a:r>
            <a:r>
              <a:rPr sz="2100" b="1" dirty="0">
                <a:latin typeface="Arial"/>
                <a:cs typeface="Arial"/>
              </a:rPr>
              <a:t>que </a:t>
            </a:r>
            <a:r>
              <a:rPr sz="2100" b="1" spc="-10" dirty="0">
                <a:latin typeface="Arial"/>
                <a:cs typeface="Arial"/>
              </a:rPr>
              <a:t>não </a:t>
            </a:r>
            <a:r>
              <a:rPr sz="2100" b="1" spc="5" dirty="0">
                <a:latin typeface="Arial"/>
                <a:cs typeface="Arial"/>
              </a:rPr>
              <a:t>tiveram </a:t>
            </a:r>
            <a:r>
              <a:rPr sz="2100" b="1" spc="-95" dirty="0">
                <a:latin typeface="Arial"/>
                <a:cs typeface="Arial"/>
              </a:rPr>
              <a:t>acesso </a:t>
            </a:r>
            <a:r>
              <a:rPr sz="2100" b="1" spc="-30" dirty="0">
                <a:latin typeface="Arial"/>
                <a:cs typeface="Arial"/>
              </a:rPr>
              <a:t>a </a:t>
            </a:r>
            <a:r>
              <a:rPr sz="2100" b="1" spc="-35" dirty="0">
                <a:latin typeface="Arial"/>
                <a:cs typeface="Arial"/>
              </a:rPr>
              <a:t>benefícios  emergenciais, </a:t>
            </a:r>
            <a:r>
              <a:rPr sz="2100" b="1" dirty="0">
                <a:latin typeface="Arial"/>
                <a:cs typeface="Arial"/>
              </a:rPr>
              <a:t>que </a:t>
            </a:r>
            <a:r>
              <a:rPr sz="2100" b="1" spc="5" dirty="0">
                <a:latin typeface="Arial"/>
                <a:cs typeface="Arial"/>
              </a:rPr>
              <a:t>perderam </a:t>
            </a:r>
            <a:r>
              <a:rPr sz="2100" b="1" spc="10" dirty="0">
                <a:latin typeface="Arial"/>
                <a:cs typeface="Arial"/>
              </a:rPr>
              <a:t>emprego </a:t>
            </a:r>
            <a:r>
              <a:rPr sz="2100" b="1" dirty="0">
                <a:latin typeface="Arial"/>
                <a:cs typeface="Arial"/>
              </a:rPr>
              <a:t>ou </a:t>
            </a:r>
            <a:r>
              <a:rPr sz="2100" b="1" spc="-10" dirty="0">
                <a:latin typeface="Arial"/>
                <a:cs typeface="Arial"/>
              </a:rPr>
              <a:t>renda </a:t>
            </a:r>
            <a:r>
              <a:rPr sz="2100" b="1" spc="-15" dirty="0">
                <a:latin typeface="Arial"/>
                <a:cs typeface="Arial"/>
              </a:rPr>
              <a:t>e </a:t>
            </a:r>
            <a:r>
              <a:rPr sz="2100" b="1" dirty="0">
                <a:latin typeface="Arial"/>
                <a:cs typeface="Arial"/>
              </a:rPr>
              <a:t>que </a:t>
            </a:r>
            <a:r>
              <a:rPr sz="2100" b="1" spc="5" dirty="0">
                <a:latin typeface="Arial"/>
                <a:cs typeface="Arial"/>
              </a:rPr>
              <a:t>perderam </a:t>
            </a:r>
            <a:r>
              <a:rPr sz="2100" b="1" spc="-10" dirty="0">
                <a:latin typeface="Arial"/>
                <a:cs typeface="Arial"/>
              </a:rPr>
              <a:t>membros  </a:t>
            </a:r>
            <a:r>
              <a:rPr sz="2100" b="1" dirty="0">
                <a:latin typeface="Arial"/>
                <a:cs typeface="Arial"/>
              </a:rPr>
              <a:t>devido</a:t>
            </a:r>
            <a:r>
              <a:rPr sz="2100" b="1" spc="130" dirty="0">
                <a:latin typeface="Arial"/>
                <a:cs typeface="Arial"/>
              </a:rPr>
              <a:t> </a:t>
            </a:r>
            <a:r>
              <a:rPr sz="2100" b="1" spc="-30" dirty="0">
                <a:latin typeface="Arial"/>
                <a:cs typeface="Arial"/>
              </a:rPr>
              <a:t>a</a:t>
            </a:r>
            <a:r>
              <a:rPr sz="2100" b="1" spc="145" dirty="0">
                <a:latin typeface="Arial"/>
                <a:cs typeface="Arial"/>
              </a:rPr>
              <a:t> </a:t>
            </a:r>
            <a:r>
              <a:rPr sz="2100" b="1" spc="15" dirty="0">
                <a:latin typeface="Arial"/>
                <a:cs typeface="Arial"/>
              </a:rPr>
              <a:t>covid-19)</a:t>
            </a:r>
            <a:r>
              <a:rPr sz="2100" b="1" spc="150" dirty="0">
                <a:latin typeface="Arial"/>
                <a:cs typeface="Arial"/>
              </a:rPr>
              <a:t> </a:t>
            </a:r>
            <a:r>
              <a:rPr sz="2100" b="1" spc="-15" dirty="0">
                <a:latin typeface="Arial"/>
                <a:cs typeface="Arial"/>
              </a:rPr>
              <a:t>e</a:t>
            </a:r>
            <a:r>
              <a:rPr sz="2100" b="1" spc="145" dirty="0">
                <a:latin typeface="Arial"/>
                <a:cs typeface="Arial"/>
              </a:rPr>
              <a:t> </a:t>
            </a:r>
            <a:r>
              <a:rPr sz="2100" b="1" spc="15" dirty="0">
                <a:latin typeface="Arial"/>
                <a:cs typeface="Arial"/>
              </a:rPr>
              <a:t>informar</a:t>
            </a:r>
            <a:r>
              <a:rPr sz="2100" b="1" spc="160" dirty="0">
                <a:latin typeface="Arial"/>
                <a:cs typeface="Arial"/>
              </a:rPr>
              <a:t> </a:t>
            </a:r>
            <a:r>
              <a:rPr sz="2100" b="1" spc="-30" dirty="0">
                <a:latin typeface="Arial"/>
                <a:cs typeface="Arial"/>
              </a:rPr>
              <a:t>à</a:t>
            </a:r>
            <a:r>
              <a:rPr sz="2100" b="1" spc="145" dirty="0">
                <a:latin typeface="Arial"/>
                <a:cs typeface="Arial"/>
              </a:rPr>
              <a:t> </a:t>
            </a:r>
            <a:r>
              <a:rPr sz="2100" b="1" spc="-15" dirty="0">
                <a:latin typeface="Arial"/>
                <a:cs typeface="Arial"/>
              </a:rPr>
              <a:t>gestão</a:t>
            </a:r>
            <a:r>
              <a:rPr sz="2100" b="1" spc="150" dirty="0">
                <a:latin typeface="Arial"/>
                <a:cs typeface="Arial"/>
              </a:rPr>
              <a:t> </a:t>
            </a:r>
            <a:r>
              <a:rPr sz="2100" b="1" spc="-35" dirty="0">
                <a:latin typeface="Arial"/>
                <a:cs typeface="Arial"/>
              </a:rPr>
              <a:t>municipal;</a:t>
            </a:r>
            <a:endParaRPr sz="2100">
              <a:latin typeface="Arial"/>
              <a:cs typeface="Arial"/>
            </a:endParaRPr>
          </a:p>
          <a:p>
            <a:pPr marL="241300" indent="-228600" algn="just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100" b="1" spc="-10" dirty="0">
                <a:latin typeface="Arial"/>
                <a:cs typeface="Arial"/>
              </a:rPr>
              <a:t>Atualizar </a:t>
            </a:r>
            <a:r>
              <a:rPr sz="2100" b="1" spc="-120" dirty="0">
                <a:latin typeface="Arial"/>
                <a:cs typeface="Arial"/>
              </a:rPr>
              <a:t>as </a:t>
            </a:r>
            <a:r>
              <a:rPr sz="2100" b="1" spc="-25" dirty="0">
                <a:latin typeface="Arial"/>
                <a:cs typeface="Arial"/>
              </a:rPr>
              <a:t>informações </a:t>
            </a:r>
            <a:r>
              <a:rPr sz="2100" b="1" dirty="0">
                <a:latin typeface="Arial"/>
                <a:cs typeface="Arial"/>
              </a:rPr>
              <a:t>no</a:t>
            </a:r>
            <a:r>
              <a:rPr sz="2100" b="1" spc="-250" dirty="0">
                <a:latin typeface="Arial"/>
                <a:cs typeface="Arial"/>
              </a:rPr>
              <a:t> </a:t>
            </a:r>
            <a:r>
              <a:rPr sz="2100" b="1" spc="-35" dirty="0">
                <a:latin typeface="Arial"/>
                <a:cs typeface="Arial"/>
              </a:rPr>
              <a:t>SIMPETI.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978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45"/>
              </a:spcBef>
            </a:pPr>
            <a:r>
              <a:rPr sz="4000" b="1" spc="-5" dirty="0">
                <a:latin typeface="Times New Roman"/>
                <a:cs typeface="Times New Roman"/>
              </a:rPr>
              <a:t>Definições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776476"/>
            <a:ext cx="10272395" cy="2894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65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Atividade </a:t>
            </a:r>
            <a:r>
              <a:rPr sz="2600" spc="-5" dirty="0">
                <a:latin typeface="Times New Roman"/>
                <a:cs typeface="Times New Roman"/>
              </a:rPr>
              <a:t>econômica ou atividade </a:t>
            </a:r>
            <a:r>
              <a:rPr sz="2600" dirty="0">
                <a:latin typeface="Times New Roman"/>
                <a:cs typeface="Times New Roman"/>
              </a:rPr>
              <a:t>de </a:t>
            </a:r>
            <a:r>
              <a:rPr sz="2600" spc="-5" dirty="0">
                <a:latin typeface="Times New Roman"/>
                <a:cs typeface="Times New Roman"/>
              </a:rPr>
              <a:t>sobrevivência, </a:t>
            </a:r>
            <a:r>
              <a:rPr sz="2600" dirty="0">
                <a:latin typeface="Times New Roman"/>
                <a:cs typeface="Times New Roman"/>
              </a:rPr>
              <a:t>com ou </a:t>
            </a:r>
            <a:r>
              <a:rPr sz="2600" spc="-5" dirty="0">
                <a:latin typeface="Times New Roman"/>
                <a:cs typeface="Times New Roman"/>
              </a:rPr>
              <a:t>sem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finalidade</a:t>
            </a:r>
            <a:endParaRPr sz="2600">
              <a:latin typeface="Times New Roman"/>
              <a:cs typeface="Times New Roman"/>
            </a:endParaRPr>
          </a:p>
          <a:p>
            <a:pPr marL="241300">
              <a:lnSpc>
                <a:spcPts val="2185"/>
              </a:lnSpc>
              <a:tabLst>
                <a:tab pos="692150" algn="l"/>
                <a:tab pos="1591310" algn="l"/>
                <a:tab pos="3284854" algn="l"/>
                <a:tab pos="3754120" algn="l"/>
                <a:tab pos="4452620" algn="l"/>
                <a:tab pos="5781675" algn="l"/>
                <a:tab pos="6358890" algn="l"/>
                <a:tab pos="7578090" algn="l"/>
                <a:tab pos="8049895" algn="l"/>
                <a:tab pos="9853930" algn="l"/>
              </a:tabLst>
            </a:pPr>
            <a:r>
              <a:rPr sz="2600" spc="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e	luc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o,	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u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er</a:t>
            </a:r>
            <a:r>
              <a:rPr sz="2600" spc="-2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da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u	n</a:t>
            </a:r>
            <a:r>
              <a:rPr sz="2600" spc="-15" dirty="0">
                <a:latin typeface="Times New Roman"/>
                <a:cs typeface="Times New Roman"/>
              </a:rPr>
              <a:t>ã</a:t>
            </a:r>
            <a:r>
              <a:rPr sz="2600" dirty="0">
                <a:latin typeface="Times New Roman"/>
                <a:cs typeface="Times New Roman"/>
              </a:rPr>
              <a:t>o,	re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z</a:t>
            </a:r>
            <a:r>
              <a:rPr sz="2600" spc="-1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da	</a:t>
            </a:r>
            <a:r>
              <a:rPr sz="2600" spc="-10" dirty="0">
                <a:latin typeface="Times New Roman"/>
                <a:cs typeface="Times New Roman"/>
              </a:rPr>
              <a:t>po</a:t>
            </a:r>
            <a:r>
              <a:rPr sz="2600" dirty="0">
                <a:latin typeface="Times New Roman"/>
                <a:cs typeface="Times New Roman"/>
              </a:rPr>
              <a:t>r	cr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anças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u	</a:t>
            </a:r>
            <a:r>
              <a:rPr sz="2600" spc="-20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dol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entes	</a:t>
            </a:r>
            <a:r>
              <a:rPr sz="2600" spc="-5" dirty="0">
                <a:latin typeface="Times New Roman"/>
                <a:cs typeface="Times New Roman"/>
              </a:rPr>
              <a:t>em</a:t>
            </a:r>
            <a:endParaRPr sz="2600">
              <a:latin typeface="Times New Roman"/>
              <a:cs typeface="Times New Roman"/>
            </a:endParaRPr>
          </a:p>
          <a:p>
            <a:pPr marL="241300" marR="8890">
              <a:lnSpc>
                <a:spcPct val="70100"/>
              </a:lnSpc>
              <a:spcBef>
                <a:spcPts val="459"/>
              </a:spcBef>
            </a:pPr>
            <a:r>
              <a:rPr sz="2600" dirty="0">
                <a:latin typeface="Times New Roman"/>
                <a:cs typeface="Times New Roman"/>
              </a:rPr>
              <a:t>idade </a:t>
            </a:r>
            <a:r>
              <a:rPr sz="2600" spc="-5" dirty="0">
                <a:latin typeface="Times New Roman"/>
                <a:cs typeface="Times New Roman"/>
              </a:rPr>
              <a:t>inferior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16 </a:t>
            </a:r>
            <a:r>
              <a:rPr sz="2600" spc="-10" dirty="0">
                <a:latin typeface="Times New Roman"/>
                <a:cs typeface="Times New Roman"/>
              </a:rPr>
              <a:t>anos, </a:t>
            </a:r>
            <a:r>
              <a:rPr sz="2600" spc="-5" dirty="0">
                <a:latin typeface="Times New Roman"/>
                <a:cs typeface="Times New Roman"/>
              </a:rPr>
              <a:t>ressalvada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condição </a:t>
            </a:r>
            <a:r>
              <a:rPr sz="2600" dirty="0">
                <a:latin typeface="Times New Roman"/>
                <a:cs typeface="Times New Roman"/>
              </a:rPr>
              <a:t>de </a:t>
            </a:r>
            <a:r>
              <a:rPr sz="2600" spc="-5" dirty="0">
                <a:latin typeface="Times New Roman"/>
                <a:cs typeface="Times New Roman"/>
              </a:rPr>
              <a:t>aprendiz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partir </a:t>
            </a:r>
            <a:r>
              <a:rPr sz="2600" dirty="0">
                <a:latin typeface="Times New Roman"/>
                <a:cs typeface="Times New Roman"/>
              </a:rPr>
              <a:t>dos </a:t>
            </a:r>
            <a:r>
              <a:rPr sz="2600" spc="-10" dirty="0">
                <a:latin typeface="Times New Roman"/>
                <a:cs typeface="Times New Roman"/>
              </a:rPr>
              <a:t>14  </a:t>
            </a:r>
            <a:r>
              <a:rPr sz="2600" dirty="0">
                <a:latin typeface="Times New Roman"/>
                <a:cs typeface="Times New Roman"/>
              </a:rPr>
              <a:t>anos;</a:t>
            </a:r>
            <a:endParaRPr sz="26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Times New Roman"/>
                <a:cs typeface="Times New Roman"/>
              </a:rPr>
              <a:t>O </a:t>
            </a:r>
            <a:r>
              <a:rPr sz="2600" spc="-5" dirty="0">
                <a:latin typeface="Times New Roman"/>
                <a:cs typeface="Times New Roman"/>
              </a:rPr>
              <a:t>trabalho </a:t>
            </a:r>
            <a:r>
              <a:rPr sz="2600" dirty="0">
                <a:latin typeface="Times New Roman"/>
                <a:cs typeface="Times New Roman"/>
              </a:rPr>
              <a:t>noturno, </a:t>
            </a:r>
            <a:r>
              <a:rPr sz="2600" spc="-5" dirty="0">
                <a:latin typeface="Times New Roman"/>
                <a:cs typeface="Times New Roman"/>
              </a:rPr>
              <a:t>perigoso </a:t>
            </a:r>
            <a:r>
              <a:rPr sz="2600" dirty="0">
                <a:latin typeface="Times New Roman"/>
                <a:cs typeface="Times New Roman"/>
              </a:rPr>
              <a:t>ou </a:t>
            </a:r>
            <a:r>
              <a:rPr sz="2600" spc="-5" dirty="0">
                <a:latin typeface="Times New Roman"/>
                <a:cs typeface="Times New Roman"/>
              </a:rPr>
              <a:t>insalubre praticado </a:t>
            </a:r>
            <a:r>
              <a:rPr sz="2600" dirty="0">
                <a:latin typeface="Times New Roman"/>
                <a:cs typeface="Times New Roman"/>
              </a:rPr>
              <a:t>por </a:t>
            </a:r>
            <a:r>
              <a:rPr sz="2600" spc="-5" dirty="0">
                <a:latin typeface="Times New Roman"/>
                <a:cs typeface="Times New Roman"/>
              </a:rPr>
              <a:t>adolescentes </a:t>
            </a:r>
            <a:r>
              <a:rPr sz="2600" dirty="0">
                <a:latin typeface="Times New Roman"/>
                <a:cs typeface="Times New Roman"/>
              </a:rPr>
              <a:t>com  menos de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18anos;</a:t>
            </a: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ts val="2655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45" dirty="0">
                <a:latin typeface="Times New Roman"/>
                <a:cs typeface="Times New Roman"/>
              </a:rPr>
              <a:t>Toda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atividade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realizada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por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adolescente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trabalhador,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que,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por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sua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natureza</a:t>
            </a:r>
            <a:endParaRPr sz="2600">
              <a:latin typeface="Times New Roman"/>
              <a:cs typeface="Times New Roman"/>
            </a:endParaRPr>
          </a:p>
          <a:p>
            <a:pPr marL="241300" marR="8890">
              <a:lnSpc>
                <a:spcPct val="70000"/>
              </a:lnSpc>
              <a:spcBef>
                <a:spcPts val="470"/>
              </a:spcBef>
              <a:tabLst>
                <a:tab pos="775970" algn="l"/>
                <a:tab pos="1656714" algn="l"/>
                <a:tab pos="3726815" algn="l"/>
                <a:tab pos="4335145" algn="l"/>
                <a:tab pos="5014595" algn="l"/>
                <a:tab pos="5363845" algn="l"/>
                <a:tab pos="6968490" algn="l"/>
                <a:tab pos="7906384" algn="l"/>
                <a:tab pos="9446895" algn="l"/>
                <a:tab pos="9815830" algn="l"/>
              </a:tabLst>
            </a:pPr>
            <a:r>
              <a:rPr sz="2600" dirty="0">
                <a:latin typeface="Times New Roman"/>
                <a:cs typeface="Times New Roman"/>
              </a:rPr>
              <a:t>ou	p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l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s	c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r</a:t>
            </a: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u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â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s	</a:t>
            </a:r>
            <a:r>
              <a:rPr sz="2600" spc="5" dirty="0">
                <a:latin typeface="Times New Roman"/>
                <a:cs typeface="Times New Roman"/>
              </a:rPr>
              <a:t>em</a:t>
            </a:r>
            <a:r>
              <a:rPr sz="2600" dirty="0">
                <a:latin typeface="Times New Roman"/>
                <a:cs typeface="Times New Roman"/>
              </a:rPr>
              <a:t>	que	é	exe</a:t>
            </a:r>
            <a:r>
              <a:rPr sz="2600" spc="-1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u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ada,	p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15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a	pre</a:t>
            </a:r>
            <a:r>
              <a:rPr sz="2600" spc="-10" dirty="0">
                <a:latin typeface="Times New Roman"/>
                <a:cs typeface="Times New Roman"/>
              </a:rPr>
              <a:t>j</a:t>
            </a:r>
            <a:r>
              <a:rPr sz="2600" dirty="0">
                <a:latin typeface="Times New Roman"/>
                <a:cs typeface="Times New Roman"/>
              </a:rPr>
              <a:t>u</a:t>
            </a:r>
            <a:r>
              <a:rPr sz="2600" spc="5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25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ar	o	</a:t>
            </a:r>
            <a:r>
              <a:rPr sz="2600" spc="-10" dirty="0">
                <a:latin typeface="Times New Roman"/>
                <a:cs typeface="Times New Roman"/>
              </a:rPr>
              <a:t>seu  </a:t>
            </a:r>
            <a:r>
              <a:rPr sz="2600" dirty="0">
                <a:latin typeface="Times New Roman"/>
                <a:cs typeface="Times New Roman"/>
              </a:rPr>
              <a:t>desenvolvimento </a:t>
            </a:r>
            <a:r>
              <a:rPr sz="2600" spc="-5" dirty="0">
                <a:latin typeface="Times New Roman"/>
                <a:cs typeface="Times New Roman"/>
              </a:rPr>
              <a:t>físico, </a:t>
            </a:r>
            <a:r>
              <a:rPr sz="2600" dirty="0">
                <a:latin typeface="Times New Roman"/>
                <a:cs typeface="Times New Roman"/>
              </a:rPr>
              <a:t>psicológico, </a:t>
            </a:r>
            <a:r>
              <a:rPr sz="2600" spc="-5" dirty="0">
                <a:latin typeface="Times New Roman"/>
                <a:cs typeface="Times New Roman"/>
              </a:rPr>
              <a:t>social 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moral.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2572" y="6123228"/>
            <a:ext cx="7879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Fonte: </a:t>
            </a:r>
            <a:r>
              <a:rPr sz="1200" spc="-20" dirty="0">
                <a:latin typeface="Times New Roman"/>
                <a:cs typeface="Times New Roman"/>
              </a:rPr>
              <a:t>III </a:t>
            </a:r>
            <a:r>
              <a:rPr sz="1200" dirty="0">
                <a:latin typeface="Times New Roman"/>
                <a:cs typeface="Times New Roman"/>
              </a:rPr>
              <a:t>Plano </a:t>
            </a:r>
            <a:r>
              <a:rPr sz="1200" spc="-5" dirty="0">
                <a:latin typeface="Times New Roman"/>
                <a:cs typeface="Times New Roman"/>
              </a:rPr>
              <a:t>Nacional </a:t>
            </a:r>
            <a:r>
              <a:rPr sz="1200" dirty="0">
                <a:latin typeface="Times New Roman"/>
                <a:cs typeface="Times New Roman"/>
              </a:rPr>
              <a:t>de </a:t>
            </a:r>
            <a:r>
              <a:rPr sz="1200" spc="-5" dirty="0">
                <a:latin typeface="Times New Roman"/>
                <a:cs typeface="Times New Roman"/>
              </a:rPr>
              <a:t>Prevenção </a:t>
            </a:r>
            <a:r>
              <a:rPr sz="1200" dirty="0">
                <a:latin typeface="Times New Roman"/>
                <a:cs typeface="Times New Roman"/>
              </a:rPr>
              <a:t>e </a:t>
            </a:r>
            <a:r>
              <a:rPr sz="1200" spc="-5" dirty="0">
                <a:latin typeface="Times New Roman"/>
                <a:cs typeface="Times New Roman"/>
              </a:rPr>
              <a:t>Erradicação </a:t>
            </a:r>
            <a:r>
              <a:rPr sz="1200" dirty="0">
                <a:latin typeface="Times New Roman"/>
                <a:cs typeface="Times New Roman"/>
              </a:rPr>
              <a:t>do </a:t>
            </a:r>
            <a:r>
              <a:rPr sz="1200" spc="-10" dirty="0">
                <a:latin typeface="Times New Roman"/>
                <a:cs typeface="Times New Roman"/>
              </a:rPr>
              <a:t>Trabalho </a:t>
            </a:r>
            <a:r>
              <a:rPr sz="1200" spc="-5" dirty="0">
                <a:latin typeface="Times New Roman"/>
                <a:cs typeface="Times New Roman"/>
              </a:rPr>
              <a:t>Infantil </a:t>
            </a:r>
            <a:r>
              <a:rPr sz="1200" dirty="0">
                <a:latin typeface="Times New Roman"/>
                <a:cs typeface="Times New Roman"/>
              </a:rPr>
              <a:t>e </a:t>
            </a:r>
            <a:r>
              <a:rPr sz="1200" spc="-5" dirty="0">
                <a:latin typeface="Times New Roman"/>
                <a:cs typeface="Times New Roman"/>
              </a:rPr>
              <a:t>Proteção ao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Adolescente Trabalhador </a:t>
            </a:r>
            <a:r>
              <a:rPr sz="1200" dirty="0">
                <a:latin typeface="Times New Roman"/>
                <a:cs typeface="Times New Roman"/>
              </a:rPr>
              <a:t>(2019-2022).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5125"/>
            <a:ext cx="10515600" cy="1325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294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20"/>
              </a:spcBef>
            </a:pPr>
            <a:r>
              <a:rPr sz="4000" spc="-15" dirty="0">
                <a:latin typeface="Carlito"/>
                <a:cs typeface="Carlito"/>
              </a:rPr>
              <a:t>Previsões</a:t>
            </a:r>
            <a:r>
              <a:rPr sz="4000" dirty="0">
                <a:latin typeface="Carlito"/>
                <a:cs typeface="Carlito"/>
              </a:rPr>
              <a:t> </a:t>
            </a:r>
            <a:r>
              <a:rPr sz="4000" spc="-15" dirty="0">
                <a:latin typeface="Carlito"/>
                <a:cs typeface="Carlito"/>
              </a:rPr>
              <a:t>legais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1357" y="1728032"/>
            <a:ext cx="8773160" cy="39020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latin typeface="Times New Roman"/>
                <a:cs typeface="Times New Roman"/>
              </a:rPr>
              <a:t>Constituição Federal</a:t>
            </a:r>
            <a:r>
              <a:rPr sz="2000" b="1" spc="4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(1988)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i="1" spc="-5" dirty="0">
                <a:latin typeface="Times New Roman"/>
                <a:cs typeface="Times New Roman"/>
              </a:rPr>
              <a:t>Art.</a:t>
            </a:r>
            <a:r>
              <a:rPr sz="2000" i="1" spc="28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7º</a:t>
            </a:r>
            <a:r>
              <a:rPr sz="2000" i="1" spc="28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Direitos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dos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trabalhadores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urbanos</a:t>
            </a:r>
            <a:r>
              <a:rPr sz="2000" spc="2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rurais,</a:t>
            </a:r>
            <a:r>
              <a:rPr sz="2000" spc="3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além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outros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que</a:t>
            </a:r>
            <a:r>
              <a:rPr sz="2000" spc="2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visem</a:t>
            </a:r>
            <a:r>
              <a:rPr sz="2000" spc="2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melhoria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sua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condição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social.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Inciso</a:t>
            </a:r>
            <a:r>
              <a:rPr sz="2000" i="1" spc="409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XXXIII</a:t>
            </a:r>
            <a:r>
              <a:rPr sz="2000" i="1" spc="40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Proibição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trabalho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noturno,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Times New Roman"/>
                <a:cs typeface="Times New Roman"/>
              </a:rPr>
              <a:t>perigoso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insalubre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pessoas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</a:t>
            </a:r>
            <a:r>
              <a:rPr sz="2000" spc="3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menos</a:t>
            </a:r>
            <a:r>
              <a:rPr sz="2000" spc="3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18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anos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3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qualquer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trabalho</a:t>
            </a:r>
            <a:r>
              <a:rPr sz="2000" spc="3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241300" marR="762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Times New Roman"/>
                <a:cs typeface="Times New Roman"/>
              </a:rPr>
              <a:t>menores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16 anos, salvo </a:t>
            </a:r>
            <a:r>
              <a:rPr sz="2000" dirty="0">
                <a:latin typeface="Times New Roman"/>
                <a:cs typeface="Times New Roman"/>
              </a:rPr>
              <a:t>sob a </a:t>
            </a:r>
            <a:r>
              <a:rPr sz="2000" spc="-5" dirty="0">
                <a:latin typeface="Times New Roman"/>
                <a:cs typeface="Times New Roman"/>
              </a:rPr>
              <a:t>condição de aprendiz,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partir </a:t>
            </a:r>
            <a:r>
              <a:rPr sz="2000" dirty="0">
                <a:latin typeface="Times New Roman"/>
                <a:cs typeface="Times New Roman"/>
              </a:rPr>
              <a:t>de 14 </a:t>
            </a:r>
            <a:r>
              <a:rPr sz="2000" spc="-10" dirty="0">
                <a:latin typeface="Times New Roman"/>
                <a:cs typeface="Times New Roman"/>
              </a:rPr>
              <a:t>anos </a:t>
            </a:r>
            <a:r>
              <a:rPr sz="2000" spc="-5" dirty="0">
                <a:latin typeface="Times New Roman"/>
                <a:cs typeface="Times New Roman"/>
              </a:rPr>
              <a:t>(texto   alterado </a:t>
            </a:r>
            <a:r>
              <a:rPr sz="2000" dirty="0">
                <a:latin typeface="Times New Roman"/>
                <a:cs typeface="Times New Roman"/>
              </a:rPr>
              <a:t>pela </a:t>
            </a:r>
            <a:r>
              <a:rPr sz="2000" spc="-5" dirty="0">
                <a:latin typeface="Times New Roman"/>
                <a:cs typeface="Times New Roman"/>
              </a:rPr>
              <a:t>Emenda </a:t>
            </a:r>
            <a:r>
              <a:rPr sz="2000" dirty="0">
                <a:latin typeface="Times New Roman"/>
                <a:cs typeface="Times New Roman"/>
              </a:rPr>
              <a:t>Constitucional nº 20 de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15/12/1998).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Convenção dos </a:t>
            </a:r>
            <a:r>
              <a:rPr sz="2000" b="1" spc="-5" dirty="0">
                <a:latin typeface="Times New Roman"/>
                <a:cs typeface="Times New Roman"/>
              </a:rPr>
              <a:t>Direitos </a:t>
            </a:r>
            <a:r>
              <a:rPr sz="2000" b="1" dirty="0">
                <a:latin typeface="Times New Roman"/>
                <a:cs typeface="Times New Roman"/>
              </a:rPr>
              <a:t>da Criança e do Adolescente</a:t>
            </a:r>
            <a:r>
              <a:rPr sz="2000" b="1" spc="-2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(1989)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Estabelece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proibição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qualquer tipo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exploração econômica 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crianças,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1680"/>
              </a:lnSpc>
              <a:tabLst>
                <a:tab pos="1728470" algn="l"/>
                <a:tab pos="2428240" algn="l"/>
                <a:tab pos="3676650" algn="l"/>
                <a:tab pos="4699000" algn="l"/>
                <a:tab pos="5581650" algn="l"/>
                <a:tab pos="5956935" algn="l"/>
                <a:tab pos="6922770" algn="l"/>
                <a:tab pos="7424420" algn="l"/>
                <a:tab pos="8646795" algn="l"/>
              </a:tabLst>
            </a:pPr>
            <a:r>
              <a:rPr sz="2000" dirty="0">
                <a:latin typeface="Times New Roman"/>
                <a:cs typeface="Times New Roman"/>
              </a:rPr>
              <a:t>cons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dera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do	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	e</a:t>
            </a:r>
            <a:r>
              <a:rPr sz="2000" spc="-10" dirty="0">
                <a:latin typeface="Times New Roman"/>
                <a:cs typeface="Times New Roman"/>
              </a:rPr>
              <a:t>x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ção	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qu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	espécie	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	tr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ba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ho	que	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dique	a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Times New Roman"/>
                <a:cs typeface="Times New Roman"/>
              </a:rPr>
              <a:t>escolaridade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básica.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6350">
              <a:lnSpc>
                <a:spcPct val="70000"/>
              </a:lnSpc>
            </a:pPr>
            <a:r>
              <a:rPr sz="2000" b="1" spc="-5" dirty="0">
                <a:latin typeface="Times New Roman"/>
                <a:cs typeface="Times New Roman"/>
              </a:rPr>
              <a:t>Estatuto </a:t>
            </a:r>
            <a:r>
              <a:rPr sz="2000" b="1" dirty="0">
                <a:latin typeface="Times New Roman"/>
                <a:cs typeface="Times New Roman"/>
              </a:rPr>
              <a:t>da Criança e do </a:t>
            </a:r>
            <a:r>
              <a:rPr sz="2000" b="1" spc="-5" dirty="0">
                <a:latin typeface="Times New Roman"/>
                <a:cs typeface="Times New Roman"/>
              </a:rPr>
              <a:t>Adolescente </a:t>
            </a:r>
            <a:r>
              <a:rPr sz="2000" b="1" dirty="0">
                <a:latin typeface="Times New Roman"/>
                <a:cs typeface="Times New Roman"/>
              </a:rPr>
              <a:t>(Lei </a:t>
            </a:r>
            <a:r>
              <a:rPr sz="2000" b="1" spc="-5" dirty="0">
                <a:latin typeface="Times New Roman"/>
                <a:cs typeface="Times New Roman"/>
              </a:rPr>
              <a:t>8.069/ </a:t>
            </a:r>
            <a:r>
              <a:rPr sz="2000" b="1" dirty="0">
                <a:latin typeface="Times New Roman"/>
                <a:cs typeface="Times New Roman"/>
              </a:rPr>
              <a:t>1990) </a:t>
            </a:r>
            <a:r>
              <a:rPr sz="2000" i="1" spc="-5" dirty="0">
                <a:latin typeface="Times New Roman"/>
                <a:cs typeface="Times New Roman"/>
              </a:rPr>
              <a:t>Art. 60 </a:t>
            </a:r>
            <a:r>
              <a:rPr sz="2000" i="1" dirty="0">
                <a:latin typeface="Times New Roman"/>
                <a:cs typeface="Times New Roman"/>
              </a:rPr>
              <a:t>a 69 </a:t>
            </a:r>
            <a:r>
              <a:rPr sz="2000" i="1" spc="-5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Proteção  </a:t>
            </a:r>
            <a:r>
              <a:rPr sz="2000" dirty="0">
                <a:latin typeface="Times New Roman"/>
                <a:cs typeface="Times New Roman"/>
              </a:rPr>
              <a:t>integral à criança e </a:t>
            </a:r>
            <a:r>
              <a:rPr sz="2000" spc="-5" dirty="0">
                <a:latin typeface="Times New Roman"/>
                <a:cs typeface="Times New Roman"/>
              </a:rPr>
              <a:t>ao </a:t>
            </a:r>
            <a:r>
              <a:rPr sz="2000" dirty="0">
                <a:latin typeface="Times New Roman"/>
                <a:cs typeface="Times New Roman"/>
              </a:rPr>
              <a:t>adolescente no </a:t>
            </a:r>
            <a:r>
              <a:rPr sz="2000" spc="-5" dirty="0">
                <a:latin typeface="Times New Roman"/>
                <a:cs typeface="Times New Roman"/>
              </a:rPr>
              <a:t>âmbito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trabalho.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367" y="1196466"/>
            <a:ext cx="10477500" cy="38258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marR="5080" indent="-228600" algn="just">
              <a:lnSpc>
                <a:spcPts val="231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Consolidação das Leis do </a:t>
            </a:r>
            <a:r>
              <a:rPr sz="2400" b="1" spc="-25" dirty="0">
                <a:latin typeface="Times New Roman"/>
                <a:cs typeface="Times New Roman"/>
              </a:rPr>
              <a:t>Trabalho </a:t>
            </a:r>
            <a:r>
              <a:rPr sz="2400" b="1" spc="-5" dirty="0">
                <a:latin typeface="Times New Roman"/>
                <a:cs typeface="Times New Roman"/>
              </a:rPr>
              <a:t>(Decreto-Lei nº 5.452/1943) </a:t>
            </a:r>
            <a:r>
              <a:rPr sz="2400" i="1" dirty="0">
                <a:latin typeface="Times New Roman"/>
                <a:cs typeface="Times New Roman"/>
              </a:rPr>
              <a:t>Art. </a:t>
            </a:r>
            <a:r>
              <a:rPr sz="2400" i="1" spc="-5" dirty="0">
                <a:latin typeface="Times New Roman"/>
                <a:cs typeface="Times New Roman"/>
              </a:rPr>
              <a:t>403</a:t>
            </a:r>
            <a:r>
              <a:rPr sz="2400" spc="-5" dirty="0">
                <a:latin typeface="Times New Roman"/>
                <a:cs typeface="Times New Roman"/>
              </a:rPr>
              <a:t>-É  proibido qualquer trabalho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menores </a:t>
            </a:r>
            <a:r>
              <a:rPr sz="2400" dirty="0">
                <a:latin typeface="Times New Roman"/>
                <a:cs typeface="Times New Roman"/>
              </a:rPr>
              <a:t>de 16 </a:t>
            </a:r>
            <a:r>
              <a:rPr sz="2400" spc="-5" dirty="0">
                <a:latin typeface="Times New Roman"/>
                <a:cs typeface="Times New Roman"/>
              </a:rPr>
              <a:t>anos </a:t>
            </a:r>
            <a:r>
              <a:rPr sz="2400" dirty="0">
                <a:latin typeface="Times New Roman"/>
                <a:cs typeface="Times New Roman"/>
              </a:rPr>
              <a:t>de idade, salvo na </a:t>
            </a:r>
            <a:r>
              <a:rPr sz="2400" spc="-5" dirty="0">
                <a:latin typeface="Times New Roman"/>
                <a:cs typeface="Times New Roman"/>
              </a:rPr>
              <a:t>condição </a:t>
            </a:r>
            <a:r>
              <a:rPr sz="2400" dirty="0">
                <a:latin typeface="Times New Roman"/>
                <a:cs typeface="Times New Roman"/>
              </a:rPr>
              <a:t>de  aprendiz, a partir </a:t>
            </a:r>
            <a:r>
              <a:rPr sz="2400" spc="-5" dirty="0">
                <a:latin typeface="Times New Roman"/>
                <a:cs typeface="Times New Roman"/>
              </a:rPr>
              <a:t>dos 14 </a:t>
            </a:r>
            <a:r>
              <a:rPr sz="2400" dirty="0">
                <a:latin typeface="Times New Roman"/>
                <a:cs typeface="Times New Roman"/>
              </a:rPr>
              <a:t>(Redação dada pela Lei </a:t>
            </a:r>
            <a:r>
              <a:rPr sz="2400" spc="-5" dirty="0">
                <a:latin typeface="Times New Roman"/>
                <a:cs typeface="Times New Roman"/>
              </a:rPr>
              <a:t>nº 10.097, de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2000);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1005"/>
              </a:spcBef>
            </a:pPr>
            <a:r>
              <a:rPr sz="2400" i="1" dirty="0">
                <a:latin typeface="Times New Roman"/>
                <a:cs typeface="Times New Roman"/>
              </a:rPr>
              <a:t>Parágrafo </a:t>
            </a:r>
            <a:r>
              <a:rPr sz="2400" i="1" spc="-5" dirty="0">
                <a:latin typeface="Times New Roman"/>
                <a:cs typeface="Times New Roman"/>
              </a:rPr>
              <a:t>único</a:t>
            </a:r>
            <a:r>
              <a:rPr sz="2400" spc="-5" dirty="0">
                <a:latin typeface="Times New Roman"/>
                <a:cs typeface="Times New Roman"/>
              </a:rPr>
              <a:t>- O trabalho </a:t>
            </a:r>
            <a:r>
              <a:rPr sz="2400" dirty="0">
                <a:latin typeface="Times New Roman"/>
                <a:cs typeface="Times New Roman"/>
              </a:rPr>
              <a:t>do </a:t>
            </a:r>
            <a:r>
              <a:rPr sz="2400" spc="-5" dirty="0">
                <a:latin typeface="Times New Roman"/>
                <a:cs typeface="Times New Roman"/>
              </a:rPr>
              <a:t>adolescente </a:t>
            </a:r>
            <a:r>
              <a:rPr sz="2400" dirty="0">
                <a:latin typeface="Times New Roman"/>
                <a:cs typeface="Times New Roman"/>
              </a:rPr>
              <a:t>não poderá </a:t>
            </a:r>
            <a:r>
              <a:rPr sz="2400" spc="-5" dirty="0">
                <a:latin typeface="Times New Roman"/>
                <a:cs typeface="Times New Roman"/>
              </a:rPr>
              <a:t>ser realizado </a:t>
            </a:r>
            <a:r>
              <a:rPr sz="2400" dirty="0">
                <a:latin typeface="Times New Roman"/>
                <a:cs typeface="Times New Roman"/>
              </a:rPr>
              <a:t>em locais  </a:t>
            </a:r>
            <a:r>
              <a:rPr sz="2400" spc="-5" dirty="0">
                <a:latin typeface="Times New Roman"/>
                <a:cs typeface="Times New Roman"/>
              </a:rPr>
              <a:t>prejudiciais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sua formação, </a:t>
            </a:r>
            <a:r>
              <a:rPr sz="2400" dirty="0">
                <a:latin typeface="Times New Roman"/>
                <a:cs typeface="Times New Roman"/>
              </a:rPr>
              <a:t>ao </a:t>
            </a:r>
            <a:r>
              <a:rPr sz="2400" spc="-5" dirty="0">
                <a:latin typeface="Times New Roman"/>
                <a:cs typeface="Times New Roman"/>
              </a:rPr>
              <a:t>seu desenvolvimento físico, </a:t>
            </a:r>
            <a:r>
              <a:rPr sz="2400" dirty="0">
                <a:latin typeface="Times New Roman"/>
                <a:cs typeface="Times New Roman"/>
              </a:rPr>
              <a:t>psíquico, </a:t>
            </a:r>
            <a:r>
              <a:rPr sz="2400" spc="-5" dirty="0">
                <a:latin typeface="Times New Roman"/>
                <a:cs typeface="Times New Roman"/>
              </a:rPr>
              <a:t>moral 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5" dirty="0">
                <a:latin typeface="Times New Roman"/>
                <a:cs typeface="Times New Roman"/>
              </a:rPr>
              <a:t>social </a:t>
            </a:r>
            <a:r>
              <a:rPr sz="2400" dirty="0">
                <a:latin typeface="Times New Roman"/>
                <a:cs typeface="Times New Roman"/>
              </a:rPr>
              <a:t>e  em horários e locais que não </a:t>
            </a:r>
            <a:r>
              <a:rPr sz="2400" spc="-5" dirty="0">
                <a:latin typeface="Times New Roman"/>
                <a:cs typeface="Times New Roman"/>
              </a:rPr>
              <a:t>permitam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frequência </a:t>
            </a:r>
            <a:r>
              <a:rPr sz="2400" dirty="0">
                <a:latin typeface="Times New Roman"/>
                <a:cs typeface="Times New Roman"/>
              </a:rPr>
              <a:t>à escola. </a:t>
            </a:r>
            <a:r>
              <a:rPr sz="2400" spc="-5" dirty="0">
                <a:latin typeface="Times New Roman"/>
                <a:cs typeface="Times New Roman"/>
              </a:rPr>
              <a:t>(Redação dada </a:t>
            </a:r>
            <a:r>
              <a:rPr sz="2400" spc="-10" dirty="0">
                <a:latin typeface="Times New Roman"/>
                <a:cs typeface="Times New Roman"/>
              </a:rPr>
              <a:t>pela </a:t>
            </a:r>
            <a:r>
              <a:rPr sz="2400" spc="-5" dirty="0">
                <a:latin typeface="Times New Roman"/>
                <a:cs typeface="Times New Roman"/>
              </a:rPr>
              <a:t>Lei  nº 10.097, de 2000)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Lei </a:t>
            </a:r>
            <a:r>
              <a:rPr sz="2400" b="1" spc="-5" dirty="0">
                <a:latin typeface="Times New Roman"/>
                <a:cs typeface="Times New Roman"/>
              </a:rPr>
              <a:t>da </a:t>
            </a:r>
            <a:r>
              <a:rPr sz="2400" b="1" spc="-10" dirty="0">
                <a:latin typeface="Times New Roman"/>
                <a:cs typeface="Times New Roman"/>
              </a:rPr>
              <a:t>Aprendizagem </a:t>
            </a:r>
            <a:r>
              <a:rPr sz="2400" b="1" dirty="0">
                <a:latin typeface="Times New Roman"/>
                <a:cs typeface="Times New Roman"/>
              </a:rPr>
              <a:t>(Lei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10.097/2000)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310"/>
              </a:lnSpc>
              <a:spcBef>
                <a:spcPts val="969"/>
              </a:spcBef>
            </a:pPr>
            <a:r>
              <a:rPr sz="2400" spc="-5" dirty="0">
                <a:latin typeface="Times New Roman"/>
                <a:cs typeface="Times New Roman"/>
              </a:rPr>
              <a:t>Estabelece que empresas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médio 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5" dirty="0">
                <a:latin typeface="Times New Roman"/>
                <a:cs typeface="Times New Roman"/>
              </a:rPr>
              <a:t>grande porte devem contratar adolescentes </a:t>
            </a:r>
            <a:r>
              <a:rPr sz="2400" dirty="0">
                <a:latin typeface="Times New Roman"/>
                <a:cs typeface="Times New Roman"/>
              </a:rPr>
              <a:t>e  jovens com idades entre </a:t>
            </a:r>
            <a:r>
              <a:rPr sz="2400" spc="-5" dirty="0">
                <a:latin typeface="Times New Roman"/>
                <a:cs typeface="Times New Roman"/>
              </a:rPr>
              <a:t>14 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5" dirty="0">
                <a:latin typeface="Times New Roman"/>
                <a:cs typeface="Times New Roman"/>
              </a:rPr>
              <a:t>24 </a:t>
            </a:r>
            <a:r>
              <a:rPr sz="2400" dirty="0">
                <a:latin typeface="Times New Roman"/>
                <a:cs typeface="Times New Roman"/>
              </a:rPr>
              <a:t>anos </a:t>
            </a:r>
            <a:r>
              <a:rPr sz="2400" spc="-5" dirty="0">
                <a:latin typeface="Times New Roman"/>
                <a:cs typeface="Times New Roman"/>
              </a:rPr>
              <a:t>como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aprendizes.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2038</Words>
  <Application>Microsoft Office PowerPoint</Application>
  <PresentationFormat>Widescreen</PresentationFormat>
  <Paragraphs>232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Carlito</vt:lpstr>
      <vt:lpstr>Times New Roman</vt:lpstr>
      <vt:lpstr>Office Theme</vt:lpstr>
      <vt:lpstr> Combate ao Trabalho Infantil no SUAS</vt:lpstr>
      <vt:lpstr>Trabalho Infantil e pandemia</vt:lpstr>
      <vt:lpstr>Indicadores de risco</vt:lpstr>
      <vt:lpstr>Orientações específicas sobre trabalho  infantil</vt:lpstr>
      <vt:lpstr> Municípios</vt:lpstr>
      <vt:lpstr>Municípios</vt:lpstr>
      <vt:lpstr>Definições</vt:lpstr>
      <vt:lpstr>Previsões legais</vt:lpstr>
      <vt:lpstr>Apresentação do PowerPoint</vt:lpstr>
      <vt:lpstr>Piores formas de Trabalho Infantil</vt:lpstr>
      <vt:lpstr>Mitos</vt:lpstr>
      <vt:lpstr>O TRABALHO PRECOCE E OS SEUS EFEITOS SOBRE A  EDUCAÇÃO, O TRABALHO E A RENDA NA TRAJETÓRIA DA  CRIANÇA E ADOLESCENTE</vt:lpstr>
      <vt:lpstr>Programa de Erradicação do  Trabalho Infantil - PETI</vt:lpstr>
      <vt:lpstr>Linha Histórica do PETI</vt:lpstr>
      <vt:lpstr>AS AÇÕES ESTRATÉGICAS DO PETI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Proteção Social Básica e Especial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Coullanges Xavier</dc:creator>
  <cp:lastModifiedBy>tadashi.hirokawa@gmail.com</cp:lastModifiedBy>
  <cp:revision>1</cp:revision>
  <cp:lastPrinted>2021-06-22T17:00:42Z</cp:lastPrinted>
  <dcterms:created xsi:type="dcterms:W3CDTF">2021-06-22T16:59:56Z</dcterms:created>
  <dcterms:modified xsi:type="dcterms:W3CDTF">2021-06-23T22:54:47Z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2021-06-22T00:00:00Z</vt:filetime>
  </property>
</Properties>
</file>