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 name="PlaceHolder 1"/>
          <p:cNvSpPr>
            <a:spLocks noGrp="1"/>
          </p:cNvSpPr>
          <p:nvPr>
            <p:ph type="body"/>
          </p:nvPr>
        </p:nvSpPr>
        <p:spPr>
          <a:xfrm>
            <a:off x="756000" y="5078520"/>
            <a:ext cx="6047640" cy="4811040"/>
          </a:xfrm>
          <a:prstGeom prst="rect">
            <a:avLst/>
          </a:prstGeom>
        </p:spPr>
        <p:txBody>
          <a:bodyPr wrap="none" lIns="0" tIns="0" rIns="0" bIns="0"/>
          <a:lstStyle/>
          <a:p>
            <a:r>
              <a:rPr lang="pt-BR"/>
              <a:t>Clique para editar o formato de notas</a:t>
            </a:r>
            <a:endParaRPr/>
          </a:p>
        </p:txBody>
      </p:sp>
      <p:sp>
        <p:nvSpPr>
          <p:cNvPr id="77" name="PlaceHolder 2"/>
          <p:cNvSpPr>
            <a:spLocks noGrp="1"/>
          </p:cNvSpPr>
          <p:nvPr>
            <p:ph type="hdr"/>
          </p:nvPr>
        </p:nvSpPr>
        <p:spPr>
          <a:xfrm>
            <a:off x="0" y="0"/>
            <a:ext cx="3280680" cy="534240"/>
          </a:xfrm>
          <a:prstGeom prst="rect">
            <a:avLst/>
          </a:prstGeom>
        </p:spPr>
        <p:txBody>
          <a:bodyPr wrap="none" lIns="0" tIns="0" rIns="0" bIns="0"/>
          <a:lstStyle/>
          <a:p>
            <a:r>
              <a:rPr lang="pt-BR"/>
              <a:t>&lt;cabeçalho&gt;</a:t>
            </a:r>
            <a:endParaRPr/>
          </a:p>
        </p:txBody>
      </p:sp>
      <p:sp>
        <p:nvSpPr>
          <p:cNvPr id="78" name="PlaceHolder 3"/>
          <p:cNvSpPr>
            <a:spLocks noGrp="1"/>
          </p:cNvSpPr>
          <p:nvPr>
            <p:ph type="dt"/>
          </p:nvPr>
        </p:nvSpPr>
        <p:spPr>
          <a:xfrm>
            <a:off x="4278960" y="0"/>
            <a:ext cx="3280680" cy="534240"/>
          </a:xfrm>
          <a:prstGeom prst="rect">
            <a:avLst/>
          </a:prstGeom>
        </p:spPr>
        <p:txBody>
          <a:bodyPr wrap="none" lIns="0" tIns="0" rIns="0" bIns="0"/>
          <a:lstStyle/>
          <a:p>
            <a:pPr algn="r"/>
            <a:r>
              <a:rPr lang="pt-BR"/>
              <a:t>&lt;data/hora&gt;</a:t>
            </a:r>
            <a:endParaRPr/>
          </a:p>
        </p:txBody>
      </p:sp>
      <p:sp>
        <p:nvSpPr>
          <p:cNvPr id="79" name="PlaceHolder 4"/>
          <p:cNvSpPr>
            <a:spLocks noGrp="1"/>
          </p:cNvSpPr>
          <p:nvPr>
            <p:ph type="ftr"/>
          </p:nvPr>
        </p:nvSpPr>
        <p:spPr>
          <a:xfrm>
            <a:off x="0" y="10157400"/>
            <a:ext cx="3280680" cy="534240"/>
          </a:xfrm>
          <a:prstGeom prst="rect">
            <a:avLst/>
          </a:prstGeom>
        </p:spPr>
        <p:txBody>
          <a:bodyPr wrap="none" lIns="0" tIns="0" rIns="0" bIns="0" anchor="b"/>
          <a:lstStyle/>
          <a:p>
            <a:r>
              <a:rPr lang="pt-BR"/>
              <a:t>&lt;rodapé&gt;</a:t>
            </a:r>
            <a:endParaRPr/>
          </a:p>
        </p:txBody>
      </p:sp>
      <p:sp>
        <p:nvSpPr>
          <p:cNvPr id="80" name="PlaceHolder 5"/>
          <p:cNvSpPr>
            <a:spLocks noGrp="1"/>
          </p:cNvSpPr>
          <p:nvPr>
            <p:ph type="sldNum"/>
          </p:nvPr>
        </p:nvSpPr>
        <p:spPr>
          <a:xfrm>
            <a:off x="4278960" y="10157400"/>
            <a:ext cx="3280680" cy="534240"/>
          </a:xfrm>
          <a:prstGeom prst="rect">
            <a:avLst/>
          </a:prstGeom>
        </p:spPr>
        <p:txBody>
          <a:bodyPr wrap="none" lIns="0" tIns="0" rIns="0" bIns="0" anchor="b"/>
          <a:lstStyle/>
          <a:p>
            <a:pPr algn="r"/>
            <a:fld id="{A117C2A7-33C4-4FB2-A693-F749553D51F1}" type="slidenum">
              <a:rPr lang="pt-BR"/>
              <a:t>‹nº›</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PlaceHolder 1"/>
          <p:cNvSpPr>
            <a:spLocks noGrp="1"/>
          </p:cNvSpPr>
          <p:nvPr>
            <p:ph type="body"/>
          </p:nvPr>
        </p:nvSpPr>
        <p:spPr>
          <a:xfrm>
            <a:off x="685800" y="4400640"/>
            <a:ext cx="5485680" cy="3600000"/>
          </a:xfrm>
          <a:prstGeom prst="rect">
            <a:avLst/>
          </a:prstGeom>
        </p:spPr>
        <p:txBody>
          <a:bodyPr lIns="0" tIns="0" rIns="0" bIns="0"/>
          <a:lstStyle/>
          <a:p>
            <a:endParaRPr/>
          </a:p>
        </p:txBody>
      </p:sp>
      <p:sp>
        <p:nvSpPr>
          <p:cNvPr id="155" name="CustomShape 2"/>
          <p:cNvSpPr/>
          <p:nvPr/>
        </p:nvSpPr>
        <p:spPr>
          <a:xfrm>
            <a:off x="3884760" y="8685360"/>
            <a:ext cx="2971080" cy="457920"/>
          </a:xfrm>
          <a:prstGeom prst="rect">
            <a:avLst/>
          </a:prstGeom>
          <a:noFill/>
          <a:ln>
            <a:noFill/>
          </a:ln>
        </p:spPr>
        <p:txBody>
          <a:bodyPr lIns="90000" tIns="45000" rIns="90000" bIns="45000" anchor="b"/>
          <a:lstStyle/>
          <a:p>
            <a:pPr algn="r">
              <a:lnSpc>
                <a:spcPct val="100000"/>
              </a:lnSpc>
            </a:pPr>
            <a:fld id="{0FE9A6AF-9F5F-450A-906F-D3923A5CD106}" type="slidenum">
              <a:rPr lang="pt-BR"/>
              <a:t>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PlaceHolder 1"/>
          <p:cNvSpPr>
            <a:spLocks noGrp="1"/>
          </p:cNvSpPr>
          <p:nvPr>
            <p:ph type="body"/>
          </p:nvPr>
        </p:nvSpPr>
        <p:spPr>
          <a:xfrm>
            <a:off x="685800" y="4400640"/>
            <a:ext cx="5485680" cy="3600000"/>
          </a:xfrm>
          <a:prstGeom prst="rect">
            <a:avLst/>
          </a:prstGeom>
        </p:spPr>
        <p:txBody>
          <a:bodyPr lIns="0" tIns="0" rIns="0" bIns="0"/>
          <a:lstStyle/>
          <a:p>
            <a:endParaRPr/>
          </a:p>
        </p:txBody>
      </p:sp>
      <p:sp>
        <p:nvSpPr>
          <p:cNvPr id="157" name="CustomShape 2"/>
          <p:cNvSpPr/>
          <p:nvPr/>
        </p:nvSpPr>
        <p:spPr>
          <a:xfrm>
            <a:off x="3884760" y="8685360"/>
            <a:ext cx="2971080" cy="457920"/>
          </a:xfrm>
          <a:prstGeom prst="rect">
            <a:avLst/>
          </a:prstGeom>
          <a:noFill/>
          <a:ln>
            <a:noFill/>
          </a:ln>
        </p:spPr>
        <p:txBody>
          <a:bodyPr lIns="90000" tIns="45000" rIns="90000" bIns="45000" anchor="b"/>
          <a:lstStyle/>
          <a:p>
            <a:pPr algn="r">
              <a:lnSpc>
                <a:spcPct val="100000"/>
              </a:lnSpc>
            </a:pPr>
            <a:fld id="{6D24472B-F59B-471B-9FA1-ECE19FF87182}" type="slidenum">
              <a:rPr lang="pt-BR"/>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PlaceHolder 1"/>
          <p:cNvSpPr>
            <a:spLocks noGrp="1"/>
          </p:cNvSpPr>
          <p:nvPr>
            <p:ph type="body"/>
          </p:nvPr>
        </p:nvSpPr>
        <p:spPr>
          <a:xfrm>
            <a:off x="685800" y="4400640"/>
            <a:ext cx="5485680" cy="3599640"/>
          </a:xfrm>
          <a:prstGeom prst="rect">
            <a:avLst/>
          </a:prstGeom>
        </p:spPr>
        <p:txBody>
          <a:bodyPr lIns="0" tIns="0" rIns="0" bIns="0"/>
          <a:lstStyle/>
          <a:p>
            <a:endParaRPr/>
          </a:p>
        </p:txBody>
      </p:sp>
      <p:sp>
        <p:nvSpPr>
          <p:cNvPr id="159" name="CustomShape 2"/>
          <p:cNvSpPr/>
          <p:nvPr/>
        </p:nvSpPr>
        <p:spPr>
          <a:xfrm>
            <a:off x="3884760" y="8685360"/>
            <a:ext cx="2971080" cy="457920"/>
          </a:xfrm>
          <a:prstGeom prst="rect">
            <a:avLst/>
          </a:prstGeom>
          <a:noFill/>
          <a:ln>
            <a:noFill/>
          </a:ln>
        </p:spPr>
        <p:txBody>
          <a:bodyPr lIns="90000" tIns="45000" rIns="90000" bIns="45000" anchor="b"/>
          <a:lstStyle/>
          <a:p>
            <a:pPr algn="r">
              <a:lnSpc>
                <a:spcPct val="100000"/>
              </a:lnSpc>
            </a:pPr>
            <a:fld id="{DC9FD859-9539-4DA5-B206-20FE7E498C9C}" type="slidenum">
              <a:rPr lang="pt-BR"/>
              <a:t>5</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PlaceHolder 1"/>
          <p:cNvSpPr>
            <a:spLocks noGrp="1"/>
          </p:cNvSpPr>
          <p:nvPr>
            <p:ph type="body"/>
          </p:nvPr>
        </p:nvSpPr>
        <p:spPr>
          <a:xfrm>
            <a:off x="685800" y="4400640"/>
            <a:ext cx="5485680" cy="3599640"/>
          </a:xfrm>
          <a:prstGeom prst="rect">
            <a:avLst/>
          </a:prstGeom>
        </p:spPr>
        <p:txBody>
          <a:bodyPr lIns="0" tIns="0" rIns="0" bIns="0"/>
          <a:lstStyle/>
          <a:p>
            <a:endParaRPr/>
          </a:p>
        </p:txBody>
      </p:sp>
      <p:sp>
        <p:nvSpPr>
          <p:cNvPr id="161" name="CustomShape 2"/>
          <p:cNvSpPr/>
          <p:nvPr/>
        </p:nvSpPr>
        <p:spPr>
          <a:xfrm>
            <a:off x="3884760" y="8685360"/>
            <a:ext cx="2971080" cy="457920"/>
          </a:xfrm>
          <a:prstGeom prst="rect">
            <a:avLst/>
          </a:prstGeom>
          <a:noFill/>
          <a:ln>
            <a:noFill/>
          </a:ln>
        </p:spPr>
        <p:txBody>
          <a:bodyPr lIns="90000" tIns="45000" rIns="90000" bIns="45000" anchor="b"/>
          <a:lstStyle/>
          <a:p>
            <a:pPr algn="r">
              <a:lnSpc>
                <a:spcPct val="100000"/>
              </a:lnSpc>
            </a:pPr>
            <a:fld id="{60B10430-14D6-49C4-9258-85E77D38F93F}" type="slidenum">
              <a:rPr lang="pt-BR"/>
              <a:t>6</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PlaceHolder 1"/>
          <p:cNvSpPr>
            <a:spLocks noGrp="1"/>
          </p:cNvSpPr>
          <p:nvPr>
            <p:ph type="body"/>
          </p:nvPr>
        </p:nvSpPr>
        <p:spPr>
          <a:xfrm>
            <a:off x="685800" y="4400640"/>
            <a:ext cx="5485680" cy="3599640"/>
          </a:xfrm>
          <a:prstGeom prst="rect">
            <a:avLst/>
          </a:prstGeom>
        </p:spPr>
        <p:txBody>
          <a:bodyPr lIns="0" tIns="0" rIns="0" bIns="0"/>
          <a:lstStyle/>
          <a:p>
            <a:endParaRPr/>
          </a:p>
        </p:txBody>
      </p:sp>
      <p:sp>
        <p:nvSpPr>
          <p:cNvPr id="163" name="CustomShape 2"/>
          <p:cNvSpPr/>
          <p:nvPr/>
        </p:nvSpPr>
        <p:spPr>
          <a:xfrm>
            <a:off x="3884760" y="8685360"/>
            <a:ext cx="2971080" cy="457920"/>
          </a:xfrm>
          <a:prstGeom prst="rect">
            <a:avLst/>
          </a:prstGeom>
          <a:noFill/>
          <a:ln>
            <a:noFill/>
          </a:ln>
        </p:spPr>
        <p:txBody>
          <a:bodyPr lIns="90000" tIns="45000" rIns="90000" bIns="45000" anchor="b"/>
          <a:lstStyle/>
          <a:p>
            <a:pPr algn="r">
              <a:lnSpc>
                <a:spcPct val="100000"/>
              </a:lnSpc>
            </a:pPr>
            <a:fld id="{7397A4DF-0B8C-4033-B214-0EEFB93316C5}" type="slidenum">
              <a:rPr lang="pt-BR"/>
              <a:t>10</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laceHolder 1"/>
          <p:cNvSpPr>
            <a:spLocks noGrp="1"/>
          </p:cNvSpPr>
          <p:nvPr>
            <p:ph type="body"/>
          </p:nvPr>
        </p:nvSpPr>
        <p:spPr>
          <a:xfrm>
            <a:off x="685800" y="4400640"/>
            <a:ext cx="5485680" cy="3600000"/>
          </a:xfrm>
          <a:prstGeom prst="rect">
            <a:avLst/>
          </a:prstGeom>
        </p:spPr>
        <p:txBody>
          <a:bodyPr lIns="0" tIns="0" rIns="0" bIns="0"/>
          <a:lstStyle/>
          <a:p>
            <a:endParaRPr/>
          </a:p>
        </p:txBody>
      </p:sp>
      <p:sp>
        <p:nvSpPr>
          <p:cNvPr id="165" name="CustomShape 2"/>
          <p:cNvSpPr/>
          <p:nvPr/>
        </p:nvSpPr>
        <p:spPr>
          <a:xfrm>
            <a:off x="3884760" y="8685360"/>
            <a:ext cx="2971080" cy="457920"/>
          </a:xfrm>
          <a:prstGeom prst="rect">
            <a:avLst/>
          </a:prstGeom>
          <a:noFill/>
          <a:ln>
            <a:noFill/>
          </a:ln>
        </p:spPr>
        <p:txBody>
          <a:bodyPr lIns="90000" tIns="45000" rIns="90000" bIns="45000" anchor="b"/>
          <a:lstStyle/>
          <a:p>
            <a:pPr algn="r">
              <a:lnSpc>
                <a:spcPct val="100000"/>
              </a:lnSpc>
            </a:pPr>
            <a:fld id="{A3D87D0D-450F-43A4-A121-EE3C5898252F}" type="slidenum">
              <a:rPr lang="pt-BR"/>
              <a:t>11</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PlaceHolder 1"/>
          <p:cNvSpPr>
            <a:spLocks noGrp="1"/>
          </p:cNvSpPr>
          <p:nvPr>
            <p:ph type="body"/>
          </p:nvPr>
        </p:nvSpPr>
        <p:spPr>
          <a:xfrm>
            <a:off x="685800" y="4400640"/>
            <a:ext cx="5485680" cy="3600000"/>
          </a:xfrm>
          <a:prstGeom prst="rect">
            <a:avLst/>
          </a:prstGeom>
        </p:spPr>
        <p:txBody>
          <a:bodyPr lIns="0" tIns="0" rIns="0" bIns="0"/>
          <a:lstStyle/>
          <a:p>
            <a:endParaRPr/>
          </a:p>
        </p:txBody>
      </p:sp>
      <p:sp>
        <p:nvSpPr>
          <p:cNvPr id="167" name="CustomShape 2"/>
          <p:cNvSpPr/>
          <p:nvPr/>
        </p:nvSpPr>
        <p:spPr>
          <a:xfrm>
            <a:off x="3884760" y="8685360"/>
            <a:ext cx="2971080" cy="457920"/>
          </a:xfrm>
          <a:prstGeom prst="rect">
            <a:avLst/>
          </a:prstGeom>
          <a:noFill/>
          <a:ln>
            <a:noFill/>
          </a:ln>
        </p:spPr>
        <p:txBody>
          <a:bodyPr lIns="90000" tIns="45000" rIns="90000" bIns="45000" anchor="b"/>
          <a:lstStyle/>
          <a:p>
            <a:pPr algn="r">
              <a:lnSpc>
                <a:spcPct val="100000"/>
              </a:lnSpc>
            </a:pPr>
            <a:fld id="{04BB2036-A9C0-4C7A-8238-82CAA79AB33D}" type="slidenum">
              <a:rPr lang="pt-BR"/>
              <a:t>14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26" name="PlaceHolder 2"/>
          <p:cNvSpPr>
            <a:spLocks noGrp="1"/>
          </p:cNvSpPr>
          <p:nvPr>
            <p:ph type="body"/>
          </p:nvPr>
        </p:nvSpPr>
        <p:spPr>
          <a:xfrm>
            <a:off x="609480" y="1604520"/>
            <a:ext cx="10972440" cy="1896840"/>
          </a:xfrm>
          <a:prstGeom prst="rect">
            <a:avLst/>
          </a:prstGeom>
        </p:spPr>
        <p:txBody>
          <a:bodyPr wrap="none" lIns="0" tIns="0" rIns="0" bIns="0"/>
          <a:lstStyle/>
          <a:p>
            <a:endParaRPr/>
          </a:p>
        </p:txBody>
      </p:sp>
      <p:sp>
        <p:nvSpPr>
          <p:cNvPr id="27" name="PlaceHolder 3"/>
          <p:cNvSpPr>
            <a:spLocks noGrp="1"/>
          </p:cNvSpPr>
          <p:nvPr>
            <p:ph type="body"/>
          </p:nvPr>
        </p:nvSpPr>
        <p:spPr>
          <a:xfrm>
            <a:off x="609480" y="3681720"/>
            <a:ext cx="1097244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29" name="PlaceHolder 2"/>
          <p:cNvSpPr>
            <a:spLocks noGrp="1"/>
          </p:cNvSpPr>
          <p:nvPr>
            <p:ph type="body"/>
          </p:nvPr>
        </p:nvSpPr>
        <p:spPr>
          <a:xfrm>
            <a:off x="609480" y="1604520"/>
            <a:ext cx="5354280" cy="1896840"/>
          </a:xfrm>
          <a:prstGeom prst="rect">
            <a:avLst/>
          </a:prstGeom>
        </p:spPr>
        <p:txBody>
          <a:bodyPr wrap="none" lIns="0" tIns="0" rIns="0" bIns="0"/>
          <a:lstStyle/>
          <a:p>
            <a:endParaRPr/>
          </a:p>
        </p:txBody>
      </p:sp>
      <p:sp>
        <p:nvSpPr>
          <p:cNvPr id="30" name="PlaceHolder 3"/>
          <p:cNvSpPr>
            <a:spLocks noGrp="1"/>
          </p:cNvSpPr>
          <p:nvPr>
            <p:ph type="body"/>
          </p:nvPr>
        </p:nvSpPr>
        <p:spPr>
          <a:xfrm>
            <a:off x="6231600" y="1604520"/>
            <a:ext cx="5354280" cy="1896840"/>
          </a:xfrm>
          <a:prstGeom prst="rect">
            <a:avLst/>
          </a:prstGeom>
        </p:spPr>
        <p:txBody>
          <a:bodyPr wrap="none" lIns="0" tIns="0" rIns="0" bIns="0"/>
          <a:lstStyle/>
          <a:p>
            <a:endParaRPr/>
          </a:p>
        </p:txBody>
      </p:sp>
      <p:sp>
        <p:nvSpPr>
          <p:cNvPr id="31" name="PlaceHolder 4"/>
          <p:cNvSpPr>
            <a:spLocks noGrp="1"/>
          </p:cNvSpPr>
          <p:nvPr>
            <p:ph type="body"/>
          </p:nvPr>
        </p:nvSpPr>
        <p:spPr>
          <a:xfrm>
            <a:off x="6231600" y="3681720"/>
            <a:ext cx="5354280" cy="1896840"/>
          </a:xfrm>
          <a:prstGeom prst="rect">
            <a:avLst/>
          </a:prstGeom>
        </p:spPr>
        <p:txBody>
          <a:bodyPr wrap="none" lIns="0" tIns="0" rIns="0" bIns="0"/>
          <a:lstStyle/>
          <a:p>
            <a:endParaRPr/>
          </a:p>
        </p:txBody>
      </p:sp>
      <p:sp>
        <p:nvSpPr>
          <p:cNvPr id="32" name="PlaceHolder 5"/>
          <p:cNvSpPr>
            <a:spLocks noGrp="1"/>
          </p:cNvSpPr>
          <p:nvPr>
            <p:ph type="body"/>
          </p:nvPr>
        </p:nvSpPr>
        <p:spPr>
          <a:xfrm>
            <a:off x="609480" y="3681720"/>
            <a:ext cx="535428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34" name="PlaceHolder 2"/>
          <p:cNvSpPr>
            <a:spLocks noGrp="1"/>
          </p:cNvSpPr>
          <p:nvPr>
            <p:ph type="body"/>
          </p:nvPr>
        </p:nvSpPr>
        <p:spPr>
          <a:xfrm>
            <a:off x="609480" y="1604520"/>
            <a:ext cx="5354280" cy="1896840"/>
          </a:xfrm>
          <a:prstGeom prst="rect">
            <a:avLst/>
          </a:prstGeom>
        </p:spPr>
        <p:txBody>
          <a:bodyPr wrap="none" lIns="0" tIns="0" rIns="0" bIns="0"/>
          <a:lstStyle/>
          <a:p>
            <a:endParaRPr/>
          </a:p>
        </p:txBody>
      </p:sp>
      <p:sp>
        <p:nvSpPr>
          <p:cNvPr id="35" name="PlaceHolder 3"/>
          <p:cNvSpPr>
            <a:spLocks noGrp="1"/>
          </p:cNvSpPr>
          <p:nvPr>
            <p:ph type="body"/>
          </p:nvPr>
        </p:nvSpPr>
        <p:spPr>
          <a:xfrm>
            <a:off x="6231600" y="1604520"/>
            <a:ext cx="5354280" cy="1896840"/>
          </a:xfrm>
          <a:prstGeom prst="rect">
            <a:avLst/>
          </a:prstGeom>
        </p:spPr>
        <p:txBody>
          <a:bodyPr wrap="none" lIns="0" tIns="0" rIns="0" bIns="0"/>
          <a:lstStyle/>
          <a:p>
            <a:endParaRPr/>
          </a:p>
        </p:txBody>
      </p:sp>
      <p:pic>
        <p:nvPicPr>
          <p:cNvPr id="36" name="Imagem 35"/>
          <p:cNvPicPr/>
          <p:nvPr/>
        </p:nvPicPr>
        <p:blipFill>
          <a:blip r:embed="rId2"/>
          <a:stretch>
            <a:fillRect/>
          </a:stretch>
        </p:blipFill>
        <p:spPr>
          <a:xfrm>
            <a:off x="7719840" y="3681360"/>
            <a:ext cx="2377440" cy="1896840"/>
          </a:xfrm>
          <a:prstGeom prst="rect">
            <a:avLst/>
          </a:prstGeom>
          <a:ln>
            <a:noFill/>
          </a:ln>
        </p:spPr>
      </p:pic>
      <p:pic>
        <p:nvPicPr>
          <p:cNvPr id="37" name="Imagem 36"/>
          <p:cNvPicPr/>
          <p:nvPr/>
        </p:nvPicPr>
        <p:blipFill>
          <a:blip r:embed="rId2"/>
          <a:stretch>
            <a:fillRect/>
          </a:stretch>
        </p:blipFill>
        <p:spPr>
          <a:xfrm>
            <a:off x="2097720" y="3681360"/>
            <a:ext cx="2377440" cy="18968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43" name="PlaceHolder 2"/>
          <p:cNvSpPr>
            <a:spLocks noGrp="1"/>
          </p:cNvSpPr>
          <p:nvPr>
            <p:ph type="subTitle"/>
          </p:nvPr>
        </p:nvSpPr>
        <p:spPr>
          <a:xfrm>
            <a:off x="609480" y="1604520"/>
            <a:ext cx="10972440" cy="397764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45" name="PlaceHolder 2"/>
          <p:cNvSpPr>
            <a:spLocks noGrp="1"/>
          </p:cNvSpPr>
          <p:nvPr>
            <p:ph type="body"/>
          </p:nvPr>
        </p:nvSpPr>
        <p:spPr>
          <a:xfrm>
            <a:off x="609480" y="1604520"/>
            <a:ext cx="10972440" cy="397728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47" name="PlaceHolder 2"/>
          <p:cNvSpPr>
            <a:spLocks noGrp="1"/>
          </p:cNvSpPr>
          <p:nvPr>
            <p:ph type="body"/>
          </p:nvPr>
        </p:nvSpPr>
        <p:spPr>
          <a:xfrm>
            <a:off x="609480" y="1604520"/>
            <a:ext cx="5354280" cy="3977280"/>
          </a:xfrm>
          <a:prstGeom prst="rect">
            <a:avLst/>
          </a:prstGeom>
        </p:spPr>
        <p:txBody>
          <a:bodyPr wrap="none" lIns="0" tIns="0" rIns="0" bIns="0"/>
          <a:lstStyle/>
          <a:p>
            <a:endParaRPr/>
          </a:p>
        </p:txBody>
      </p:sp>
      <p:sp>
        <p:nvSpPr>
          <p:cNvPr id="48" name="PlaceHolder 3"/>
          <p:cNvSpPr>
            <a:spLocks noGrp="1"/>
          </p:cNvSpPr>
          <p:nvPr>
            <p:ph type="body"/>
          </p:nvPr>
        </p:nvSpPr>
        <p:spPr>
          <a:xfrm>
            <a:off x="6231600" y="1604520"/>
            <a:ext cx="5354280" cy="397728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1523880" y="1122480"/>
            <a:ext cx="9143280" cy="445932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52" name="PlaceHolder 2"/>
          <p:cNvSpPr>
            <a:spLocks noGrp="1"/>
          </p:cNvSpPr>
          <p:nvPr>
            <p:ph type="body"/>
          </p:nvPr>
        </p:nvSpPr>
        <p:spPr>
          <a:xfrm>
            <a:off x="609480" y="1604520"/>
            <a:ext cx="5354280" cy="1896840"/>
          </a:xfrm>
          <a:prstGeom prst="rect">
            <a:avLst/>
          </a:prstGeom>
        </p:spPr>
        <p:txBody>
          <a:bodyPr wrap="none" lIns="0" tIns="0" rIns="0" bIns="0"/>
          <a:lstStyle/>
          <a:p>
            <a:endParaRPr/>
          </a:p>
        </p:txBody>
      </p:sp>
      <p:sp>
        <p:nvSpPr>
          <p:cNvPr id="53" name="PlaceHolder 3"/>
          <p:cNvSpPr>
            <a:spLocks noGrp="1"/>
          </p:cNvSpPr>
          <p:nvPr>
            <p:ph type="body"/>
          </p:nvPr>
        </p:nvSpPr>
        <p:spPr>
          <a:xfrm>
            <a:off x="609480" y="3681720"/>
            <a:ext cx="5354280" cy="1896840"/>
          </a:xfrm>
          <a:prstGeom prst="rect">
            <a:avLst/>
          </a:prstGeom>
        </p:spPr>
        <p:txBody>
          <a:bodyPr wrap="none" lIns="0" tIns="0" rIns="0" bIns="0"/>
          <a:lstStyle/>
          <a:p>
            <a:endParaRPr/>
          </a:p>
        </p:txBody>
      </p:sp>
      <p:sp>
        <p:nvSpPr>
          <p:cNvPr id="54" name="PlaceHolder 4"/>
          <p:cNvSpPr>
            <a:spLocks noGrp="1"/>
          </p:cNvSpPr>
          <p:nvPr>
            <p:ph type="body"/>
          </p:nvPr>
        </p:nvSpPr>
        <p:spPr>
          <a:xfrm>
            <a:off x="6231600" y="1604520"/>
            <a:ext cx="5354280" cy="397728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5" name="PlaceHolder 2"/>
          <p:cNvSpPr>
            <a:spLocks noGrp="1"/>
          </p:cNvSpPr>
          <p:nvPr>
            <p:ph type="subTitle"/>
          </p:nvPr>
        </p:nvSpPr>
        <p:spPr>
          <a:xfrm>
            <a:off x="609480" y="1604520"/>
            <a:ext cx="10972440" cy="397764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56" name="PlaceHolder 2"/>
          <p:cNvSpPr>
            <a:spLocks noGrp="1"/>
          </p:cNvSpPr>
          <p:nvPr>
            <p:ph type="body"/>
          </p:nvPr>
        </p:nvSpPr>
        <p:spPr>
          <a:xfrm>
            <a:off x="609480" y="1604520"/>
            <a:ext cx="5354280" cy="3977280"/>
          </a:xfrm>
          <a:prstGeom prst="rect">
            <a:avLst/>
          </a:prstGeom>
        </p:spPr>
        <p:txBody>
          <a:bodyPr wrap="none" lIns="0" tIns="0" rIns="0" bIns="0"/>
          <a:lstStyle/>
          <a:p>
            <a:endParaRPr/>
          </a:p>
        </p:txBody>
      </p:sp>
      <p:sp>
        <p:nvSpPr>
          <p:cNvPr id="57" name="PlaceHolder 3"/>
          <p:cNvSpPr>
            <a:spLocks noGrp="1"/>
          </p:cNvSpPr>
          <p:nvPr>
            <p:ph type="body"/>
          </p:nvPr>
        </p:nvSpPr>
        <p:spPr>
          <a:xfrm>
            <a:off x="6231600" y="1604520"/>
            <a:ext cx="5354280" cy="1896840"/>
          </a:xfrm>
          <a:prstGeom prst="rect">
            <a:avLst/>
          </a:prstGeom>
        </p:spPr>
        <p:txBody>
          <a:bodyPr wrap="none" lIns="0" tIns="0" rIns="0" bIns="0"/>
          <a:lstStyle/>
          <a:p>
            <a:endParaRPr/>
          </a:p>
        </p:txBody>
      </p:sp>
      <p:sp>
        <p:nvSpPr>
          <p:cNvPr id="58" name="PlaceHolder 4"/>
          <p:cNvSpPr>
            <a:spLocks noGrp="1"/>
          </p:cNvSpPr>
          <p:nvPr>
            <p:ph type="body"/>
          </p:nvPr>
        </p:nvSpPr>
        <p:spPr>
          <a:xfrm>
            <a:off x="6231600" y="3681720"/>
            <a:ext cx="5354280" cy="189684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60" name="PlaceHolder 2"/>
          <p:cNvSpPr>
            <a:spLocks noGrp="1"/>
          </p:cNvSpPr>
          <p:nvPr>
            <p:ph type="body"/>
          </p:nvPr>
        </p:nvSpPr>
        <p:spPr>
          <a:xfrm>
            <a:off x="609480" y="1604520"/>
            <a:ext cx="5354280" cy="1896840"/>
          </a:xfrm>
          <a:prstGeom prst="rect">
            <a:avLst/>
          </a:prstGeom>
        </p:spPr>
        <p:txBody>
          <a:bodyPr wrap="none" lIns="0" tIns="0" rIns="0" bIns="0"/>
          <a:lstStyle/>
          <a:p>
            <a:endParaRPr/>
          </a:p>
        </p:txBody>
      </p:sp>
      <p:sp>
        <p:nvSpPr>
          <p:cNvPr id="61" name="PlaceHolder 3"/>
          <p:cNvSpPr>
            <a:spLocks noGrp="1"/>
          </p:cNvSpPr>
          <p:nvPr>
            <p:ph type="body"/>
          </p:nvPr>
        </p:nvSpPr>
        <p:spPr>
          <a:xfrm>
            <a:off x="6231600" y="1604520"/>
            <a:ext cx="5354280" cy="1896840"/>
          </a:xfrm>
          <a:prstGeom prst="rect">
            <a:avLst/>
          </a:prstGeom>
        </p:spPr>
        <p:txBody>
          <a:bodyPr wrap="none" lIns="0" tIns="0" rIns="0" bIns="0"/>
          <a:lstStyle/>
          <a:p>
            <a:endParaRPr/>
          </a:p>
        </p:txBody>
      </p:sp>
      <p:sp>
        <p:nvSpPr>
          <p:cNvPr id="62" name="PlaceHolder 4"/>
          <p:cNvSpPr>
            <a:spLocks noGrp="1"/>
          </p:cNvSpPr>
          <p:nvPr>
            <p:ph type="body"/>
          </p:nvPr>
        </p:nvSpPr>
        <p:spPr>
          <a:xfrm>
            <a:off x="609480" y="3681720"/>
            <a:ext cx="10972080" cy="189684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64" name="PlaceHolder 2"/>
          <p:cNvSpPr>
            <a:spLocks noGrp="1"/>
          </p:cNvSpPr>
          <p:nvPr>
            <p:ph type="body"/>
          </p:nvPr>
        </p:nvSpPr>
        <p:spPr>
          <a:xfrm>
            <a:off x="609480" y="1604520"/>
            <a:ext cx="10972440" cy="1896840"/>
          </a:xfrm>
          <a:prstGeom prst="rect">
            <a:avLst/>
          </a:prstGeom>
        </p:spPr>
        <p:txBody>
          <a:bodyPr wrap="none" lIns="0" tIns="0" rIns="0" bIns="0"/>
          <a:lstStyle/>
          <a:p>
            <a:endParaRPr/>
          </a:p>
        </p:txBody>
      </p:sp>
      <p:sp>
        <p:nvSpPr>
          <p:cNvPr id="65" name="PlaceHolder 3"/>
          <p:cNvSpPr>
            <a:spLocks noGrp="1"/>
          </p:cNvSpPr>
          <p:nvPr>
            <p:ph type="body"/>
          </p:nvPr>
        </p:nvSpPr>
        <p:spPr>
          <a:xfrm>
            <a:off x="609480" y="3681720"/>
            <a:ext cx="10972440" cy="189684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67" name="PlaceHolder 2"/>
          <p:cNvSpPr>
            <a:spLocks noGrp="1"/>
          </p:cNvSpPr>
          <p:nvPr>
            <p:ph type="body"/>
          </p:nvPr>
        </p:nvSpPr>
        <p:spPr>
          <a:xfrm>
            <a:off x="609480" y="1604520"/>
            <a:ext cx="5354280" cy="1896840"/>
          </a:xfrm>
          <a:prstGeom prst="rect">
            <a:avLst/>
          </a:prstGeom>
        </p:spPr>
        <p:txBody>
          <a:bodyPr wrap="none" lIns="0" tIns="0" rIns="0" bIns="0"/>
          <a:lstStyle/>
          <a:p>
            <a:endParaRPr/>
          </a:p>
        </p:txBody>
      </p:sp>
      <p:sp>
        <p:nvSpPr>
          <p:cNvPr id="68" name="PlaceHolder 3"/>
          <p:cNvSpPr>
            <a:spLocks noGrp="1"/>
          </p:cNvSpPr>
          <p:nvPr>
            <p:ph type="body"/>
          </p:nvPr>
        </p:nvSpPr>
        <p:spPr>
          <a:xfrm>
            <a:off x="6231600" y="1604520"/>
            <a:ext cx="5354280" cy="1896840"/>
          </a:xfrm>
          <a:prstGeom prst="rect">
            <a:avLst/>
          </a:prstGeom>
        </p:spPr>
        <p:txBody>
          <a:bodyPr wrap="none" lIns="0" tIns="0" rIns="0" bIns="0"/>
          <a:lstStyle/>
          <a:p>
            <a:endParaRPr/>
          </a:p>
        </p:txBody>
      </p:sp>
      <p:sp>
        <p:nvSpPr>
          <p:cNvPr id="69" name="PlaceHolder 4"/>
          <p:cNvSpPr>
            <a:spLocks noGrp="1"/>
          </p:cNvSpPr>
          <p:nvPr>
            <p:ph type="body"/>
          </p:nvPr>
        </p:nvSpPr>
        <p:spPr>
          <a:xfrm>
            <a:off x="6231600" y="3681720"/>
            <a:ext cx="5354280" cy="1896840"/>
          </a:xfrm>
          <a:prstGeom prst="rect">
            <a:avLst/>
          </a:prstGeom>
        </p:spPr>
        <p:txBody>
          <a:bodyPr wrap="none" lIns="0" tIns="0" rIns="0" bIns="0"/>
          <a:lstStyle/>
          <a:p>
            <a:endParaRPr/>
          </a:p>
        </p:txBody>
      </p:sp>
      <p:sp>
        <p:nvSpPr>
          <p:cNvPr id="70" name="PlaceHolder 5"/>
          <p:cNvSpPr>
            <a:spLocks noGrp="1"/>
          </p:cNvSpPr>
          <p:nvPr>
            <p:ph type="body"/>
          </p:nvPr>
        </p:nvSpPr>
        <p:spPr>
          <a:xfrm>
            <a:off x="609480" y="3681720"/>
            <a:ext cx="5354280" cy="189684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72" name="PlaceHolder 2"/>
          <p:cNvSpPr>
            <a:spLocks noGrp="1"/>
          </p:cNvSpPr>
          <p:nvPr>
            <p:ph type="body"/>
          </p:nvPr>
        </p:nvSpPr>
        <p:spPr>
          <a:xfrm>
            <a:off x="609480" y="1604520"/>
            <a:ext cx="5354280" cy="1896840"/>
          </a:xfrm>
          <a:prstGeom prst="rect">
            <a:avLst/>
          </a:prstGeom>
        </p:spPr>
        <p:txBody>
          <a:bodyPr wrap="none" lIns="0" tIns="0" rIns="0" bIns="0"/>
          <a:lstStyle/>
          <a:p>
            <a:endParaRPr/>
          </a:p>
        </p:txBody>
      </p:sp>
      <p:sp>
        <p:nvSpPr>
          <p:cNvPr id="73" name="PlaceHolder 3"/>
          <p:cNvSpPr>
            <a:spLocks noGrp="1"/>
          </p:cNvSpPr>
          <p:nvPr>
            <p:ph type="body"/>
          </p:nvPr>
        </p:nvSpPr>
        <p:spPr>
          <a:xfrm>
            <a:off x="6231600" y="1604520"/>
            <a:ext cx="5354280" cy="1896840"/>
          </a:xfrm>
          <a:prstGeom prst="rect">
            <a:avLst/>
          </a:prstGeom>
        </p:spPr>
        <p:txBody>
          <a:bodyPr wrap="none" lIns="0" tIns="0" rIns="0" bIns="0"/>
          <a:lstStyle/>
          <a:p>
            <a:endParaRPr/>
          </a:p>
        </p:txBody>
      </p:sp>
      <p:pic>
        <p:nvPicPr>
          <p:cNvPr id="74" name="Imagem 73"/>
          <p:cNvPicPr/>
          <p:nvPr/>
        </p:nvPicPr>
        <p:blipFill>
          <a:blip r:embed="rId2"/>
          <a:stretch>
            <a:fillRect/>
          </a:stretch>
        </p:blipFill>
        <p:spPr>
          <a:xfrm>
            <a:off x="7719840" y="3681360"/>
            <a:ext cx="2377440" cy="1896840"/>
          </a:xfrm>
          <a:prstGeom prst="rect">
            <a:avLst/>
          </a:prstGeom>
          <a:ln>
            <a:noFill/>
          </a:ln>
        </p:spPr>
      </p:pic>
      <p:pic>
        <p:nvPicPr>
          <p:cNvPr id="75" name="Imagem 74"/>
          <p:cNvPicPr/>
          <p:nvPr/>
        </p:nvPicPr>
        <p:blipFill>
          <a:blip r:embed="rId2"/>
          <a:stretch>
            <a:fillRect/>
          </a:stretch>
        </p:blipFill>
        <p:spPr>
          <a:xfrm>
            <a:off x="2097720" y="3681360"/>
            <a:ext cx="2377440" cy="189684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7" name="PlaceHolder 2"/>
          <p:cNvSpPr>
            <a:spLocks noGrp="1"/>
          </p:cNvSpPr>
          <p:nvPr>
            <p:ph type="body"/>
          </p:nvPr>
        </p:nvSpPr>
        <p:spPr>
          <a:xfrm>
            <a:off x="609480" y="1604520"/>
            <a:ext cx="10972440" cy="39772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9" name="PlaceHolder 2"/>
          <p:cNvSpPr>
            <a:spLocks noGrp="1"/>
          </p:cNvSpPr>
          <p:nvPr>
            <p:ph type="body"/>
          </p:nvPr>
        </p:nvSpPr>
        <p:spPr>
          <a:xfrm>
            <a:off x="609480" y="1604520"/>
            <a:ext cx="5354280" cy="3977280"/>
          </a:xfrm>
          <a:prstGeom prst="rect">
            <a:avLst/>
          </a:prstGeom>
        </p:spPr>
        <p:txBody>
          <a:bodyPr wrap="none" lIns="0" tIns="0" rIns="0" bIns="0"/>
          <a:lstStyle/>
          <a:p>
            <a:endParaRPr/>
          </a:p>
        </p:txBody>
      </p:sp>
      <p:sp>
        <p:nvSpPr>
          <p:cNvPr id="10" name="PlaceHolder 3"/>
          <p:cNvSpPr>
            <a:spLocks noGrp="1"/>
          </p:cNvSpPr>
          <p:nvPr>
            <p:ph type="body"/>
          </p:nvPr>
        </p:nvSpPr>
        <p:spPr>
          <a:xfrm>
            <a:off x="6231600" y="1604520"/>
            <a:ext cx="535428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1523880" y="1122480"/>
            <a:ext cx="9143280" cy="445932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14" name="PlaceHolder 2"/>
          <p:cNvSpPr>
            <a:spLocks noGrp="1"/>
          </p:cNvSpPr>
          <p:nvPr>
            <p:ph type="body"/>
          </p:nvPr>
        </p:nvSpPr>
        <p:spPr>
          <a:xfrm>
            <a:off x="609480" y="1604520"/>
            <a:ext cx="5354280" cy="1896840"/>
          </a:xfrm>
          <a:prstGeom prst="rect">
            <a:avLst/>
          </a:prstGeom>
        </p:spPr>
        <p:txBody>
          <a:bodyPr wrap="none" lIns="0" tIns="0" rIns="0" bIns="0"/>
          <a:lstStyle/>
          <a:p>
            <a:endParaRPr/>
          </a:p>
        </p:txBody>
      </p:sp>
      <p:sp>
        <p:nvSpPr>
          <p:cNvPr id="15" name="PlaceHolder 3"/>
          <p:cNvSpPr>
            <a:spLocks noGrp="1"/>
          </p:cNvSpPr>
          <p:nvPr>
            <p:ph type="body"/>
          </p:nvPr>
        </p:nvSpPr>
        <p:spPr>
          <a:xfrm>
            <a:off x="609480" y="3681720"/>
            <a:ext cx="5354280" cy="1896840"/>
          </a:xfrm>
          <a:prstGeom prst="rect">
            <a:avLst/>
          </a:prstGeom>
        </p:spPr>
        <p:txBody>
          <a:bodyPr wrap="none" lIns="0" tIns="0" rIns="0" bIns="0"/>
          <a:lstStyle/>
          <a:p>
            <a:endParaRPr/>
          </a:p>
        </p:txBody>
      </p:sp>
      <p:sp>
        <p:nvSpPr>
          <p:cNvPr id="16" name="PlaceHolder 4"/>
          <p:cNvSpPr>
            <a:spLocks noGrp="1"/>
          </p:cNvSpPr>
          <p:nvPr>
            <p:ph type="body"/>
          </p:nvPr>
        </p:nvSpPr>
        <p:spPr>
          <a:xfrm>
            <a:off x="6231600" y="1604520"/>
            <a:ext cx="535428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18" name="PlaceHolder 2"/>
          <p:cNvSpPr>
            <a:spLocks noGrp="1"/>
          </p:cNvSpPr>
          <p:nvPr>
            <p:ph type="body"/>
          </p:nvPr>
        </p:nvSpPr>
        <p:spPr>
          <a:xfrm>
            <a:off x="609480" y="1604520"/>
            <a:ext cx="5354280" cy="3977280"/>
          </a:xfrm>
          <a:prstGeom prst="rect">
            <a:avLst/>
          </a:prstGeom>
        </p:spPr>
        <p:txBody>
          <a:bodyPr wrap="none" lIns="0" tIns="0" rIns="0" bIns="0"/>
          <a:lstStyle/>
          <a:p>
            <a:endParaRPr/>
          </a:p>
        </p:txBody>
      </p:sp>
      <p:sp>
        <p:nvSpPr>
          <p:cNvPr id="19" name="PlaceHolder 3"/>
          <p:cNvSpPr>
            <a:spLocks noGrp="1"/>
          </p:cNvSpPr>
          <p:nvPr>
            <p:ph type="body"/>
          </p:nvPr>
        </p:nvSpPr>
        <p:spPr>
          <a:xfrm>
            <a:off x="6231600" y="1604520"/>
            <a:ext cx="5354280" cy="1896840"/>
          </a:xfrm>
          <a:prstGeom prst="rect">
            <a:avLst/>
          </a:prstGeom>
        </p:spPr>
        <p:txBody>
          <a:bodyPr wrap="none" lIns="0" tIns="0" rIns="0" bIns="0"/>
          <a:lstStyle/>
          <a:p>
            <a:endParaRPr/>
          </a:p>
        </p:txBody>
      </p:sp>
      <p:sp>
        <p:nvSpPr>
          <p:cNvPr id="20" name="PlaceHolder 4"/>
          <p:cNvSpPr>
            <a:spLocks noGrp="1"/>
          </p:cNvSpPr>
          <p:nvPr>
            <p:ph type="body"/>
          </p:nvPr>
        </p:nvSpPr>
        <p:spPr>
          <a:xfrm>
            <a:off x="6231600" y="3681720"/>
            <a:ext cx="535428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1523880" y="1122480"/>
            <a:ext cx="9143280" cy="2387520"/>
          </a:xfrm>
          <a:prstGeom prst="rect">
            <a:avLst/>
          </a:prstGeom>
        </p:spPr>
        <p:txBody>
          <a:bodyPr wrap="none" lIns="0" tIns="0" rIns="0" bIns="0" anchor="ctr"/>
          <a:lstStyle/>
          <a:p>
            <a:pPr algn="ctr"/>
            <a:endParaRPr/>
          </a:p>
        </p:txBody>
      </p:sp>
      <p:sp>
        <p:nvSpPr>
          <p:cNvPr id="22" name="PlaceHolder 2"/>
          <p:cNvSpPr>
            <a:spLocks noGrp="1"/>
          </p:cNvSpPr>
          <p:nvPr>
            <p:ph type="body"/>
          </p:nvPr>
        </p:nvSpPr>
        <p:spPr>
          <a:xfrm>
            <a:off x="609480" y="1604520"/>
            <a:ext cx="5354280" cy="1896840"/>
          </a:xfrm>
          <a:prstGeom prst="rect">
            <a:avLst/>
          </a:prstGeom>
        </p:spPr>
        <p:txBody>
          <a:bodyPr wrap="none" lIns="0" tIns="0" rIns="0" bIns="0"/>
          <a:lstStyle/>
          <a:p>
            <a:endParaRPr/>
          </a:p>
        </p:txBody>
      </p:sp>
      <p:sp>
        <p:nvSpPr>
          <p:cNvPr id="23" name="PlaceHolder 3"/>
          <p:cNvSpPr>
            <a:spLocks noGrp="1"/>
          </p:cNvSpPr>
          <p:nvPr>
            <p:ph type="body"/>
          </p:nvPr>
        </p:nvSpPr>
        <p:spPr>
          <a:xfrm>
            <a:off x="6231600" y="1604520"/>
            <a:ext cx="5354280" cy="1896840"/>
          </a:xfrm>
          <a:prstGeom prst="rect">
            <a:avLst/>
          </a:prstGeom>
        </p:spPr>
        <p:txBody>
          <a:bodyPr wrap="none" lIns="0" tIns="0" rIns="0" bIns="0"/>
          <a:lstStyle/>
          <a:p>
            <a:endParaRPr/>
          </a:p>
        </p:txBody>
      </p:sp>
      <p:sp>
        <p:nvSpPr>
          <p:cNvPr id="24" name="PlaceHolder 4"/>
          <p:cNvSpPr>
            <a:spLocks noGrp="1"/>
          </p:cNvSpPr>
          <p:nvPr>
            <p:ph type="body"/>
          </p:nvPr>
        </p:nvSpPr>
        <p:spPr>
          <a:xfrm>
            <a:off x="609480" y="3681720"/>
            <a:ext cx="1097208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 name="Google Shape;10;p27"/>
          <p:cNvPicPr/>
          <p:nvPr/>
        </p:nvPicPr>
        <p:blipFill>
          <a:blip r:embed="rId14"/>
          <a:stretch>
            <a:fillRect/>
          </a:stretch>
        </p:blipFill>
        <p:spPr>
          <a:xfrm>
            <a:off x="0" y="0"/>
            <a:ext cx="12191400" cy="695160"/>
          </a:xfrm>
          <a:prstGeom prst="rect">
            <a:avLst/>
          </a:prstGeom>
          <a:ln>
            <a:noFill/>
          </a:ln>
        </p:spPr>
      </p:pic>
      <p:pic>
        <p:nvPicPr>
          <p:cNvPr id="5" name="Google Shape;11;p27"/>
          <p:cNvPicPr/>
          <p:nvPr/>
        </p:nvPicPr>
        <p:blipFill>
          <a:blip r:embed="rId15"/>
          <a:stretch>
            <a:fillRect/>
          </a:stretch>
        </p:blipFill>
        <p:spPr>
          <a:xfrm>
            <a:off x="0" y="6823080"/>
            <a:ext cx="12191400" cy="45000"/>
          </a:xfrm>
          <a:prstGeom prst="rect">
            <a:avLst/>
          </a:prstGeom>
          <a:ln>
            <a:noFill/>
          </a:ln>
        </p:spPr>
      </p:pic>
      <p:sp>
        <p:nvSpPr>
          <p:cNvPr id="2" name="PlaceHolder 1"/>
          <p:cNvSpPr>
            <a:spLocks noGrp="1"/>
          </p:cNvSpPr>
          <p:nvPr>
            <p:ph type="title"/>
          </p:nvPr>
        </p:nvSpPr>
        <p:spPr>
          <a:xfrm>
            <a:off x="1523880" y="1122480"/>
            <a:ext cx="9143280" cy="2387160"/>
          </a:xfrm>
          <a:prstGeom prst="rect">
            <a:avLst/>
          </a:prstGeom>
        </p:spPr>
        <p:txBody>
          <a:bodyPr wrap="none" lIns="0" tIns="0" rIns="0" bIns="0" anchor="ctr"/>
          <a:lstStyle/>
          <a:p>
            <a:r>
              <a:rPr lang="pt-BR"/>
              <a:t>Clique para editar o formato do texto do título</a:t>
            </a:r>
            <a:endParaRPr/>
          </a:p>
        </p:txBody>
      </p:sp>
      <p:sp>
        <p:nvSpPr>
          <p:cNvPr id="3" name="PlaceHolder 2"/>
          <p:cNvSpPr>
            <a:spLocks noGrp="1"/>
          </p:cNvSpPr>
          <p:nvPr>
            <p:ph type="body"/>
          </p:nvPr>
        </p:nvSpPr>
        <p:spPr>
          <a:xfrm>
            <a:off x="609480" y="1604520"/>
            <a:ext cx="10972440" cy="3977280"/>
          </a:xfrm>
          <a:prstGeom prst="rect">
            <a:avLst/>
          </a:prstGeom>
        </p:spPr>
        <p:txBody>
          <a:bodyPr wrap="none" lIns="0" tIns="0" rIns="0" bIns="0"/>
          <a:lstStyle/>
          <a:p>
            <a:pPr>
              <a:buSzPct val="25000"/>
              <a:buFont typeface="StarSymbol"/>
              <a:buChar char=""/>
            </a:pPr>
            <a:r>
              <a:rPr lang="pt-BR"/>
              <a:t>Clique para editar o formato do texto da estrutura de tópicos</a:t>
            </a:r>
            <a:endParaRPr/>
          </a:p>
          <a:p>
            <a:pPr lvl="1">
              <a:buSzPct val="25000"/>
              <a:buFont typeface="StarSymbol"/>
              <a:buChar char=""/>
            </a:pPr>
            <a:r>
              <a:rPr lang="pt-BR"/>
              <a:t>2.º Nível da estrutura de tópicos</a:t>
            </a:r>
            <a:endParaRPr/>
          </a:p>
          <a:p>
            <a:pPr lvl="2">
              <a:buSzPct val="25000"/>
              <a:buFont typeface="StarSymbol"/>
              <a:buChar char=""/>
            </a:pPr>
            <a:r>
              <a:rPr lang="pt-BR"/>
              <a:t>3.º Nível da estrutura de tópicos</a:t>
            </a:r>
            <a:endParaRPr/>
          </a:p>
          <a:p>
            <a:pPr lvl="3">
              <a:buSzPct val="25000"/>
              <a:buFont typeface="StarSymbol"/>
              <a:buChar char=""/>
            </a:pPr>
            <a:r>
              <a:rPr lang="pt-BR"/>
              <a:t>4.º Nível da estrutura de tópicos</a:t>
            </a:r>
            <a:endParaRPr/>
          </a:p>
          <a:p>
            <a:pPr lvl="4">
              <a:buSzPct val="25000"/>
              <a:buFont typeface="StarSymbol"/>
              <a:buChar char=""/>
            </a:pPr>
            <a:r>
              <a:rPr lang="pt-BR"/>
              <a:t>5.º Nível da estrutura de tópicos</a:t>
            </a:r>
            <a:endParaRPr/>
          </a:p>
          <a:p>
            <a:pPr lvl="5">
              <a:buSzPct val="25000"/>
              <a:buFont typeface="StarSymbol"/>
              <a:buChar char=""/>
            </a:pPr>
            <a:r>
              <a:rPr lang="pt-BR"/>
              <a:t>6.º Nível da estrutura de tópicos</a:t>
            </a:r>
            <a:endParaRPr/>
          </a:p>
          <a:p>
            <a:pPr lvl="6">
              <a:buSzPct val="25000"/>
              <a:buFont typeface="StarSymbol"/>
              <a:buChar char=""/>
            </a:pPr>
            <a:r>
              <a:rPr lang="pt-BR"/>
              <a:t>7.º Nível da estrutura de tópicos</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8" name="Google Shape;10;p27"/>
          <p:cNvPicPr/>
          <p:nvPr/>
        </p:nvPicPr>
        <p:blipFill>
          <a:blip r:embed="rId14"/>
          <a:stretch>
            <a:fillRect/>
          </a:stretch>
        </p:blipFill>
        <p:spPr>
          <a:xfrm>
            <a:off x="0" y="0"/>
            <a:ext cx="12191400" cy="695160"/>
          </a:xfrm>
          <a:prstGeom prst="rect">
            <a:avLst/>
          </a:prstGeom>
          <a:ln>
            <a:noFill/>
          </a:ln>
        </p:spPr>
      </p:pic>
      <p:pic>
        <p:nvPicPr>
          <p:cNvPr id="39" name="Google Shape;11;p27"/>
          <p:cNvPicPr/>
          <p:nvPr/>
        </p:nvPicPr>
        <p:blipFill>
          <a:blip r:embed="rId15"/>
          <a:stretch>
            <a:fillRect/>
          </a:stretch>
        </p:blipFill>
        <p:spPr>
          <a:xfrm>
            <a:off x="0" y="6823080"/>
            <a:ext cx="12191400" cy="45000"/>
          </a:xfrm>
          <a:prstGeom prst="rect">
            <a:avLst/>
          </a:prstGeom>
          <a:ln>
            <a:noFill/>
          </a:ln>
        </p:spPr>
      </p:pic>
      <p:sp>
        <p:nvSpPr>
          <p:cNvPr id="40" name="PlaceHolder 1"/>
          <p:cNvSpPr>
            <a:spLocks noGrp="1"/>
          </p:cNvSpPr>
          <p:nvPr>
            <p:ph type="title"/>
          </p:nvPr>
        </p:nvSpPr>
        <p:spPr>
          <a:xfrm>
            <a:off x="609480" y="273600"/>
            <a:ext cx="10972440" cy="1144800"/>
          </a:xfrm>
          <a:prstGeom prst="rect">
            <a:avLst/>
          </a:prstGeom>
        </p:spPr>
        <p:txBody>
          <a:bodyPr wrap="none" lIns="0" tIns="0" rIns="0" bIns="0" anchor="ctr"/>
          <a:lstStyle/>
          <a:p>
            <a:pPr algn="ctr"/>
            <a:r>
              <a:rPr lang="pt-BR"/>
              <a:t>Clique para editar o formato do texto do título</a:t>
            </a:r>
            <a:endParaRPr/>
          </a:p>
        </p:txBody>
      </p:sp>
      <p:sp>
        <p:nvSpPr>
          <p:cNvPr id="41" name="PlaceHolder 2"/>
          <p:cNvSpPr>
            <a:spLocks noGrp="1"/>
          </p:cNvSpPr>
          <p:nvPr>
            <p:ph type="body"/>
          </p:nvPr>
        </p:nvSpPr>
        <p:spPr>
          <a:xfrm>
            <a:off x="609480" y="1604520"/>
            <a:ext cx="10972440" cy="3977280"/>
          </a:xfrm>
          <a:prstGeom prst="rect">
            <a:avLst/>
          </a:prstGeom>
        </p:spPr>
        <p:txBody>
          <a:bodyPr wrap="none" lIns="0" tIns="0" rIns="0" bIns="0"/>
          <a:lstStyle/>
          <a:p>
            <a:pPr>
              <a:buSzPct val="25000"/>
              <a:buFont typeface="StarSymbol"/>
              <a:buChar char=""/>
            </a:pPr>
            <a:r>
              <a:rPr lang="pt-BR"/>
              <a:t>Clique para editar o formato do texto da estrutura de tópicos</a:t>
            </a:r>
            <a:endParaRPr/>
          </a:p>
          <a:p>
            <a:pPr lvl="1">
              <a:buSzPct val="25000"/>
              <a:buFont typeface="StarSymbol"/>
              <a:buChar char=""/>
            </a:pPr>
            <a:r>
              <a:rPr lang="pt-BR"/>
              <a:t>2.º Nível da estrutura de tópicos</a:t>
            </a:r>
            <a:endParaRPr/>
          </a:p>
          <a:p>
            <a:pPr lvl="2">
              <a:buSzPct val="25000"/>
              <a:buFont typeface="StarSymbol"/>
              <a:buChar char=""/>
            </a:pPr>
            <a:r>
              <a:rPr lang="pt-BR"/>
              <a:t>3.º Nível da estrutura de tópicos</a:t>
            </a:r>
            <a:endParaRPr/>
          </a:p>
          <a:p>
            <a:pPr lvl="3">
              <a:buSzPct val="25000"/>
              <a:buFont typeface="StarSymbol"/>
              <a:buChar char=""/>
            </a:pPr>
            <a:r>
              <a:rPr lang="pt-BR"/>
              <a:t>4.º Nível da estrutura de tópicos</a:t>
            </a:r>
            <a:endParaRPr/>
          </a:p>
          <a:p>
            <a:pPr lvl="4">
              <a:buSzPct val="25000"/>
              <a:buFont typeface="StarSymbol"/>
              <a:buChar char=""/>
            </a:pPr>
            <a:r>
              <a:rPr lang="pt-BR"/>
              <a:t>5.º Nível da estrutura de tópicos</a:t>
            </a:r>
            <a:endParaRPr/>
          </a:p>
          <a:p>
            <a:pPr lvl="5">
              <a:buSzPct val="25000"/>
              <a:buFont typeface="StarSymbol"/>
              <a:buChar char=""/>
            </a:pPr>
            <a:r>
              <a:rPr lang="pt-BR"/>
              <a:t>6.º Nível da estrutura de tópicos</a:t>
            </a:r>
            <a:endParaRPr/>
          </a:p>
          <a:p>
            <a:pPr lvl="6">
              <a:buSzPct val="25000"/>
              <a:buFont typeface="StarSymbol"/>
              <a:buChar char=""/>
            </a:pPr>
            <a:r>
              <a:rPr lang="pt-BR"/>
              <a:t>7.º Nível da estrutura de tópicos</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 name="Google Shape;85;p1"/>
          <p:cNvPicPr/>
          <p:nvPr/>
        </p:nvPicPr>
        <p:blipFill>
          <a:blip r:embed="rId2"/>
          <a:srcRect t="-3458139" b="-3458139"/>
          <a:stretch>
            <a:fillRect/>
          </a:stretch>
        </p:blipFill>
        <p:spPr>
          <a:xfrm>
            <a:off x="0" y="0"/>
            <a:ext cx="12174840" cy="6847920"/>
          </a:xfrm>
          <a:prstGeom prst="rect">
            <a:avLst/>
          </a:prstGeom>
          <a:ln>
            <a:noFill/>
          </a:ln>
        </p:spPr>
      </p:pic>
      <p:sp>
        <p:nvSpPr>
          <p:cNvPr id="82" name="CustomShape 1"/>
          <p:cNvSpPr/>
          <p:nvPr/>
        </p:nvSpPr>
        <p:spPr>
          <a:xfrm>
            <a:off x="0" y="-9360"/>
            <a:ext cx="12191400" cy="6996240"/>
          </a:xfrm>
          <a:prstGeom prst="rect">
            <a:avLst/>
          </a:prstGeom>
          <a:solidFill>
            <a:srgbClr val="EFEFEF"/>
          </a:solidFill>
          <a:ln>
            <a:noFill/>
          </a:ln>
        </p:spPr>
      </p:sp>
      <p:sp>
        <p:nvSpPr>
          <p:cNvPr id="83" name="CustomShape 2"/>
          <p:cNvSpPr/>
          <p:nvPr/>
        </p:nvSpPr>
        <p:spPr>
          <a:xfrm>
            <a:off x="1910880" y="1393560"/>
            <a:ext cx="8352720" cy="1645560"/>
          </a:xfrm>
          <a:prstGeom prst="rect">
            <a:avLst/>
          </a:prstGeom>
          <a:noFill/>
          <a:ln>
            <a:noFill/>
          </a:ln>
        </p:spPr>
        <p:txBody>
          <a:bodyPr lIns="90000" tIns="45000" rIns="90000" bIns="45000" anchor="b"/>
          <a:lstStyle/>
          <a:p>
            <a:pPr algn="ctr">
              <a:lnSpc>
                <a:spcPct val="100000"/>
              </a:lnSpc>
            </a:pPr>
            <a:r>
              <a:rPr lang="pt-BR" sz="6000" b="1">
                <a:solidFill>
                  <a:srgbClr val="191966"/>
                </a:solidFill>
                <a:latin typeface="Calibri"/>
                <a:ea typeface="Calibri"/>
              </a:rPr>
              <a:t>Serviço Social do INSS e Assessoria à rede</a:t>
            </a:r>
            <a:endParaRPr/>
          </a:p>
        </p:txBody>
      </p:sp>
      <p:sp>
        <p:nvSpPr>
          <p:cNvPr id="84" name="CustomShape 3"/>
          <p:cNvSpPr/>
          <p:nvPr/>
        </p:nvSpPr>
        <p:spPr>
          <a:xfrm>
            <a:off x="1675080" y="3044520"/>
            <a:ext cx="8824320" cy="861120"/>
          </a:xfrm>
          <a:prstGeom prst="rect">
            <a:avLst/>
          </a:prstGeom>
          <a:noFill/>
          <a:ln>
            <a:noFill/>
          </a:ln>
        </p:spPr>
        <p:txBody>
          <a:bodyPr lIns="90000" tIns="45000" rIns="90000" bIns="45000"/>
          <a:lstStyle/>
          <a:p>
            <a:r>
              <a:rPr lang="pt-BR" sz="2000" b="1">
                <a:solidFill>
                  <a:srgbClr val="000000"/>
                </a:solidFill>
                <a:latin typeface="Calibri"/>
                <a:ea typeface="Calibri"/>
              </a:rPr>
              <a:t>Instituto Nacional do Seguro Social INSS</a:t>
            </a:r>
            <a:endParaRPr/>
          </a:p>
          <a:p>
            <a:pPr algn="ctr">
              <a:lnSpc>
                <a:spcPct val="90000"/>
              </a:lnSpc>
            </a:pPr>
            <a:r>
              <a:rPr lang="pt-BR" sz="2000" b="1">
                <a:solidFill>
                  <a:srgbClr val="000000"/>
                </a:solidFill>
                <a:latin typeface="Calibri"/>
                <a:ea typeface="Calibri"/>
              </a:rPr>
              <a:t>Serviço Social – Superintendência Regional Sudeste I</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3016080" y="1553760"/>
            <a:ext cx="8611200" cy="5030280"/>
          </a:xfrm>
          <a:prstGeom prst="rect">
            <a:avLst/>
          </a:prstGeom>
          <a:noFill/>
          <a:ln>
            <a:noFill/>
          </a:ln>
        </p:spPr>
        <p:txBody>
          <a:bodyPr lIns="90000" tIns="45000" rIns="90000" bIns="45000"/>
          <a:lstStyle/>
          <a:p>
            <a:pPr algn="just">
              <a:lnSpc>
                <a:spcPct val="115000"/>
              </a:lnSpc>
              <a:buFont typeface="Calibri"/>
              <a:buChar char="●"/>
            </a:pPr>
            <a:r>
              <a:rPr lang="pt-BR" sz="1700">
                <a:solidFill>
                  <a:srgbClr val="000000"/>
                </a:solidFill>
                <a:latin typeface="Calibri"/>
                <a:ea typeface="Calibri"/>
              </a:rPr>
              <a:t>Os requerimentos do INSS são feitos exclusivamente pelos canais remotos (135 ou Meu INSS);</a:t>
            </a:r>
            <a:endParaRPr/>
          </a:p>
          <a:p>
            <a:pPr algn="just">
              <a:lnSpc>
                <a:spcPct val="115000"/>
              </a:lnSpc>
              <a:buFont typeface="Calibri"/>
              <a:buChar char="●"/>
            </a:pPr>
            <a:r>
              <a:rPr lang="pt-BR" sz="1700">
                <a:solidFill>
                  <a:srgbClr val="000000"/>
                </a:solidFill>
                <a:latin typeface="Calibri"/>
                <a:ea typeface="Calibri"/>
              </a:rPr>
              <a:t>O que significa a pergunta “</a:t>
            </a:r>
            <a:r>
              <a:rPr lang="pt-BR" sz="1700" i="1">
                <a:solidFill>
                  <a:srgbClr val="000000"/>
                </a:solidFill>
                <a:latin typeface="Calibri"/>
                <a:ea typeface="Calibri"/>
              </a:rPr>
              <a:t>Você aceita acompanhar o andamento do processo pelo MEU INSS ou 135 ou e-mail?</a:t>
            </a:r>
            <a:r>
              <a:rPr lang="pt-BR" sz="1700">
                <a:solidFill>
                  <a:srgbClr val="000000"/>
                </a:solidFill>
                <a:latin typeface="Calibri"/>
                <a:ea typeface="Calibri"/>
              </a:rPr>
              <a:t>”:</a:t>
            </a:r>
            <a:endParaRPr/>
          </a:p>
          <a:p>
            <a:pPr algn="just">
              <a:lnSpc>
                <a:spcPct val="115000"/>
              </a:lnSpc>
            </a:pPr>
            <a:r>
              <a:rPr lang="pt-BR" sz="1700">
                <a:solidFill>
                  <a:srgbClr val="000000"/>
                </a:solidFill>
                <a:latin typeface="Calibri"/>
                <a:ea typeface="Calibri"/>
              </a:rPr>
              <a:t>1) Ao responder SIM, a comunicação é feita por canal eletrônico;</a:t>
            </a:r>
            <a:endParaRPr/>
          </a:p>
          <a:p>
            <a:pPr algn="just">
              <a:lnSpc>
                <a:spcPct val="115000"/>
              </a:lnSpc>
            </a:pPr>
            <a:r>
              <a:rPr lang="pt-BR" sz="1700">
                <a:solidFill>
                  <a:srgbClr val="000000"/>
                </a:solidFill>
                <a:latin typeface="Calibri"/>
                <a:ea typeface="Calibri"/>
              </a:rPr>
              <a:t>2) Ao responder NÃO, a comunicação é feita por telegrama (se não houver e-mail cadastrado).</a:t>
            </a:r>
            <a:endParaRPr/>
          </a:p>
          <a:p>
            <a:pPr algn="just">
              <a:lnSpc>
                <a:spcPct val="115000"/>
              </a:lnSpc>
              <a:buFont typeface="Calibri"/>
              <a:buChar char="●"/>
            </a:pPr>
            <a:r>
              <a:rPr lang="pt-BR" sz="1700">
                <a:solidFill>
                  <a:srgbClr val="000000"/>
                </a:solidFill>
                <a:latin typeface="Calibri"/>
                <a:ea typeface="Calibri"/>
              </a:rPr>
              <a:t>INSS pode solicitar documentos necessários para a análise ou inscrição/atualização do Cadastro Único - 30 dias para cumprimento da exigência (Agendar no 135 / MEU INSS - “Cumprimento de Exigência”);</a:t>
            </a:r>
            <a:endParaRPr/>
          </a:p>
          <a:p>
            <a:pPr algn="just">
              <a:lnSpc>
                <a:spcPct val="115000"/>
              </a:lnSpc>
            </a:pPr>
            <a:r>
              <a:rPr lang="pt-BR" sz="1700">
                <a:solidFill>
                  <a:srgbClr val="000000"/>
                </a:solidFill>
                <a:latin typeface="Calibri"/>
                <a:ea typeface="Calibri"/>
              </a:rPr>
              <a:t>Constatado por meio da analise que o requerente tem renda percapta superior ao que a lei determina, emite-se  exigências para cumprimento da ACP(regional), dá-se o prazo de 30 dias , prorrogável por igual período. O não atendimento desses critérios terá o pedido indeferido.</a:t>
            </a:r>
            <a:endParaRPr/>
          </a:p>
          <a:p>
            <a:pPr algn="just">
              <a:lnSpc>
                <a:spcPct val="115000"/>
              </a:lnSpc>
              <a:buFont typeface="Calibri"/>
              <a:buChar char="●"/>
            </a:pPr>
            <a:r>
              <a:rPr lang="pt-BR" sz="1700">
                <a:solidFill>
                  <a:srgbClr val="000000"/>
                </a:solidFill>
                <a:latin typeface="Calibri"/>
                <a:ea typeface="Calibri"/>
              </a:rPr>
              <a:t>Casos em que a renda per capita não enquadra são indeferidos sem necessidade de passar nas avaliações da deficiência, seja por não cumprimento da solicitação dos documentos, por parecer social desfávoral por não caracterização do comprometimento da renda  ;</a:t>
            </a:r>
            <a:endParaRPr/>
          </a:p>
          <a:p>
            <a:pPr algn="just">
              <a:lnSpc>
                <a:spcPct val="115000"/>
              </a:lnSpc>
            </a:pPr>
            <a:endParaRPr/>
          </a:p>
        </p:txBody>
      </p:sp>
      <p:sp>
        <p:nvSpPr>
          <p:cNvPr id="134" name="CustomShape 2"/>
          <p:cNvSpPr/>
          <p:nvPr/>
        </p:nvSpPr>
        <p:spPr>
          <a:xfrm>
            <a:off x="2852280" y="695880"/>
            <a:ext cx="360" cy="6134040"/>
          </a:xfrm>
          <a:prstGeom prst="straightConnector1">
            <a:avLst/>
          </a:prstGeom>
          <a:noFill/>
          <a:ln w="19080">
            <a:solidFill>
              <a:srgbClr val="02609B"/>
            </a:solidFill>
            <a:miter/>
          </a:ln>
        </p:spPr>
      </p:sp>
      <p:sp>
        <p:nvSpPr>
          <p:cNvPr id="135" name="CustomShape 3"/>
          <p:cNvSpPr/>
          <p:nvPr/>
        </p:nvSpPr>
        <p:spPr>
          <a:xfrm>
            <a:off x="16200" y="1484280"/>
            <a:ext cx="12191400" cy="360"/>
          </a:xfrm>
          <a:prstGeom prst="straightConnector1">
            <a:avLst/>
          </a:prstGeom>
          <a:noFill/>
          <a:ln w="19080">
            <a:solidFill>
              <a:srgbClr val="02609B"/>
            </a:solidFill>
            <a:miter/>
          </a:ln>
        </p:spPr>
      </p:sp>
      <p:sp>
        <p:nvSpPr>
          <p:cNvPr id="136" name="CustomShape 4"/>
          <p:cNvSpPr/>
          <p:nvPr/>
        </p:nvSpPr>
        <p:spPr>
          <a:xfrm>
            <a:off x="2578680" y="1210680"/>
            <a:ext cx="546480" cy="546480"/>
          </a:xfrm>
          <a:prstGeom prst="plus">
            <a:avLst>
              <a:gd name="adj" fmla="val 45122"/>
            </a:avLst>
          </a:prstGeom>
          <a:solidFill>
            <a:srgbClr val="003F6A"/>
          </a:solidFill>
          <a:ln w="12600">
            <a:solidFill>
              <a:srgbClr val="003F6A"/>
            </a:solidFill>
            <a:miter/>
          </a:ln>
        </p:spPr>
      </p:sp>
      <p:sp>
        <p:nvSpPr>
          <p:cNvPr id="137" name="CustomShape 5"/>
          <p:cNvSpPr/>
          <p:nvPr/>
        </p:nvSpPr>
        <p:spPr>
          <a:xfrm rot="10800000" flipH="1">
            <a:off x="-360" y="2997360"/>
            <a:ext cx="2851920" cy="669600"/>
          </a:xfrm>
          <a:prstGeom prst="rect">
            <a:avLst/>
          </a:prstGeom>
          <a:solidFill>
            <a:srgbClr val="003F6A"/>
          </a:solidFill>
          <a:ln>
            <a:noFill/>
          </a:ln>
        </p:spPr>
      </p:sp>
      <p:sp>
        <p:nvSpPr>
          <p:cNvPr id="138" name="CustomShape 6"/>
          <p:cNvSpPr/>
          <p:nvPr/>
        </p:nvSpPr>
        <p:spPr>
          <a:xfrm>
            <a:off x="16200" y="2992680"/>
            <a:ext cx="2851920" cy="640440"/>
          </a:xfrm>
          <a:prstGeom prst="rect">
            <a:avLst/>
          </a:prstGeom>
          <a:noFill/>
          <a:ln>
            <a:noFill/>
          </a:ln>
        </p:spPr>
        <p:txBody>
          <a:bodyPr lIns="90000" tIns="45000" rIns="90000" bIns="45000" anchor="ctr"/>
          <a:lstStyle/>
          <a:p>
            <a:pPr algn="ctr">
              <a:lnSpc>
                <a:spcPct val="100000"/>
              </a:lnSpc>
            </a:pPr>
            <a:r>
              <a:rPr lang="pt-BR" sz="3600">
                <a:solidFill>
                  <a:srgbClr val="FFFFFF"/>
                </a:solidFill>
                <a:latin typeface="Calibri"/>
                <a:ea typeface="Calibri"/>
              </a:rPr>
              <a:t>IMPORTANTE</a:t>
            </a:r>
            <a:endParaRPr/>
          </a:p>
        </p:txBody>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0"/>
                                  </p:stCondLst>
                                  <p:childTnLst>
                                    <p:set>
                                      <p:cBhvr>
                                        <p:cTn id="6" dur="1" fill="hold">
                                          <p:stCondLst>
                                            <p:cond delay="0"/>
                                          </p:stCondLst>
                                        </p:cTn>
                                        <p:tgtEl>
                                          <p:spTgt spid="133"/>
                                        </p:tgtEl>
                                        <p:attrNameLst>
                                          <p:attrName>style.visibility</p:attrName>
                                        </p:attrNameLst>
                                      </p:cBhvr>
                                      <p:to>
                                        <p:strVal val="visible"/>
                                      </p:to>
                                    </p:set>
                                    <p:animEffect transition="in" filter="fade">
                                      <p:cBhvr additive="repl">
                                        <p:cTn id="7" dur="500"/>
                                        <p:tgtEl>
                                          <p:spTgt spid="133"/>
                                        </p:tgtEl>
                                      </p:cBhvr>
                                    </p:animEffect>
                                  </p:childTnLst>
                                </p:cTn>
                              </p:par>
                              <p:par>
                                <p:cTn id="8" presetID="2" presetClass="entr" presetSubtype="4" fill="hold" nodeType="withEffect">
                                  <p:stCondLst>
                                    <p:cond delay="0"/>
                                  </p:stCondLst>
                                  <p:childTnLst>
                                    <p:set>
                                      <p:cBhvr>
                                        <p:cTn id="9" dur="1" fill="hold">
                                          <p:stCondLst>
                                            <p:cond delay="0"/>
                                          </p:stCondLst>
                                        </p:cTn>
                                        <p:tgtEl>
                                          <p:spTgt spid="135"/>
                                        </p:tgtEl>
                                        <p:attrNameLst>
                                          <p:attrName>style.visibility</p:attrName>
                                        </p:attrNameLst>
                                      </p:cBhvr>
                                      <p:to>
                                        <p:strVal val="visible"/>
                                      </p:to>
                                    </p:set>
                                    <p:anim calcmode="lin" valueType="num">
                                      <p:cBhvr additive="repl">
                                        <p:cTn id="10" dur="1500"/>
                                        <p:tgtEl>
                                          <p:spTgt spid="135"/>
                                        </p:tgtEl>
                                        <p:attrNameLst>
                                          <p:attrName>ppt_y</p:attrName>
                                        </p:attrNameLst>
                                      </p:cBhvr>
                                      <p:tavLst>
                                        <p:tav tm="0">
                                          <p:val>
                                            <p:strVal val="#ppt_y+1"/>
                                          </p:val>
                                        </p:tav>
                                        <p:tav tm="100000">
                                          <p:val>
                                            <p:strVal val="#ppt_y"/>
                                          </p:val>
                                        </p:tav>
                                      </p:tavLst>
                                    </p:anim>
                                  </p:childTnLst>
                                </p:cTn>
                              </p:par>
                              <p:par>
                                <p:cTn id="11" presetID="2" presetClass="entr" presetSubtype="2" fill="hold" nodeType="withEffect">
                                  <p:stCondLst>
                                    <p:cond delay="0"/>
                                  </p:stCondLst>
                                  <p:childTnLst>
                                    <p:set>
                                      <p:cBhvr>
                                        <p:cTn id="12" dur="1" fill="hold">
                                          <p:stCondLst>
                                            <p:cond delay="0"/>
                                          </p:stCondLst>
                                        </p:cTn>
                                        <p:tgtEl>
                                          <p:spTgt spid="134"/>
                                        </p:tgtEl>
                                        <p:attrNameLst>
                                          <p:attrName>style.visibility</p:attrName>
                                        </p:attrNameLst>
                                      </p:cBhvr>
                                      <p:to>
                                        <p:strVal val="visible"/>
                                      </p:to>
                                    </p:set>
                                    <p:anim calcmode="lin" valueType="num">
                                      <p:cBhvr additive="repl">
                                        <p:cTn id="13" dur="1500"/>
                                        <p:tgtEl>
                                          <p:spTgt spid="134"/>
                                        </p:tgtEl>
                                        <p:attrNameLst>
                                          <p:attrName>ppt_x</p:attrName>
                                        </p:attrNameLst>
                                      </p:cBhvr>
                                      <p:tavLst>
                                        <p:tav tm="0">
                                          <p:val>
                                            <p:strVal val="#ppt_x+1"/>
                                          </p:val>
                                        </p:tav>
                                        <p:tav tm="100000">
                                          <p:val>
                                            <p:strVal val="#ppt_x"/>
                                          </p:val>
                                        </p:tav>
                                      </p:tavLst>
                                    </p:anim>
                                  </p:childTnLst>
                                </p:cTn>
                              </p:par>
                              <p:par>
                                <p:cTn id="14" presetID="10" presetClass="entr" fill="hold" nodeType="withEffect">
                                  <p:stCondLst>
                                    <p:cond delay="1250"/>
                                  </p:stCondLst>
                                  <p:childTnLst>
                                    <p:set>
                                      <p:cBhvr>
                                        <p:cTn id="15" dur="1" fill="hold">
                                          <p:stCondLst>
                                            <p:cond delay="0"/>
                                          </p:stCondLst>
                                        </p:cTn>
                                        <p:tgtEl>
                                          <p:spTgt spid="136"/>
                                        </p:tgtEl>
                                        <p:attrNameLst>
                                          <p:attrName>style.visibility</p:attrName>
                                        </p:attrNameLst>
                                      </p:cBhvr>
                                      <p:to>
                                        <p:strVal val="visible"/>
                                      </p:to>
                                    </p:set>
                                    <p:animEffect transition="in" filter="fade">
                                      <p:cBhvr additive="repl">
                                        <p:cTn id="16" dur="500"/>
                                        <p:tgtEl>
                                          <p:spTgt spid="136"/>
                                        </p:tgtEl>
                                      </p:cBhvr>
                                    </p:animEffect>
                                  </p:childTnLst>
                                </p:cTn>
                              </p:par>
                              <p:par>
                                <p:cTn id="17" presetID="10" presetClass="entr" fill="hold" nodeType="withEffect">
                                  <p:stCondLst>
                                    <p:cond delay="0"/>
                                  </p:stCondLst>
                                  <p:childTnLst>
                                    <p:set>
                                      <p:cBhvr>
                                        <p:cTn id="18" dur="1" fill="hold">
                                          <p:stCondLst>
                                            <p:cond delay="0"/>
                                          </p:stCondLst>
                                        </p:cTn>
                                        <p:tgtEl>
                                          <p:spTgt spid="138"/>
                                        </p:tgtEl>
                                        <p:attrNameLst>
                                          <p:attrName>style.visibility</p:attrName>
                                        </p:attrNameLst>
                                      </p:cBhvr>
                                      <p:to>
                                        <p:strVal val="visible"/>
                                      </p:to>
                                    </p:set>
                                    <p:animEffect transition="in" filter="fade">
                                      <p:cBhvr additive="repl">
                                        <p:cTn id="19"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3033000" y="1571040"/>
            <a:ext cx="8611200" cy="5116320"/>
          </a:xfrm>
          <a:prstGeom prst="rect">
            <a:avLst/>
          </a:prstGeom>
          <a:noFill/>
          <a:ln>
            <a:noFill/>
          </a:ln>
        </p:spPr>
        <p:txBody>
          <a:bodyPr lIns="90000" tIns="45000" rIns="90000" bIns="45000"/>
          <a:lstStyle/>
          <a:p>
            <a:pPr algn="just">
              <a:lnSpc>
                <a:spcPct val="100000"/>
              </a:lnSpc>
              <a:buFont typeface="Calibri"/>
              <a:buChar char="●"/>
            </a:pPr>
            <a:r>
              <a:rPr lang="pt-BR" sz="2000">
                <a:solidFill>
                  <a:srgbClr val="000000"/>
                </a:solidFill>
                <a:latin typeface="Calibri"/>
                <a:ea typeface="Calibri"/>
              </a:rPr>
              <a:t>A análise do direito ao benefício dependerá da prévia inscrição no CPF e no CadÚnico (atualizado a pelo menos 2 anos);</a:t>
            </a:r>
            <a:endParaRPr/>
          </a:p>
          <a:p>
            <a:pPr algn="just">
              <a:lnSpc>
                <a:spcPct val="100000"/>
              </a:lnSpc>
              <a:buFont typeface="Calibri"/>
              <a:buChar char="●"/>
            </a:pPr>
            <a:r>
              <a:rPr lang="pt-BR" sz="2000">
                <a:solidFill>
                  <a:srgbClr val="000000"/>
                </a:solidFill>
                <a:latin typeface="Calibri"/>
                <a:ea typeface="Calibri"/>
              </a:rPr>
              <a:t>A atualização bienal do CadÚnico é obrigatória para a manutenção do benefício;</a:t>
            </a:r>
            <a:endParaRPr/>
          </a:p>
          <a:p>
            <a:pPr algn="just">
              <a:lnSpc>
                <a:spcPct val="100000"/>
              </a:lnSpc>
              <a:buFont typeface="Calibri"/>
              <a:buChar char="●"/>
            </a:pPr>
            <a:r>
              <a:rPr lang="pt-BR" sz="2000">
                <a:solidFill>
                  <a:srgbClr val="000000"/>
                </a:solidFill>
                <a:latin typeface="Calibri"/>
                <a:ea typeface="Calibri"/>
              </a:rPr>
              <a:t>Migração dos dados do CadÚnico para o CNIS: 3ª semana do mês;</a:t>
            </a:r>
            <a:endParaRPr/>
          </a:p>
          <a:p>
            <a:pPr algn="just">
              <a:lnSpc>
                <a:spcPct val="100000"/>
              </a:lnSpc>
              <a:buFont typeface="Calibri"/>
              <a:buChar char="●"/>
            </a:pPr>
            <a:r>
              <a:rPr lang="pt-BR" sz="2000">
                <a:solidFill>
                  <a:srgbClr val="000000"/>
                </a:solidFill>
                <a:latin typeface="Calibri"/>
                <a:ea typeface="Calibri"/>
              </a:rPr>
              <a:t>O INSS considera a data da atualização do Cadastro Único e não a data da entrevista (alteração dos dados sensíveis);</a:t>
            </a:r>
            <a:endParaRPr/>
          </a:p>
          <a:p>
            <a:pPr algn="just">
              <a:lnSpc>
                <a:spcPct val="100000"/>
              </a:lnSpc>
              <a:buFont typeface="Calibri"/>
              <a:buChar char="●"/>
            </a:pPr>
            <a:r>
              <a:rPr lang="pt-BR" sz="2000">
                <a:solidFill>
                  <a:srgbClr val="000000"/>
                </a:solidFill>
                <a:latin typeface="Calibri"/>
                <a:ea typeface="Calibri"/>
              </a:rPr>
              <a:t>Só tem direito ao BPC requerentes com nacionalidade brasileira, (nata ou naturalizada), portuguesa e estrangeiros residentes no país em situação regular;</a:t>
            </a:r>
            <a:endParaRPr/>
          </a:p>
          <a:p>
            <a:pPr algn="just">
              <a:lnSpc>
                <a:spcPct val="100000"/>
              </a:lnSpc>
              <a:buFont typeface="Calibri"/>
              <a:buChar char="●"/>
            </a:pPr>
            <a:r>
              <a:rPr lang="pt-BR" sz="2000">
                <a:solidFill>
                  <a:srgbClr val="000000"/>
                </a:solidFill>
                <a:latin typeface="Calibri"/>
                <a:ea typeface="Calibri"/>
              </a:rPr>
              <a:t>É obrigatório para a concessão e manutenção possuir residência no território brasileiro;</a:t>
            </a:r>
            <a:endParaRPr/>
          </a:p>
          <a:p>
            <a:pPr algn="just">
              <a:lnSpc>
                <a:spcPct val="100000"/>
              </a:lnSpc>
              <a:buFont typeface="Calibri"/>
              <a:buChar char="●"/>
            </a:pPr>
            <a:r>
              <a:rPr lang="pt-BR" sz="2000">
                <a:solidFill>
                  <a:srgbClr val="000000"/>
                </a:solidFill>
                <a:latin typeface="Calibri"/>
                <a:ea typeface="Calibri"/>
              </a:rPr>
              <a:t>Direito existente ao benefício enquanto existirem as mesmas condições que deram origem ao benefício (renda e deficiência, no caso do BPC da PcD).</a:t>
            </a:r>
            <a:endParaRPr/>
          </a:p>
        </p:txBody>
      </p:sp>
      <p:sp>
        <p:nvSpPr>
          <p:cNvPr id="140" name="CustomShape 2"/>
          <p:cNvSpPr/>
          <p:nvPr/>
        </p:nvSpPr>
        <p:spPr>
          <a:xfrm>
            <a:off x="2852280" y="695880"/>
            <a:ext cx="360" cy="6134040"/>
          </a:xfrm>
          <a:prstGeom prst="straightConnector1">
            <a:avLst/>
          </a:prstGeom>
          <a:noFill/>
          <a:ln w="19080">
            <a:solidFill>
              <a:srgbClr val="02609B"/>
            </a:solidFill>
            <a:miter/>
          </a:ln>
        </p:spPr>
      </p:sp>
      <p:sp>
        <p:nvSpPr>
          <p:cNvPr id="141" name="CustomShape 3"/>
          <p:cNvSpPr/>
          <p:nvPr/>
        </p:nvSpPr>
        <p:spPr>
          <a:xfrm>
            <a:off x="16200" y="1484280"/>
            <a:ext cx="12191400" cy="360"/>
          </a:xfrm>
          <a:prstGeom prst="straightConnector1">
            <a:avLst/>
          </a:prstGeom>
          <a:noFill/>
          <a:ln w="19080">
            <a:solidFill>
              <a:srgbClr val="02609B"/>
            </a:solidFill>
            <a:miter/>
          </a:ln>
        </p:spPr>
      </p:sp>
      <p:sp>
        <p:nvSpPr>
          <p:cNvPr id="142" name="CustomShape 4"/>
          <p:cNvSpPr/>
          <p:nvPr/>
        </p:nvSpPr>
        <p:spPr>
          <a:xfrm>
            <a:off x="2578680" y="1210680"/>
            <a:ext cx="546480" cy="546480"/>
          </a:xfrm>
          <a:prstGeom prst="plus">
            <a:avLst>
              <a:gd name="adj" fmla="val 45122"/>
            </a:avLst>
          </a:prstGeom>
          <a:solidFill>
            <a:srgbClr val="003F6A"/>
          </a:solidFill>
          <a:ln w="12600">
            <a:solidFill>
              <a:srgbClr val="003F6A"/>
            </a:solidFill>
            <a:miter/>
          </a:ln>
        </p:spPr>
      </p:sp>
      <p:sp>
        <p:nvSpPr>
          <p:cNvPr id="143" name="CustomShape 5"/>
          <p:cNvSpPr/>
          <p:nvPr/>
        </p:nvSpPr>
        <p:spPr>
          <a:xfrm rot="10800000" flipH="1">
            <a:off x="-360" y="2997000"/>
            <a:ext cx="2851920" cy="669960"/>
          </a:xfrm>
          <a:prstGeom prst="rect">
            <a:avLst/>
          </a:prstGeom>
          <a:solidFill>
            <a:srgbClr val="003F6A"/>
          </a:solidFill>
          <a:ln>
            <a:noFill/>
          </a:ln>
        </p:spPr>
      </p:sp>
      <p:sp>
        <p:nvSpPr>
          <p:cNvPr id="144" name="CustomShape 6"/>
          <p:cNvSpPr/>
          <p:nvPr/>
        </p:nvSpPr>
        <p:spPr>
          <a:xfrm>
            <a:off x="16200" y="2992680"/>
            <a:ext cx="2851920" cy="640440"/>
          </a:xfrm>
          <a:prstGeom prst="rect">
            <a:avLst/>
          </a:prstGeom>
          <a:noFill/>
          <a:ln>
            <a:noFill/>
          </a:ln>
        </p:spPr>
        <p:txBody>
          <a:bodyPr lIns="90000" tIns="45000" rIns="90000" bIns="45000" anchor="ctr"/>
          <a:lstStyle/>
          <a:p>
            <a:pPr algn="ctr">
              <a:lnSpc>
                <a:spcPct val="100000"/>
              </a:lnSpc>
            </a:pPr>
            <a:r>
              <a:rPr lang="pt-BR" sz="3600">
                <a:solidFill>
                  <a:srgbClr val="FFFFFF"/>
                </a:solidFill>
                <a:latin typeface="Calibri"/>
                <a:ea typeface="Calibri"/>
              </a:rPr>
              <a:t>IMPORTANTE</a:t>
            </a:r>
            <a:endParaRPr/>
          </a:p>
        </p:txBody>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0"/>
                                  </p:stCondLst>
                                  <p:childTnLst>
                                    <p:set>
                                      <p:cBhvr>
                                        <p:cTn id="6" dur="1" fill="hold">
                                          <p:stCondLst>
                                            <p:cond delay="0"/>
                                          </p:stCondLst>
                                        </p:cTn>
                                        <p:tgtEl>
                                          <p:spTgt spid="139"/>
                                        </p:tgtEl>
                                        <p:attrNameLst>
                                          <p:attrName>style.visibility</p:attrName>
                                        </p:attrNameLst>
                                      </p:cBhvr>
                                      <p:to>
                                        <p:strVal val="visible"/>
                                      </p:to>
                                    </p:set>
                                    <p:animEffect transition="in" filter="fade">
                                      <p:cBhvr additive="repl">
                                        <p:cTn id="7" dur="500"/>
                                        <p:tgtEl>
                                          <p:spTgt spid="139"/>
                                        </p:tgtEl>
                                      </p:cBhvr>
                                    </p:animEffect>
                                  </p:childTnLst>
                                </p:cTn>
                              </p:par>
                              <p:par>
                                <p:cTn id="8" presetID="2" presetClass="entr" presetSubtype="4" fill="hold" nodeType="withEffect">
                                  <p:stCondLst>
                                    <p:cond delay="0"/>
                                  </p:stCondLst>
                                  <p:childTnLst>
                                    <p:set>
                                      <p:cBhvr>
                                        <p:cTn id="9" dur="1" fill="hold">
                                          <p:stCondLst>
                                            <p:cond delay="0"/>
                                          </p:stCondLst>
                                        </p:cTn>
                                        <p:tgtEl>
                                          <p:spTgt spid="141"/>
                                        </p:tgtEl>
                                        <p:attrNameLst>
                                          <p:attrName>style.visibility</p:attrName>
                                        </p:attrNameLst>
                                      </p:cBhvr>
                                      <p:to>
                                        <p:strVal val="visible"/>
                                      </p:to>
                                    </p:set>
                                    <p:anim calcmode="lin" valueType="num">
                                      <p:cBhvr additive="repl">
                                        <p:cTn id="10" dur="1500"/>
                                        <p:tgtEl>
                                          <p:spTgt spid="141"/>
                                        </p:tgtEl>
                                        <p:attrNameLst>
                                          <p:attrName>ppt_y</p:attrName>
                                        </p:attrNameLst>
                                      </p:cBhvr>
                                      <p:tavLst>
                                        <p:tav tm="0">
                                          <p:val>
                                            <p:strVal val="#ppt_y+1"/>
                                          </p:val>
                                        </p:tav>
                                        <p:tav tm="100000">
                                          <p:val>
                                            <p:strVal val="#ppt_y"/>
                                          </p:val>
                                        </p:tav>
                                      </p:tavLst>
                                    </p:anim>
                                  </p:childTnLst>
                                </p:cTn>
                              </p:par>
                              <p:par>
                                <p:cTn id="11" presetID="2" presetClass="entr" presetSubtype="2" fill="hold" nodeType="withEffect">
                                  <p:stCondLst>
                                    <p:cond delay="0"/>
                                  </p:stCondLst>
                                  <p:childTnLst>
                                    <p:set>
                                      <p:cBhvr>
                                        <p:cTn id="12" dur="1" fill="hold">
                                          <p:stCondLst>
                                            <p:cond delay="0"/>
                                          </p:stCondLst>
                                        </p:cTn>
                                        <p:tgtEl>
                                          <p:spTgt spid="140"/>
                                        </p:tgtEl>
                                        <p:attrNameLst>
                                          <p:attrName>style.visibility</p:attrName>
                                        </p:attrNameLst>
                                      </p:cBhvr>
                                      <p:to>
                                        <p:strVal val="visible"/>
                                      </p:to>
                                    </p:set>
                                    <p:anim calcmode="lin" valueType="num">
                                      <p:cBhvr additive="repl">
                                        <p:cTn id="13" dur="1500"/>
                                        <p:tgtEl>
                                          <p:spTgt spid="140"/>
                                        </p:tgtEl>
                                        <p:attrNameLst>
                                          <p:attrName>ppt_x</p:attrName>
                                        </p:attrNameLst>
                                      </p:cBhvr>
                                      <p:tavLst>
                                        <p:tav tm="0">
                                          <p:val>
                                            <p:strVal val="#ppt_x+1"/>
                                          </p:val>
                                        </p:tav>
                                        <p:tav tm="100000">
                                          <p:val>
                                            <p:strVal val="#ppt_x"/>
                                          </p:val>
                                        </p:tav>
                                      </p:tavLst>
                                    </p:anim>
                                  </p:childTnLst>
                                </p:cTn>
                              </p:par>
                              <p:par>
                                <p:cTn id="14" presetID="10" presetClass="entr" fill="hold" nodeType="withEffect">
                                  <p:stCondLst>
                                    <p:cond delay="1250"/>
                                  </p:stCondLst>
                                  <p:childTnLst>
                                    <p:set>
                                      <p:cBhvr>
                                        <p:cTn id="15" dur="1" fill="hold">
                                          <p:stCondLst>
                                            <p:cond delay="0"/>
                                          </p:stCondLst>
                                        </p:cTn>
                                        <p:tgtEl>
                                          <p:spTgt spid="142"/>
                                        </p:tgtEl>
                                        <p:attrNameLst>
                                          <p:attrName>style.visibility</p:attrName>
                                        </p:attrNameLst>
                                      </p:cBhvr>
                                      <p:to>
                                        <p:strVal val="visible"/>
                                      </p:to>
                                    </p:set>
                                    <p:animEffect transition="in" filter="fade">
                                      <p:cBhvr additive="repl">
                                        <p:cTn id="16" dur="500"/>
                                        <p:tgtEl>
                                          <p:spTgt spid="142"/>
                                        </p:tgtEl>
                                      </p:cBhvr>
                                    </p:animEffect>
                                  </p:childTnLst>
                                </p:cTn>
                              </p:par>
                              <p:par>
                                <p:cTn id="17" presetID="10" presetClass="entr" fill="hold" nodeType="withEffect">
                                  <p:stCondLst>
                                    <p:cond delay="0"/>
                                  </p:stCondLst>
                                  <p:childTnLst>
                                    <p:set>
                                      <p:cBhvr>
                                        <p:cTn id="18" dur="1" fill="hold">
                                          <p:stCondLst>
                                            <p:cond delay="0"/>
                                          </p:stCondLst>
                                        </p:cTn>
                                        <p:tgtEl>
                                          <p:spTgt spid="144"/>
                                        </p:tgtEl>
                                        <p:attrNameLst>
                                          <p:attrName>style.visibility</p:attrName>
                                        </p:attrNameLst>
                                      </p:cBhvr>
                                      <p:to>
                                        <p:strVal val="visible"/>
                                      </p:to>
                                    </p:set>
                                    <p:animEffect transition="in" filter="fade">
                                      <p:cBhvr additive="repl">
                                        <p:cTn id="19" dur="500"/>
                                        <p:tgtEl>
                                          <p:spTgt spid="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rot="16200000">
            <a:off x="-2022120" y="3231720"/>
            <a:ext cx="5180040" cy="914400"/>
          </a:xfrm>
          <a:prstGeom prst="rect">
            <a:avLst/>
          </a:prstGeom>
          <a:noFill/>
          <a:ln>
            <a:noFill/>
          </a:ln>
        </p:spPr>
        <p:txBody>
          <a:bodyPr lIns="90000" tIns="45000" rIns="90000" bIns="45000" anchor="ctr"/>
          <a:lstStyle/>
          <a:p>
            <a:pPr algn="ctr">
              <a:lnSpc>
                <a:spcPct val="100000"/>
              </a:lnSpc>
            </a:pPr>
            <a:r>
              <a:rPr lang="pt-BR" sz="2700" b="1">
                <a:solidFill>
                  <a:srgbClr val="1C4587"/>
                </a:solidFill>
                <a:latin typeface="Calibri"/>
                <a:ea typeface="Calibri"/>
              </a:rPr>
              <a:t>BPC SUSPENSO/BLOQUEADO/CESSADO</a:t>
            </a:r>
            <a:endParaRPr/>
          </a:p>
        </p:txBody>
      </p:sp>
      <p:sp>
        <p:nvSpPr>
          <p:cNvPr id="146" name="CustomShape 2"/>
          <p:cNvSpPr/>
          <p:nvPr/>
        </p:nvSpPr>
        <p:spPr>
          <a:xfrm>
            <a:off x="1112400" y="660960"/>
            <a:ext cx="11079000" cy="6780960"/>
          </a:xfrm>
          <a:prstGeom prst="rect">
            <a:avLst/>
          </a:prstGeom>
          <a:noFill/>
          <a:ln>
            <a:noFill/>
          </a:ln>
        </p:spPr>
        <p:txBody>
          <a:bodyPr lIns="90000" tIns="91440" rIns="90000" bIns="91440"/>
          <a:lstStyle/>
          <a:p>
            <a:pPr>
              <a:lnSpc>
                <a:spcPct val="100000"/>
              </a:lnSpc>
            </a:pPr>
            <a:r>
              <a:rPr lang="pt-BR" sz="1700" b="1">
                <a:solidFill>
                  <a:srgbClr val="000000"/>
                </a:solidFill>
                <a:latin typeface="Calibri"/>
                <a:ea typeface="Calibri"/>
              </a:rPr>
              <a:t>Motivos:</a:t>
            </a:r>
            <a:endParaRPr/>
          </a:p>
          <a:p>
            <a:pPr>
              <a:lnSpc>
                <a:spcPct val="100000"/>
              </a:lnSpc>
            </a:pPr>
            <a:endParaRPr/>
          </a:p>
          <a:p>
            <a:pPr>
              <a:lnSpc>
                <a:spcPct val="100000"/>
              </a:lnSpc>
            </a:pPr>
            <a:r>
              <a:rPr lang="pt-BR" sz="1700" b="1">
                <a:solidFill>
                  <a:srgbClr val="000000"/>
                </a:solidFill>
                <a:latin typeface="Calibri"/>
                <a:ea typeface="Calibri"/>
              </a:rPr>
              <a:t>Não Inscrição no CadÚnico</a:t>
            </a:r>
            <a:endParaRPr/>
          </a:p>
          <a:p>
            <a:pPr>
              <a:lnSpc>
                <a:spcPct val="100000"/>
              </a:lnSpc>
            </a:pPr>
            <a:r>
              <a:rPr lang="pt-BR" sz="1700">
                <a:solidFill>
                  <a:srgbClr val="000000"/>
                </a:solidFill>
                <a:latin typeface="Calibri"/>
                <a:ea typeface="Calibri"/>
              </a:rPr>
              <a:t>- Pagamento bloqueado: realizar a inscrição/atualização no CadÚnico e solicitar o desbloqueio pelo 135;</a:t>
            </a:r>
            <a:endParaRPr/>
          </a:p>
          <a:p>
            <a:pPr>
              <a:lnSpc>
                <a:spcPct val="100000"/>
              </a:lnSpc>
            </a:pPr>
            <a:r>
              <a:rPr lang="pt-BR" sz="1700">
                <a:solidFill>
                  <a:srgbClr val="000000"/>
                </a:solidFill>
                <a:latin typeface="Calibri"/>
                <a:ea typeface="Calibri"/>
              </a:rPr>
              <a:t>- Benefício suspenso: realizar a inscrição/atualização no CadÚnico e solicitar “Reativação de BPC após atualização do CadÚnico"</a:t>
            </a:r>
            <a:endParaRPr/>
          </a:p>
          <a:p>
            <a:pPr>
              <a:lnSpc>
                <a:spcPct val="100000"/>
              </a:lnSpc>
            </a:pPr>
            <a:r>
              <a:rPr lang="pt-BR" sz="1700">
                <a:solidFill>
                  <a:srgbClr val="000000"/>
                </a:solidFill>
                <a:latin typeface="Calibri"/>
                <a:ea typeface="Calibri"/>
              </a:rPr>
              <a:t>- Benefício cessado: pelo motivo "Não Atendimento à Convocação do Posto" - solicitar Reativação pelo 135 / MEU INSS. </a:t>
            </a:r>
            <a:endParaRPr/>
          </a:p>
          <a:p>
            <a:pPr>
              <a:lnSpc>
                <a:spcPct val="100000"/>
              </a:lnSpc>
            </a:pPr>
            <a:endParaRPr/>
          </a:p>
          <a:p>
            <a:pPr>
              <a:lnSpc>
                <a:spcPct val="100000"/>
              </a:lnSpc>
            </a:pPr>
            <a:r>
              <a:rPr lang="pt-BR" sz="1700" b="1">
                <a:solidFill>
                  <a:srgbClr val="000000"/>
                </a:solidFill>
                <a:latin typeface="Calibri"/>
                <a:ea typeface="Calibri"/>
              </a:rPr>
              <a:t>Notas Técnicas MDS 07/2017 e 20/2018 (apuração de indícios de irregularidades - renda per capita superior)</a:t>
            </a:r>
            <a:endParaRPr/>
          </a:p>
          <a:p>
            <a:pPr>
              <a:lnSpc>
                <a:spcPct val="100000"/>
              </a:lnSpc>
            </a:pPr>
            <a:r>
              <a:rPr lang="pt-BR" sz="1700">
                <a:solidFill>
                  <a:srgbClr val="000000"/>
                </a:solidFill>
                <a:latin typeface="Calibri"/>
                <a:ea typeface="Calibri"/>
              </a:rPr>
              <a:t>- Pagamento bloqueado: desbloqueio mediante apresentação da defesa pelo beneficiário mediante agendamento do serviço “Apresentar Defesa-MOB”</a:t>
            </a:r>
            <a:endParaRPr/>
          </a:p>
          <a:p>
            <a:pPr>
              <a:lnSpc>
                <a:spcPct val="100000"/>
              </a:lnSpc>
            </a:pPr>
            <a:r>
              <a:rPr lang="pt-BR" sz="1700">
                <a:solidFill>
                  <a:srgbClr val="000000"/>
                </a:solidFill>
                <a:latin typeface="Calibri"/>
                <a:ea typeface="Calibri"/>
              </a:rPr>
              <a:t>- Benefício suspenso pela Nota Técnica 07/2017 (não houve apresentação da defesa): cabe somente requerer Recurso</a:t>
            </a:r>
            <a:endParaRPr/>
          </a:p>
          <a:p>
            <a:pPr>
              <a:lnSpc>
                <a:spcPct val="100000"/>
              </a:lnSpc>
            </a:pPr>
            <a:r>
              <a:rPr lang="pt-BR" sz="1700">
                <a:solidFill>
                  <a:srgbClr val="000000"/>
                </a:solidFill>
                <a:latin typeface="Calibri"/>
                <a:ea typeface="Calibri"/>
              </a:rPr>
              <a:t>- Benefício suspenso pela Nota Técnica 20/2018 (não houve apresentação da defesa): podem ser reativados mediante apresentação de defesa com agendamento do serviço “Apresentar Defesa – MOB“.</a:t>
            </a:r>
            <a:endParaRPr/>
          </a:p>
          <a:p>
            <a:pPr>
              <a:lnSpc>
                <a:spcPct val="100000"/>
              </a:lnSpc>
            </a:pPr>
            <a:endParaRPr/>
          </a:p>
          <a:p>
            <a:pPr>
              <a:lnSpc>
                <a:spcPct val="100000"/>
              </a:lnSpc>
            </a:pPr>
            <a:r>
              <a:rPr lang="pt-BR" sz="1700" b="1">
                <a:solidFill>
                  <a:srgbClr val="000000"/>
                </a:solidFill>
                <a:latin typeface="Calibri"/>
                <a:ea typeface="Calibri"/>
              </a:rPr>
              <a:t>Ausência de saque do valor do benefício por mais de 60 dias (modalidade de pagamento no cartão magnético)</a:t>
            </a:r>
            <a:r>
              <a:rPr lang="pt-BR" sz="1700">
                <a:solidFill>
                  <a:srgbClr val="000000"/>
                </a:solidFill>
                <a:latin typeface="Calibri"/>
                <a:ea typeface="Calibri"/>
              </a:rPr>
              <a:t>:</a:t>
            </a:r>
            <a:endParaRPr/>
          </a:p>
          <a:p>
            <a:pPr>
              <a:lnSpc>
                <a:spcPct val="100000"/>
              </a:lnSpc>
            </a:pPr>
            <a:r>
              <a:rPr lang="pt-BR" sz="1700">
                <a:solidFill>
                  <a:srgbClr val="000000"/>
                </a:solidFill>
                <a:latin typeface="Calibri"/>
                <a:ea typeface="Calibri"/>
              </a:rPr>
              <a:t>- Benefício suspenso: solicitar o serviço "Reativar Benefício" + “ Solicitar pagamento de benefício não recebido”</a:t>
            </a:r>
            <a:endParaRPr/>
          </a:p>
          <a:p>
            <a:pPr>
              <a:lnSpc>
                <a:spcPct val="100000"/>
              </a:lnSpc>
            </a:pPr>
            <a:endParaRPr/>
          </a:p>
          <a:p>
            <a:pPr>
              <a:lnSpc>
                <a:spcPct val="100000"/>
              </a:lnSpc>
            </a:pPr>
            <a:r>
              <a:rPr lang="pt-BR" sz="1700" b="1">
                <a:solidFill>
                  <a:srgbClr val="000000"/>
                </a:solidFill>
                <a:latin typeface="Calibri"/>
                <a:ea typeface="Calibri"/>
              </a:rPr>
              <a:t>Ausência de saque do valor do benefício por mais de 180 dias (modalidade de pagamento no cartão magnético):</a:t>
            </a:r>
            <a:endParaRPr/>
          </a:p>
          <a:p>
            <a:pPr>
              <a:lnSpc>
                <a:spcPct val="100000"/>
              </a:lnSpc>
            </a:pPr>
            <a:r>
              <a:rPr lang="pt-BR" sz="1700">
                <a:solidFill>
                  <a:srgbClr val="000000"/>
                </a:solidFill>
                <a:latin typeface="Calibri"/>
                <a:ea typeface="Calibri"/>
              </a:rPr>
              <a:t>- Benefício cessado: solicitar o serviço "Reativar Benefício" + “ Solicitar pagamento de benefício não recebido”</a:t>
            </a:r>
            <a:endParaRPr/>
          </a:p>
          <a:p>
            <a:pPr>
              <a:lnSpc>
                <a:spcPct val="100000"/>
              </a:lnSpc>
            </a:pPr>
            <a:endParaRPr/>
          </a:p>
          <a:p>
            <a:pPr>
              <a:lnSpc>
                <a:spcPct val="100000"/>
              </a:lnSpc>
            </a:pPr>
            <a:endParaRPr/>
          </a:p>
        </p:txBody>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fade">
                                      <p:cBhvr additive="repl">
                                        <p:cTn id="7"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rot="16200000">
            <a:off x="-742320" y="3249720"/>
            <a:ext cx="4102920" cy="1005840"/>
          </a:xfrm>
          <a:prstGeom prst="rect">
            <a:avLst/>
          </a:prstGeom>
          <a:noFill/>
          <a:ln>
            <a:noFill/>
          </a:ln>
        </p:spPr>
        <p:txBody>
          <a:bodyPr lIns="90000" tIns="45000" rIns="90000" bIns="45000" anchor="ctr"/>
          <a:lstStyle/>
          <a:p>
            <a:pPr algn="ctr">
              <a:lnSpc>
                <a:spcPct val="100000"/>
              </a:lnSpc>
            </a:pPr>
            <a:r>
              <a:rPr lang="pt-BR" sz="6000" b="1">
                <a:solidFill>
                  <a:srgbClr val="1C4587"/>
                </a:solidFill>
                <a:latin typeface="Calibri"/>
                <a:ea typeface="Calibri"/>
              </a:rPr>
              <a:t>REVISÃO</a:t>
            </a:r>
            <a:endParaRPr/>
          </a:p>
        </p:txBody>
      </p:sp>
      <p:sp>
        <p:nvSpPr>
          <p:cNvPr id="148" name="CustomShape 2"/>
          <p:cNvSpPr/>
          <p:nvPr/>
        </p:nvSpPr>
        <p:spPr>
          <a:xfrm>
            <a:off x="2361600" y="1196640"/>
            <a:ext cx="8727840" cy="5110920"/>
          </a:xfrm>
          <a:prstGeom prst="rect">
            <a:avLst/>
          </a:prstGeom>
          <a:noFill/>
          <a:ln>
            <a:noFill/>
          </a:ln>
        </p:spPr>
        <p:txBody>
          <a:bodyPr lIns="90000" tIns="45000" rIns="90000" bIns="45000"/>
          <a:lstStyle/>
          <a:p>
            <a:pPr algn="just">
              <a:lnSpc>
                <a:spcPct val="115000"/>
              </a:lnSpc>
              <a:buFont typeface="Calibri"/>
              <a:buChar char="●"/>
            </a:pPr>
            <a:r>
              <a:rPr lang="pt-BR" sz="2000">
                <a:solidFill>
                  <a:srgbClr val="000000"/>
                </a:solidFill>
                <a:latin typeface="Calibri"/>
                <a:ea typeface="Calibri"/>
              </a:rPr>
              <a:t>As irregularidades são apuradas a partir de cruzamento de informações dos:</a:t>
            </a:r>
            <a:endParaRPr/>
          </a:p>
          <a:p>
            <a:pPr algn="just">
              <a:lnSpc>
                <a:spcPct val="115000"/>
              </a:lnSpc>
            </a:pPr>
            <a:r>
              <a:rPr lang="pt-BR" sz="2000">
                <a:solidFill>
                  <a:srgbClr val="000000"/>
                </a:solidFill>
                <a:latin typeface="Calibri"/>
                <a:ea typeface="Calibri"/>
              </a:rPr>
              <a:t>a) Dados disponíveis pelos órgãos da Administração Pública;</a:t>
            </a:r>
            <a:endParaRPr/>
          </a:p>
          <a:p>
            <a:pPr algn="just">
              <a:lnSpc>
                <a:spcPct val="115000"/>
              </a:lnSpc>
            </a:pPr>
            <a:r>
              <a:rPr lang="pt-BR" sz="2000">
                <a:solidFill>
                  <a:srgbClr val="000000"/>
                </a:solidFill>
                <a:latin typeface="Calibri"/>
                <a:ea typeface="Calibri"/>
              </a:rPr>
              <a:t>b) Leitura das informações do Cadastro Único e/ou de outros cadastros;</a:t>
            </a:r>
            <a:endParaRPr/>
          </a:p>
          <a:p>
            <a:pPr algn="just">
              <a:lnSpc>
                <a:spcPct val="100000"/>
              </a:lnSpc>
            </a:pPr>
            <a:endParaRPr/>
          </a:p>
          <a:p>
            <a:pPr algn="just">
              <a:lnSpc>
                <a:spcPct val="100000"/>
              </a:lnSpc>
              <a:buFont typeface="Calibri"/>
              <a:buChar char="●"/>
            </a:pPr>
            <a:r>
              <a:rPr lang="pt-BR" sz="2000">
                <a:solidFill>
                  <a:srgbClr val="000000"/>
                </a:solidFill>
                <a:latin typeface="Calibri"/>
                <a:ea typeface="Calibri"/>
              </a:rPr>
              <a:t>Nota Técnica 07/2017/ MDSA e Nota Técnica 20/2018/MDS – possível situação de irregularidade (renda igual ou superior a ¼ do sm.);</a:t>
            </a:r>
            <a:endParaRPr/>
          </a:p>
          <a:p>
            <a:pPr algn="just">
              <a:lnSpc>
                <a:spcPct val="100000"/>
              </a:lnSpc>
            </a:pPr>
            <a:endParaRPr/>
          </a:p>
          <a:p>
            <a:pPr algn="just">
              <a:lnSpc>
                <a:spcPct val="100000"/>
              </a:lnSpc>
              <a:buFont typeface="Calibri"/>
              <a:buChar char="●"/>
            </a:pPr>
            <a:r>
              <a:rPr lang="pt-BR" sz="2000">
                <a:solidFill>
                  <a:srgbClr val="000000"/>
                </a:solidFill>
                <a:latin typeface="Calibri"/>
                <a:ea typeface="Calibri"/>
              </a:rPr>
              <a:t>Ofício de Defesa – 10 dias para apresentar defesa ao INSS;</a:t>
            </a:r>
            <a:endParaRPr/>
          </a:p>
          <a:p>
            <a:pPr algn="just">
              <a:lnSpc>
                <a:spcPct val="100000"/>
              </a:lnSpc>
            </a:pPr>
            <a:endParaRPr/>
          </a:p>
          <a:p>
            <a:pPr algn="just">
              <a:lnSpc>
                <a:spcPct val="100000"/>
              </a:lnSpc>
              <a:buFont typeface="Calibri"/>
              <a:buChar char="●"/>
            </a:pPr>
            <a:r>
              <a:rPr lang="pt-BR" sz="2000">
                <a:solidFill>
                  <a:srgbClr val="000000"/>
                </a:solidFill>
                <a:latin typeface="Calibri"/>
                <a:ea typeface="Calibri"/>
              </a:rPr>
              <a:t>Durante a análise da Defesa, continua recebendo o benefício;</a:t>
            </a:r>
            <a:endParaRPr/>
          </a:p>
          <a:p>
            <a:pPr algn="just">
              <a:lnSpc>
                <a:spcPct val="100000"/>
              </a:lnSpc>
            </a:pPr>
            <a:endParaRPr/>
          </a:p>
          <a:p>
            <a:pPr algn="just">
              <a:lnSpc>
                <a:spcPct val="100000"/>
              </a:lnSpc>
              <a:buFont typeface="Calibri"/>
              <a:buChar char="●"/>
            </a:pPr>
            <a:r>
              <a:rPr lang="pt-BR" sz="2000">
                <a:solidFill>
                  <a:srgbClr val="000000"/>
                </a:solidFill>
                <a:latin typeface="Calibri"/>
                <a:ea typeface="Calibri"/>
              </a:rPr>
              <a:t>Após analisada, se for acatada, mantêm a concessão do benefício; se não for acatada, INSS suspende o benefício e abre prazo de 30 dias para entrar em recurso.</a:t>
            </a:r>
            <a:endParaRPr/>
          </a:p>
          <a:p>
            <a:pPr algn="just">
              <a:lnSpc>
                <a:spcPct val="100000"/>
              </a:lnSpc>
            </a:pPr>
            <a:endParaRPr/>
          </a:p>
          <a:p>
            <a:pPr algn="just">
              <a:lnSpc>
                <a:spcPct val="100000"/>
              </a:lnSpc>
            </a:pPr>
            <a:endParaRPr/>
          </a:p>
        </p:txBody>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0"/>
                                  </p:stCondLst>
                                  <p:childTnLst>
                                    <p:set>
                                      <p:cBhvr>
                                        <p:cTn id="6" dur="1" fill="hold">
                                          <p:stCondLst>
                                            <p:cond delay="0"/>
                                          </p:stCondLst>
                                        </p:cTn>
                                        <p:tgtEl>
                                          <p:spTgt spid="147"/>
                                        </p:tgtEl>
                                        <p:attrNameLst>
                                          <p:attrName>style.visibility</p:attrName>
                                        </p:attrNameLst>
                                      </p:cBhvr>
                                      <p:to>
                                        <p:strVal val="visible"/>
                                      </p:to>
                                    </p:set>
                                    <p:animEffect transition="in" filter="fade">
                                      <p:cBhvr additive="repl">
                                        <p:cTn id="7" dur="500"/>
                                        <p:tgtEl>
                                          <p:spTgt spid="147"/>
                                        </p:tgtEl>
                                      </p:cBhvr>
                                    </p:animEffect>
                                  </p:childTnLst>
                                </p:cTn>
                              </p:par>
                            </p:childTnLst>
                          </p:cTn>
                        </p:par>
                        <p:par>
                          <p:cTn id="8" fill="hold">
                            <p:stCondLst>
                              <p:cond delay="500"/>
                            </p:stCondLst>
                            <p:childTnLst>
                              <p:par>
                                <p:cTn id="9" presetID="10" presetClass="entr" fill="hold" nodeType="afterEffect">
                                  <p:stCondLst>
                                    <p:cond delay="0"/>
                                  </p:stCondLst>
                                  <p:childTnLst>
                                    <p:set>
                                      <p:cBhvr>
                                        <p:cTn id="10" dur="1" fill="hold">
                                          <p:stCondLst>
                                            <p:cond delay="0"/>
                                          </p:stCondLst>
                                        </p:cTn>
                                        <p:tgtEl>
                                          <p:spTgt spid="148"/>
                                        </p:tgtEl>
                                        <p:attrNameLst>
                                          <p:attrName>style.visibility</p:attrName>
                                        </p:attrNameLst>
                                      </p:cBhvr>
                                      <p:to>
                                        <p:strVal val="visible"/>
                                      </p:to>
                                    </p:set>
                                    <p:animEffect transition="in" filter="fade">
                                      <p:cBhvr additive="repl">
                                        <p:cTn id="11"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rot="16200000">
            <a:off x="-794520" y="3260520"/>
            <a:ext cx="4102920" cy="1005840"/>
          </a:xfrm>
          <a:prstGeom prst="rect">
            <a:avLst/>
          </a:prstGeom>
          <a:noFill/>
          <a:ln>
            <a:noFill/>
          </a:ln>
        </p:spPr>
        <p:txBody>
          <a:bodyPr lIns="90000" tIns="45000" rIns="90000" bIns="45000" anchor="ctr"/>
          <a:lstStyle/>
          <a:p>
            <a:pPr algn="ctr">
              <a:lnSpc>
                <a:spcPct val="100000"/>
              </a:lnSpc>
            </a:pPr>
            <a:r>
              <a:rPr lang="pt-BR" sz="6000" b="1">
                <a:solidFill>
                  <a:srgbClr val="1C4587"/>
                </a:solidFill>
                <a:latin typeface="Calibri"/>
                <a:ea typeface="Calibri"/>
              </a:rPr>
              <a:t>MEU INSS</a:t>
            </a:r>
            <a:endParaRPr/>
          </a:p>
        </p:txBody>
      </p:sp>
      <p:sp>
        <p:nvSpPr>
          <p:cNvPr id="150" name="CustomShape 2"/>
          <p:cNvSpPr/>
          <p:nvPr/>
        </p:nvSpPr>
        <p:spPr>
          <a:xfrm>
            <a:off x="3125880" y="2031840"/>
            <a:ext cx="8611200" cy="4092840"/>
          </a:xfrm>
          <a:prstGeom prst="rect">
            <a:avLst/>
          </a:prstGeom>
          <a:noFill/>
          <a:ln>
            <a:noFill/>
          </a:ln>
        </p:spPr>
        <p:txBody>
          <a:bodyPr lIns="90000" tIns="45000" rIns="90000" bIns="45000"/>
          <a:lstStyle/>
          <a:p>
            <a:pPr algn="just">
              <a:lnSpc>
                <a:spcPct val="100000"/>
              </a:lnSpc>
              <a:buFont typeface="Arial"/>
              <a:buChar char="•"/>
            </a:pPr>
            <a:r>
              <a:rPr lang="pt-BR" sz="2000">
                <a:solidFill>
                  <a:srgbClr val="000000"/>
                </a:solidFill>
                <a:latin typeface="Calibri"/>
                <a:ea typeface="Calibri"/>
              </a:rPr>
              <a:t>É uma central de serviços acessível por meio de computador ou celular. A ferramenta permite fazer agendamentos, requerer benefícios e realizar consultas. O trabalhador acessa e acompanha todas as informações de sua vida laboral, ou seja, sua história de trabalho, como dados sobre vínculos, períodos trabalhados e contribuições previdenciárias. </a:t>
            </a:r>
            <a:endParaRPr/>
          </a:p>
          <a:p>
            <a:pPr algn="just">
              <a:lnSpc>
                <a:spcPct val="100000"/>
              </a:lnSpc>
            </a:pPr>
            <a:endParaRPr/>
          </a:p>
          <a:p>
            <a:pPr algn="just">
              <a:lnSpc>
                <a:spcPct val="100000"/>
              </a:lnSpc>
              <a:buFont typeface="Arial"/>
              <a:buChar char="•"/>
            </a:pPr>
            <a:r>
              <a:rPr lang="pt-BR" sz="2000">
                <a:solidFill>
                  <a:srgbClr val="000000"/>
                </a:solidFill>
                <a:latin typeface="Calibri"/>
                <a:ea typeface="Calibri"/>
              </a:rPr>
              <a:t>Para utilizar esses serviços é necessário se cadastrar e obter senha no próprio site (gov.br/meuinss) ou pelo aplicativo (disponível na loja de aplicativos no celular: Google Play, App Store, etc).</a:t>
            </a:r>
            <a:endParaRPr/>
          </a:p>
          <a:p>
            <a:pPr algn="just">
              <a:lnSpc>
                <a:spcPct val="100000"/>
              </a:lnSpc>
            </a:pPr>
            <a:endParaRPr/>
          </a:p>
          <a:p>
            <a:pPr algn="just">
              <a:lnSpc>
                <a:spcPct val="100000"/>
              </a:lnSpc>
              <a:buFont typeface="Arial"/>
              <a:buChar char="•"/>
            </a:pPr>
            <a:r>
              <a:rPr lang="pt-BR" sz="2000">
                <a:solidFill>
                  <a:srgbClr val="000000"/>
                </a:solidFill>
                <a:latin typeface="Calibri"/>
                <a:ea typeface="Calibri"/>
              </a:rPr>
              <a:t>Em caso de dúvidas, é só ligar para o telefone 135, de segunda a sábado, das 7h às 22h ou acessar www.inss.gov.br .</a:t>
            </a:r>
            <a:endParaRPr/>
          </a:p>
        </p:txBody>
      </p:sp>
      <p:sp>
        <p:nvSpPr>
          <p:cNvPr id="151" name="CustomShape 3"/>
          <p:cNvSpPr/>
          <p:nvPr/>
        </p:nvSpPr>
        <p:spPr>
          <a:xfrm>
            <a:off x="2852280" y="695880"/>
            <a:ext cx="360" cy="6134040"/>
          </a:xfrm>
          <a:prstGeom prst="straightConnector1">
            <a:avLst/>
          </a:prstGeom>
          <a:noFill/>
          <a:ln w="19080">
            <a:solidFill>
              <a:srgbClr val="02609B"/>
            </a:solidFill>
            <a:miter/>
          </a:ln>
        </p:spPr>
      </p:sp>
      <p:sp>
        <p:nvSpPr>
          <p:cNvPr id="152" name="CustomShape 4"/>
          <p:cNvSpPr/>
          <p:nvPr/>
        </p:nvSpPr>
        <p:spPr>
          <a:xfrm>
            <a:off x="16200" y="1484280"/>
            <a:ext cx="12191400" cy="360"/>
          </a:xfrm>
          <a:prstGeom prst="straightConnector1">
            <a:avLst/>
          </a:prstGeom>
          <a:noFill/>
          <a:ln w="19080">
            <a:solidFill>
              <a:srgbClr val="02609B"/>
            </a:solidFill>
            <a:miter/>
          </a:ln>
        </p:spPr>
      </p:sp>
      <p:sp>
        <p:nvSpPr>
          <p:cNvPr id="153" name="CustomShape 5"/>
          <p:cNvSpPr/>
          <p:nvPr/>
        </p:nvSpPr>
        <p:spPr>
          <a:xfrm>
            <a:off x="2578680" y="1210680"/>
            <a:ext cx="546480" cy="546480"/>
          </a:xfrm>
          <a:prstGeom prst="plus">
            <a:avLst>
              <a:gd name="adj" fmla="val 45122"/>
            </a:avLst>
          </a:prstGeom>
          <a:solidFill>
            <a:srgbClr val="003F6A"/>
          </a:solidFill>
          <a:ln w="12600">
            <a:solidFill>
              <a:srgbClr val="003F6A"/>
            </a:solidFill>
            <a:miter/>
          </a:ln>
        </p:spPr>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0"/>
                                  </p:stCondLst>
                                  <p:childTnLst>
                                    <p:set>
                                      <p:cBhvr>
                                        <p:cTn id="6" dur="1" fill="hold">
                                          <p:stCondLst>
                                            <p:cond delay="0"/>
                                          </p:stCondLst>
                                        </p:cTn>
                                        <p:tgtEl>
                                          <p:spTgt spid="149"/>
                                        </p:tgtEl>
                                        <p:attrNameLst>
                                          <p:attrName>style.visibility</p:attrName>
                                        </p:attrNameLst>
                                      </p:cBhvr>
                                      <p:to>
                                        <p:strVal val="visible"/>
                                      </p:to>
                                    </p:set>
                                    <p:animEffect transition="in" filter="fade">
                                      <p:cBhvr additive="repl">
                                        <p:cTn id="7" dur="500"/>
                                        <p:tgtEl>
                                          <p:spTgt spid="149"/>
                                        </p:tgtEl>
                                      </p:cBhvr>
                                    </p:animEffect>
                                  </p:childTnLst>
                                </p:cTn>
                              </p:par>
                            </p:childTnLst>
                          </p:cTn>
                        </p:par>
                        <p:par>
                          <p:cTn id="8" fill="hold">
                            <p:stCondLst>
                              <p:cond delay="500"/>
                            </p:stCondLst>
                            <p:childTnLst>
                              <p:par>
                                <p:cTn id="9" presetID="10" presetClass="entr" fill="hold" nodeType="afterEffect">
                                  <p:stCondLst>
                                    <p:cond delay="0"/>
                                  </p:stCondLst>
                                  <p:childTnLst>
                                    <p:set>
                                      <p:cBhvr>
                                        <p:cTn id="10" dur="1" fill="hold">
                                          <p:stCondLst>
                                            <p:cond delay="0"/>
                                          </p:stCondLst>
                                        </p:cTn>
                                        <p:tgtEl>
                                          <p:spTgt spid="150"/>
                                        </p:tgtEl>
                                        <p:attrNameLst>
                                          <p:attrName>style.visibility</p:attrName>
                                        </p:attrNameLst>
                                      </p:cBhvr>
                                      <p:to>
                                        <p:strVal val="visible"/>
                                      </p:to>
                                    </p:set>
                                    <p:animEffect transition="in" filter="fade">
                                      <p:cBhvr additive="repl">
                                        <p:cTn id="11" dur="500"/>
                                        <p:tgtEl>
                                          <p:spTgt spid="150"/>
                                        </p:tgtEl>
                                      </p:cBhvr>
                                    </p:animEffect>
                                  </p:childTnLst>
                                </p:cTn>
                              </p:par>
                              <p:par>
                                <p:cTn id="12" presetID="2" presetClass="entr" presetSubtype="4" fill="hold" nodeType="withEffect">
                                  <p:stCondLst>
                                    <p:cond delay="0"/>
                                  </p:stCondLst>
                                  <p:childTnLst>
                                    <p:set>
                                      <p:cBhvr>
                                        <p:cTn id="13" dur="1" fill="hold">
                                          <p:stCondLst>
                                            <p:cond delay="0"/>
                                          </p:stCondLst>
                                        </p:cTn>
                                        <p:tgtEl>
                                          <p:spTgt spid="152"/>
                                        </p:tgtEl>
                                        <p:attrNameLst>
                                          <p:attrName>style.visibility</p:attrName>
                                        </p:attrNameLst>
                                      </p:cBhvr>
                                      <p:to>
                                        <p:strVal val="visible"/>
                                      </p:to>
                                    </p:set>
                                    <p:anim calcmode="lin" valueType="num">
                                      <p:cBhvr additive="repl">
                                        <p:cTn id="14" dur="1500"/>
                                        <p:tgtEl>
                                          <p:spTgt spid="152"/>
                                        </p:tgtEl>
                                        <p:attrNameLst>
                                          <p:attrName>ppt_y</p:attrName>
                                        </p:attrNameLst>
                                      </p:cBhvr>
                                      <p:tavLst>
                                        <p:tav tm="0">
                                          <p:val>
                                            <p:strVal val="#ppt_y+1"/>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151"/>
                                        </p:tgtEl>
                                        <p:attrNameLst>
                                          <p:attrName>style.visibility</p:attrName>
                                        </p:attrNameLst>
                                      </p:cBhvr>
                                      <p:to>
                                        <p:strVal val="visible"/>
                                      </p:to>
                                    </p:set>
                                    <p:anim calcmode="lin" valueType="num">
                                      <p:cBhvr additive="repl">
                                        <p:cTn id="17" dur="1500"/>
                                        <p:tgtEl>
                                          <p:spTgt spid="151"/>
                                        </p:tgtEl>
                                        <p:attrNameLst>
                                          <p:attrName>ppt_x</p:attrName>
                                        </p:attrNameLst>
                                      </p:cBhvr>
                                      <p:tavLst>
                                        <p:tav tm="0">
                                          <p:val>
                                            <p:strVal val="#ppt_x+1"/>
                                          </p:val>
                                        </p:tav>
                                        <p:tav tm="100000">
                                          <p:val>
                                            <p:strVal val="#ppt_x"/>
                                          </p:val>
                                        </p:tav>
                                      </p:tavLst>
                                    </p:anim>
                                  </p:childTnLst>
                                </p:cTn>
                              </p:par>
                              <p:par>
                                <p:cTn id="18" presetID="10" presetClass="entr" fill="hold" nodeType="withEffect">
                                  <p:stCondLst>
                                    <p:cond delay="1250"/>
                                  </p:stCondLst>
                                  <p:childTnLst>
                                    <p:set>
                                      <p:cBhvr>
                                        <p:cTn id="19" dur="1" fill="hold">
                                          <p:stCondLst>
                                            <p:cond delay="0"/>
                                          </p:stCondLst>
                                        </p:cTn>
                                        <p:tgtEl>
                                          <p:spTgt spid="153"/>
                                        </p:tgtEl>
                                        <p:attrNameLst>
                                          <p:attrName>style.visibility</p:attrName>
                                        </p:attrNameLst>
                                      </p:cBhvr>
                                      <p:to>
                                        <p:strVal val="visible"/>
                                      </p:to>
                                    </p:set>
                                    <p:animEffect transition="in" filter="fade">
                                      <p:cBhvr additive="repl">
                                        <p:cTn id="20"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525240" y="878400"/>
            <a:ext cx="10756800" cy="1452240"/>
          </a:xfrm>
          <a:prstGeom prst="rect">
            <a:avLst/>
          </a:prstGeom>
          <a:solidFill>
            <a:srgbClr val="003F6A"/>
          </a:solidFill>
          <a:ln>
            <a:noFill/>
          </a:ln>
        </p:spPr>
        <p:txBody>
          <a:bodyPr lIns="90000" tIns="45000" rIns="90000" bIns="45000" anchor="ctr"/>
          <a:lstStyle/>
          <a:p>
            <a:pPr algn="ctr">
              <a:lnSpc>
                <a:spcPct val="100000"/>
              </a:lnSpc>
            </a:pPr>
            <a:r>
              <a:rPr lang="pt-BR" sz="1900">
                <a:solidFill>
                  <a:srgbClr val="FFFFFF"/>
                </a:solidFill>
                <a:latin typeface="Calibri"/>
                <a:ea typeface="Calibri"/>
              </a:rPr>
              <a:t>Serviço Social do INSS: Art. 88 da Lei nº 8.213 de 24/07/1991: </a:t>
            </a:r>
            <a:endParaRPr/>
          </a:p>
          <a:p>
            <a:pPr algn="just">
              <a:lnSpc>
                <a:spcPct val="100000"/>
              </a:lnSpc>
            </a:pPr>
            <a:r>
              <a:rPr lang="pt-BR" sz="1900">
                <a:solidFill>
                  <a:srgbClr val="FFFFFF"/>
                </a:solidFill>
                <a:latin typeface="Calibri"/>
                <a:ea typeface="Calibri"/>
              </a:rPr>
              <a:t>“Compete ao Serviço Social esclarecer junto aos beneficiários seus direitos sociais e os meios de exercê-los e estabelecer conjuntamente com eles o processo de solução dos problemas que emergirem da sua relação com a Previdência Social, tanto no âmbito interno da Instituição como na dinâmica da sociedade”</a:t>
            </a:r>
            <a:endParaRPr/>
          </a:p>
        </p:txBody>
      </p:sp>
      <p:sp>
        <p:nvSpPr>
          <p:cNvPr id="86" name="CustomShape 2"/>
          <p:cNvSpPr/>
          <p:nvPr/>
        </p:nvSpPr>
        <p:spPr>
          <a:xfrm>
            <a:off x="1870560" y="2702880"/>
            <a:ext cx="7793280" cy="3573000"/>
          </a:xfrm>
          <a:prstGeom prst="foldedCorner">
            <a:avLst>
              <a:gd name="adj" fmla="val 16667"/>
            </a:avLst>
          </a:prstGeom>
          <a:solidFill>
            <a:srgbClr val="CFE2F3"/>
          </a:solidFill>
          <a:ln w="9360">
            <a:solidFill>
              <a:srgbClr val="44546A"/>
            </a:solidFill>
            <a:round/>
          </a:ln>
        </p:spPr>
      </p:sp>
      <p:sp>
        <p:nvSpPr>
          <p:cNvPr id="87" name="CustomShape 3"/>
          <p:cNvSpPr/>
          <p:nvPr/>
        </p:nvSpPr>
        <p:spPr>
          <a:xfrm>
            <a:off x="2057760" y="2778840"/>
            <a:ext cx="7606080" cy="3291480"/>
          </a:xfrm>
          <a:prstGeom prst="rect">
            <a:avLst/>
          </a:prstGeom>
          <a:noFill/>
          <a:ln>
            <a:noFill/>
          </a:ln>
        </p:spPr>
        <p:txBody>
          <a:bodyPr lIns="90000" tIns="91440" rIns="90000" bIns="91440"/>
          <a:lstStyle/>
          <a:p>
            <a:pPr>
              <a:lnSpc>
                <a:spcPct val="100000"/>
              </a:lnSpc>
            </a:pPr>
            <a:r>
              <a:rPr lang="pt-BR" sz="2200" b="1">
                <a:solidFill>
                  <a:srgbClr val="000000"/>
                </a:solidFill>
                <a:latin typeface="Calibri"/>
                <a:ea typeface="Calibri"/>
              </a:rPr>
              <a:t>Atividades: </a:t>
            </a:r>
            <a:endParaRPr/>
          </a:p>
          <a:p>
            <a:pPr>
              <a:lnSpc>
                <a:spcPct val="100000"/>
              </a:lnSpc>
              <a:buFont typeface="Calibri"/>
              <a:buChar char="●"/>
            </a:pPr>
            <a:r>
              <a:rPr lang="pt-BR" sz="2200">
                <a:solidFill>
                  <a:srgbClr val="000000"/>
                </a:solidFill>
                <a:latin typeface="Calibri"/>
                <a:ea typeface="Calibri"/>
              </a:rPr>
              <a:t>Avaliação Social da deficiência (BPC e aposentadoria da PcD);</a:t>
            </a:r>
            <a:endParaRPr/>
          </a:p>
          <a:p>
            <a:pPr>
              <a:lnSpc>
                <a:spcPct val="100000"/>
              </a:lnSpc>
              <a:buFont typeface="Calibri"/>
              <a:buChar char="●"/>
            </a:pPr>
            <a:r>
              <a:rPr lang="pt-BR" sz="2200">
                <a:solidFill>
                  <a:srgbClr val="000000"/>
                </a:solidFill>
                <a:latin typeface="Calibri"/>
                <a:ea typeface="Calibri"/>
              </a:rPr>
              <a:t>Parecer Social;</a:t>
            </a:r>
            <a:endParaRPr/>
          </a:p>
          <a:p>
            <a:pPr>
              <a:lnSpc>
                <a:spcPct val="100000"/>
              </a:lnSpc>
              <a:buFont typeface="Calibri"/>
              <a:buChar char="●"/>
            </a:pPr>
            <a:r>
              <a:rPr lang="pt-BR" sz="2200">
                <a:solidFill>
                  <a:srgbClr val="000000"/>
                </a:solidFill>
                <a:latin typeface="Calibri"/>
                <a:ea typeface="Calibri"/>
              </a:rPr>
              <a:t>Socialização de informações (individual e coletiva);</a:t>
            </a:r>
            <a:endParaRPr/>
          </a:p>
          <a:p>
            <a:pPr>
              <a:lnSpc>
                <a:spcPct val="100000"/>
              </a:lnSpc>
              <a:buFont typeface="Calibri"/>
              <a:buChar char="●"/>
            </a:pPr>
            <a:r>
              <a:rPr lang="pt-BR" sz="2200">
                <a:solidFill>
                  <a:srgbClr val="000000"/>
                </a:solidFill>
                <a:latin typeface="Calibri"/>
                <a:ea typeface="Calibri"/>
              </a:rPr>
              <a:t>Pesquisa social;</a:t>
            </a:r>
            <a:endParaRPr/>
          </a:p>
          <a:p>
            <a:pPr>
              <a:lnSpc>
                <a:spcPct val="100000"/>
              </a:lnSpc>
              <a:buFont typeface="Calibri"/>
              <a:buChar char="●"/>
            </a:pPr>
            <a:r>
              <a:rPr lang="pt-BR" sz="2200">
                <a:solidFill>
                  <a:srgbClr val="000000"/>
                </a:solidFill>
                <a:latin typeface="Calibri"/>
                <a:ea typeface="Calibri"/>
              </a:rPr>
              <a:t>Estudo exploratório dos recursos sociais;</a:t>
            </a:r>
            <a:endParaRPr/>
          </a:p>
          <a:p>
            <a:pPr>
              <a:lnSpc>
                <a:spcPct val="100000"/>
              </a:lnSpc>
              <a:buFont typeface="Calibri"/>
              <a:buChar char="●"/>
            </a:pPr>
            <a:r>
              <a:rPr lang="pt-BR" sz="2200">
                <a:solidFill>
                  <a:srgbClr val="000000"/>
                </a:solidFill>
                <a:latin typeface="Calibri"/>
                <a:ea typeface="Calibri"/>
              </a:rPr>
              <a:t>Assessoria e Consultoria.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525240" y="878400"/>
            <a:ext cx="4086000" cy="584280"/>
          </a:xfrm>
          <a:prstGeom prst="rect">
            <a:avLst/>
          </a:prstGeom>
          <a:solidFill>
            <a:srgbClr val="003F6A"/>
          </a:solidFill>
          <a:ln>
            <a:noFill/>
          </a:ln>
        </p:spPr>
        <p:txBody>
          <a:bodyPr lIns="90000" tIns="45000" rIns="90000" bIns="45000" anchor="ctr"/>
          <a:lstStyle/>
          <a:p>
            <a:pPr algn="ctr">
              <a:lnSpc>
                <a:spcPct val="100000"/>
              </a:lnSpc>
            </a:pPr>
            <a:r>
              <a:rPr lang="pt-BR" sz="2700">
                <a:solidFill>
                  <a:srgbClr val="FFFFFF"/>
                </a:solidFill>
                <a:latin typeface="Calibri"/>
                <a:ea typeface="Calibri"/>
              </a:rPr>
              <a:t>Serviço Social do INSS</a:t>
            </a:r>
            <a:endParaRPr/>
          </a:p>
        </p:txBody>
      </p:sp>
      <p:sp>
        <p:nvSpPr>
          <p:cNvPr id="89" name="CustomShape 2"/>
          <p:cNvSpPr/>
          <p:nvPr/>
        </p:nvSpPr>
        <p:spPr>
          <a:xfrm>
            <a:off x="204120" y="1616760"/>
            <a:ext cx="7180560" cy="4713120"/>
          </a:xfrm>
          <a:prstGeom prst="rect">
            <a:avLst/>
          </a:prstGeom>
          <a:solidFill>
            <a:srgbClr val="C9DAF8"/>
          </a:solidFill>
          <a:ln w="9360">
            <a:solidFill>
              <a:srgbClr val="44546A"/>
            </a:solidFill>
            <a:round/>
          </a:ln>
        </p:spPr>
      </p:sp>
      <p:sp>
        <p:nvSpPr>
          <p:cNvPr id="90" name="CustomShape 3"/>
          <p:cNvSpPr/>
          <p:nvPr/>
        </p:nvSpPr>
        <p:spPr>
          <a:xfrm>
            <a:off x="391320" y="1572480"/>
            <a:ext cx="6806160" cy="4756680"/>
          </a:xfrm>
          <a:prstGeom prst="rect">
            <a:avLst/>
          </a:prstGeom>
          <a:noFill/>
          <a:ln>
            <a:noFill/>
          </a:ln>
        </p:spPr>
        <p:txBody>
          <a:bodyPr lIns="90000" tIns="91440" rIns="90000" bIns="91440"/>
          <a:lstStyle/>
          <a:p>
            <a:pPr algn="just">
              <a:lnSpc>
                <a:spcPct val="100000"/>
              </a:lnSpc>
            </a:pPr>
            <a:r>
              <a:rPr lang="pt-BR" sz="2000" b="1">
                <a:solidFill>
                  <a:srgbClr val="000000"/>
                </a:solidFill>
                <a:latin typeface="Calibri"/>
                <a:ea typeface="Calibri"/>
              </a:rPr>
              <a:t>ASSESSORIA E CONSULTORIA</a:t>
            </a:r>
            <a:endParaRPr/>
          </a:p>
          <a:p>
            <a:pPr algn="just">
              <a:lnSpc>
                <a:spcPct val="100000"/>
              </a:lnSpc>
            </a:pPr>
            <a:endParaRPr/>
          </a:p>
          <a:p>
            <a:pPr algn="just">
              <a:lnSpc>
                <a:spcPct val="100000"/>
              </a:lnSpc>
            </a:pPr>
            <a:r>
              <a:rPr lang="pt-BR" sz="2000" b="1">
                <a:solidFill>
                  <a:srgbClr val="000000"/>
                </a:solidFill>
                <a:latin typeface="Calibri"/>
                <a:ea typeface="Calibri"/>
              </a:rPr>
              <a:t>Possibilidades:</a:t>
            </a:r>
            <a:endParaRPr/>
          </a:p>
          <a:p>
            <a:pPr algn="just">
              <a:lnSpc>
                <a:spcPct val="100000"/>
              </a:lnSpc>
            </a:pPr>
            <a:r>
              <a:rPr lang="pt-BR" sz="2000">
                <a:solidFill>
                  <a:srgbClr val="000000"/>
                </a:solidFill>
                <a:latin typeface="Calibri"/>
                <a:ea typeface="Calibri"/>
              </a:rPr>
              <a:t>Articulação com a rede;</a:t>
            </a:r>
            <a:endParaRPr/>
          </a:p>
          <a:p>
            <a:pPr algn="just">
              <a:lnSpc>
                <a:spcPct val="100000"/>
              </a:lnSpc>
            </a:pPr>
            <a:r>
              <a:rPr lang="pt-BR" sz="2000">
                <a:solidFill>
                  <a:srgbClr val="000000"/>
                </a:solidFill>
                <a:latin typeface="Calibri"/>
                <a:ea typeface="Calibri"/>
              </a:rPr>
              <a:t>Instrumentalização em matéria de benefícios previdenciários e assistenciais (BPC);</a:t>
            </a:r>
            <a:endParaRPr/>
          </a:p>
          <a:p>
            <a:pPr algn="just">
              <a:lnSpc>
                <a:spcPct val="100000"/>
              </a:lnSpc>
            </a:pPr>
            <a:r>
              <a:rPr lang="pt-BR" sz="2000">
                <a:solidFill>
                  <a:srgbClr val="000000"/>
                </a:solidFill>
                <a:latin typeface="Calibri"/>
                <a:ea typeface="Calibri"/>
              </a:rPr>
              <a:t>Ampliar acesso da população;</a:t>
            </a:r>
            <a:endParaRPr/>
          </a:p>
          <a:p>
            <a:pPr algn="just">
              <a:lnSpc>
                <a:spcPct val="100000"/>
              </a:lnSpc>
            </a:pPr>
            <a:r>
              <a:rPr lang="pt-BR" sz="2000">
                <a:solidFill>
                  <a:srgbClr val="000000"/>
                </a:solidFill>
                <a:latin typeface="Calibri"/>
                <a:ea typeface="Calibri"/>
              </a:rPr>
              <a:t>Perspectiva de Seguridade Social</a:t>
            </a:r>
            <a:endParaRPr/>
          </a:p>
          <a:p>
            <a:pPr algn="just">
              <a:lnSpc>
                <a:spcPct val="100000"/>
              </a:lnSpc>
            </a:pPr>
            <a:endParaRPr/>
          </a:p>
          <a:p>
            <a:pPr algn="just">
              <a:lnSpc>
                <a:spcPct val="100000"/>
              </a:lnSpc>
            </a:pPr>
            <a:r>
              <a:rPr lang="pt-BR" sz="2000" b="1">
                <a:solidFill>
                  <a:srgbClr val="000000"/>
                </a:solidFill>
                <a:latin typeface="Calibri"/>
                <a:ea typeface="Calibri"/>
              </a:rPr>
              <a:t>Desafios:</a:t>
            </a:r>
            <a:endParaRPr/>
          </a:p>
          <a:p>
            <a:pPr algn="just">
              <a:lnSpc>
                <a:spcPct val="100000"/>
              </a:lnSpc>
            </a:pPr>
            <a:r>
              <a:rPr lang="pt-BR" sz="2000">
                <a:solidFill>
                  <a:srgbClr val="000000"/>
                </a:solidFill>
                <a:latin typeface="Calibri"/>
                <a:ea typeface="Calibri"/>
              </a:rPr>
              <a:t>Elevada demanda de trabalho;</a:t>
            </a:r>
            <a:endParaRPr/>
          </a:p>
          <a:p>
            <a:pPr algn="just">
              <a:lnSpc>
                <a:spcPct val="100000"/>
              </a:lnSpc>
            </a:pPr>
            <a:r>
              <a:rPr lang="pt-BR" sz="2000">
                <a:solidFill>
                  <a:srgbClr val="000000"/>
                </a:solidFill>
                <a:latin typeface="Calibri"/>
                <a:ea typeface="Calibri"/>
              </a:rPr>
              <a:t>Limites legais, incluindo da Lei de Acesso à Informação (dados pessoais restritos);</a:t>
            </a:r>
            <a:endParaRPr/>
          </a:p>
          <a:p>
            <a:pPr algn="just">
              <a:lnSpc>
                <a:spcPct val="100000"/>
              </a:lnSpc>
            </a:pPr>
            <a:r>
              <a:rPr lang="pt-BR" sz="2000">
                <a:solidFill>
                  <a:srgbClr val="000000"/>
                </a:solidFill>
                <a:latin typeface="Calibri"/>
                <a:ea typeface="Calibri"/>
              </a:rPr>
              <a:t>Limites institucionais;</a:t>
            </a:r>
            <a:endParaRPr/>
          </a:p>
          <a:p>
            <a:pPr algn="just">
              <a:lnSpc>
                <a:spcPct val="100000"/>
              </a:lnSpc>
            </a:pPr>
            <a:r>
              <a:rPr lang="pt-BR" sz="2000">
                <a:solidFill>
                  <a:srgbClr val="000000"/>
                </a:solidFill>
                <a:latin typeface="Calibri"/>
                <a:ea typeface="Calibri"/>
              </a:rPr>
              <a:t>Autonomia relativa.</a:t>
            </a:r>
            <a:endParaRPr/>
          </a:p>
        </p:txBody>
      </p:sp>
      <p:sp>
        <p:nvSpPr>
          <p:cNvPr id="91" name="CustomShape 4"/>
          <p:cNvSpPr/>
          <p:nvPr/>
        </p:nvSpPr>
        <p:spPr>
          <a:xfrm>
            <a:off x="8117280" y="1940040"/>
            <a:ext cx="3589920" cy="4236480"/>
          </a:xfrm>
          <a:prstGeom prst="foldedCorner">
            <a:avLst>
              <a:gd name="adj" fmla="val 16667"/>
            </a:avLst>
          </a:prstGeom>
          <a:solidFill>
            <a:srgbClr val="4A86E8"/>
          </a:solidFill>
          <a:ln w="9360">
            <a:solidFill>
              <a:srgbClr val="44546A"/>
            </a:solidFill>
            <a:round/>
          </a:ln>
        </p:spPr>
      </p:sp>
      <p:sp>
        <p:nvSpPr>
          <p:cNvPr id="92" name="CustomShape 5"/>
          <p:cNvSpPr/>
          <p:nvPr/>
        </p:nvSpPr>
        <p:spPr>
          <a:xfrm>
            <a:off x="8185320" y="2118960"/>
            <a:ext cx="3453840" cy="3841920"/>
          </a:xfrm>
          <a:prstGeom prst="rect">
            <a:avLst/>
          </a:prstGeom>
          <a:noFill/>
          <a:ln>
            <a:noFill/>
          </a:ln>
        </p:spPr>
        <p:txBody>
          <a:bodyPr lIns="90000" tIns="91440" rIns="90000" bIns="91440"/>
          <a:lstStyle/>
          <a:p>
            <a:pPr>
              <a:lnSpc>
                <a:spcPct val="100000"/>
              </a:lnSpc>
            </a:pPr>
            <a:r>
              <a:rPr lang="pt-BR" sz="2000" b="1">
                <a:solidFill>
                  <a:srgbClr val="FFFFFF"/>
                </a:solidFill>
                <a:latin typeface="Calibri"/>
                <a:ea typeface="Calibri"/>
              </a:rPr>
              <a:t>Contato da rede com o Serviço Social do INSS:</a:t>
            </a:r>
            <a:endParaRPr/>
          </a:p>
          <a:p>
            <a:pPr>
              <a:lnSpc>
                <a:spcPct val="100000"/>
              </a:lnSpc>
              <a:buFont typeface="Calibri"/>
              <a:buChar char="-"/>
            </a:pPr>
            <a:r>
              <a:rPr lang="pt-BR" sz="2000">
                <a:solidFill>
                  <a:srgbClr val="FFFFFF"/>
                </a:solidFill>
                <a:latin typeface="Calibri"/>
                <a:ea typeface="Calibri"/>
              </a:rPr>
              <a:t>Identificar-se nos e-mails encaminhados;</a:t>
            </a:r>
            <a:endParaRPr/>
          </a:p>
          <a:p>
            <a:pPr>
              <a:lnSpc>
                <a:spcPct val="100000"/>
              </a:lnSpc>
              <a:buFont typeface="Calibri"/>
              <a:buChar char="-"/>
            </a:pPr>
            <a:r>
              <a:rPr lang="pt-BR" sz="2000">
                <a:solidFill>
                  <a:srgbClr val="FFFFFF"/>
                </a:solidFill>
                <a:latin typeface="Calibri"/>
                <a:ea typeface="Calibri"/>
              </a:rPr>
              <a:t>Colocar o nome do município no título do e-mail;</a:t>
            </a:r>
            <a:endParaRPr/>
          </a:p>
          <a:p>
            <a:pPr>
              <a:lnSpc>
                <a:spcPct val="100000"/>
              </a:lnSpc>
              <a:buFont typeface="Calibri"/>
              <a:buChar char="-"/>
            </a:pPr>
            <a:r>
              <a:rPr lang="pt-BR" sz="2000">
                <a:solidFill>
                  <a:srgbClr val="FFFFFF"/>
                </a:solidFill>
                <a:latin typeface="Calibri"/>
                <a:ea typeface="Calibri"/>
              </a:rPr>
              <a:t>Cada equipe localmente divulga os meios de contato;</a:t>
            </a:r>
            <a:endParaRPr/>
          </a:p>
          <a:p>
            <a:pPr>
              <a:lnSpc>
                <a:spcPct val="100000"/>
              </a:lnSpc>
              <a:buFont typeface="Calibri"/>
              <a:buChar char="-"/>
            </a:pPr>
            <a:r>
              <a:rPr lang="pt-BR" sz="2000">
                <a:solidFill>
                  <a:srgbClr val="FFFFFF"/>
                </a:solidFill>
                <a:latin typeface="Calibri"/>
                <a:ea typeface="Calibri"/>
              </a:rPr>
              <a:t>Possibilidade de manter reuniões regulares. </a:t>
            </a:r>
            <a:endParaRPr/>
          </a:p>
          <a:p>
            <a:pPr>
              <a:lnSpc>
                <a:spcPct val="100000"/>
              </a:lnSpc>
              <a:buFont typeface="Calibri"/>
              <a:buChar char="-"/>
            </a:pPr>
            <a:r>
              <a:rPr lang="pt-BR" sz="2000" b="1">
                <a:solidFill>
                  <a:srgbClr val="FFFFFF"/>
                </a:solidFill>
                <a:latin typeface="Calibri"/>
                <a:ea typeface="Calibri"/>
              </a:rPr>
              <a:t>Obs: acordo feito na Superintendência I (São Paulo)</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 name="Google Shape;111;gc0b498bc36_0_6"/>
          <p:cNvPicPr/>
          <p:nvPr/>
        </p:nvPicPr>
        <p:blipFill>
          <a:blip r:embed="rId2"/>
          <a:srcRect t="-3458139" b="-3458139"/>
          <a:stretch>
            <a:fillRect/>
          </a:stretch>
        </p:blipFill>
        <p:spPr>
          <a:xfrm>
            <a:off x="0" y="0"/>
            <a:ext cx="12174840" cy="6847920"/>
          </a:xfrm>
          <a:prstGeom prst="rect">
            <a:avLst/>
          </a:prstGeom>
          <a:ln>
            <a:noFill/>
          </a:ln>
        </p:spPr>
      </p:pic>
      <p:sp>
        <p:nvSpPr>
          <p:cNvPr id="94" name="CustomShape 1"/>
          <p:cNvSpPr/>
          <p:nvPr/>
        </p:nvSpPr>
        <p:spPr>
          <a:xfrm>
            <a:off x="0" y="-9360"/>
            <a:ext cx="12191400" cy="6996240"/>
          </a:xfrm>
          <a:prstGeom prst="rect">
            <a:avLst/>
          </a:prstGeom>
          <a:solidFill>
            <a:srgbClr val="EFEFEF"/>
          </a:solidFill>
          <a:ln>
            <a:noFill/>
          </a:ln>
        </p:spPr>
      </p:sp>
      <p:sp>
        <p:nvSpPr>
          <p:cNvPr id="95" name="CustomShape 2"/>
          <p:cNvSpPr/>
          <p:nvPr/>
        </p:nvSpPr>
        <p:spPr>
          <a:xfrm>
            <a:off x="1910880" y="1393560"/>
            <a:ext cx="8352720" cy="1645560"/>
          </a:xfrm>
          <a:prstGeom prst="rect">
            <a:avLst/>
          </a:prstGeom>
          <a:noFill/>
          <a:ln>
            <a:noFill/>
          </a:ln>
        </p:spPr>
        <p:txBody>
          <a:bodyPr lIns="90000" tIns="45000" rIns="90000" bIns="45000" anchor="b"/>
          <a:lstStyle/>
          <a:p>
            <a:pPr algn="ctr">
              <a:lnSpc>
                <a:spcPct val="100000"/>
              </a:lnSpc>
            </a:pPr>
            <a:r>
              <a:rPr lang="pt-BR" sz="6000" b="1">
                <a:solidFill>
                  <a:srgbClr val="191966"/>
                </a:solidFill>
                <a:latin typeface="Calibri"/>
                <a:ea typeface="Calibri"/>
              </a:rPr>
              <a:t>Benefício de Prestação Continuada - BPC</a:t>
            </a:r>
            <a:endParaRPr/>
          </a:p>
        </p:txBody>
      </p:sp>
      <p:sp>
        <p:nvSpPr>
          <p:cNvPr id="96" name="CustomShape 3"/>
          <p:cNvSpPr/>
          <p:nvPr/>
        </p:nvSpPr>
        <p:spPr>
          <a:xfrm>
            <a:off x="1675080" y="3044520"/>
            <a:ext cx="8823960" cy="861120"/>
          </a:xfrm>
          <a:prstGeom prst="rect">
            <a:avLst/>
          </a:prstGeom>
          <a:noFill/>
          <a:ln>
            <a:noFill/>
          </a:ln>
        </p:spPr>
        <p:txBody>
          <a:bodyPr lIns="90000" tIns="45000" rIns="90000" bIns="45000"/>
          <a:lstStyle/>
          <a:p>
            <a:pPr algn="ctr"/>
            <a:r>
              <a:rPr lang="pt-BR" sz="2000" b="1">
                <a:solidFill>
                  <a:srgbClr val="000000"/>
                </a:solidFill>
                <a:latin typeface="Calibri"/>
                <a:ea typeface="Calibri"/>
              </a:rPr>
              <a:t>Instituto Nacional do Seguro Social INSS</a:t>
            </a:r>
            <a:endParaRPr/>
          </a:p>
          <a:p>
            <a:pPr algn="ctr">
              <a:lnSpc>
                <a:spcPct val="90000"/>
              </a:lnSpc>
            </a:pPr>
            <a:r>
              <a:rPr lang="pt-BR" sz="2000" b="1">
                <a:solidFill>
                  <a:srgbClr val="000000"/>
                </a:solidFill>
                <a:latin typeface="Calibri"/>
                <a:ea typeface="Calibri"/>
              </a:rPr>
              <a:t>Serviço Social – Superintendência Regional Sudeste I</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rot="10800000" flipH="1">
            <a:off x="661320" y="2121480"/>
            <a:ext cx="5440320" cy="1078920"/>
          </a:xfrm>
          <a:prstGeom prst="rect">
            <a:avLst/>
          </a:prstGeom>
          <a:solidFill>
            <a:srgbClr val="003F6A"/>
          </a:solidFill>
          <a:ln>
            <a:noFill/>
          </a:ln>
        </p:spPr>
      </p:sp>
      <p:sp>
        <p:nvSpPr>
          <p:cNvPr id="98" name="CustomShape 2"/>
          <p:cNvSpPr/>
          <p:nvPr/>
        </p:nvSpPr>
        <p:spPr>
          <a:xfrm>
            <a:off x="563760" y="1193400"/>
            <a:ext cx="6266160" cy="658800"/>
          </a:xfrm>
          <a:prstGeom prst="rect">
            <a:avLst/>
          </a:prstGeom>
          <a:noFill/>
          <a:ln>
            <a:noFill/>
          </a:ln>
        </p:spPr>
        <p:txBody>
          <a:bodyPr lIns="90000" tIns="45000" rIns="90000" bIns="45000"/>
          <a:lstStyle/>
          <a:p>
            <a:pPr>
              <a:lnSpc>
                <a:spcPct val="100000"/>
              </a:lnSpc>
            </a:pPr>
            <a:r>
              <a:rPr lang="pt-BR" sz="3729" b="1">
                <a:solidFill>
                  <a:srgbClr val="1C4587"/>
                </a:solidFill>
                <a:latin typeface="Calibri"/>
                <a:ea typeface="Calibri"/>
              </a:rPr>
              <a:t>Base legal do BPC</a:t>
            </a:r>
            <a:endParaRPr/>
          </a:p>
        </p:txBody>
      </p:sp>
      <p:sp>
        <p:nvSpPr>
          <p:cNvPr id="99" name="CustomShape 3"/>
          <p:cNvSpPr/>
          <p:nvPr/>
        </p:nvSpPr>
        <p:spPr>
          <a:xfrm rot="10800000" flipH="1">
            <a:off x="6096600" y="3201120"/>
            <a:ext cx="5805000" cy="1951560"/>
          </a:xfrm>
          <a:prstGeom prst="rect">
            <a:avLst/>
          </a:prstGeom>
          <a:solidFill>
            <a:srgbClr val="003F6A"/>
          </a:solidFill>
          <a:ln>
            <a:noFill/>
          </a:ln>
        </p:spPr>
      </p:sp>
      <p:sp>
        <p:nvSpPr>
          <p:cNvPr id="100" name="CustomShape 4"/>
          <p:cNvSpPr/>
          <p:nvPr/>
        </p:nvSpPr>
        <p:spPr>
          <a:xfrm>
            <a:off x="563760" y="2476080"/>
            <a:ext cx="5670360" cy="365760"/>
          </a:xfrm>
          <a:prstGeom prst="rect">
            <a:avLst/>
          </a:prstGeom>
          <a:noFill/>
          <a:ln>
            <a:noFill/>
          </a:ln>
        </p:spPr>
        <p:txBody>
          <a:bodyPr lIns="90000" tIns="45000" rIns="90000" bIns="45000"/>
          <a:lstStyle/>
          <a:p>
            <a:pPr algn="ctr">
              <a:lnSpc>
                <a:spcPct val="100000"/>
              </a:lnSpc>
            </a:pPr>
            <a:r>
              <a:rPr lang="pt-BR" b="1">
                <a:solidFill>
                  <a:srgbClr val="FFFFFF"/>
                </a:solidFill>
                <a:latin typeface="Calibri"/>
                <a:ea typeface="Calibri"/>
              </a:rPr>
              <a:t>LOAS</a:t>
            </a:r>
            <a:r>
              <a:rPr lang="pt-BR">
                <a:solidFill>
                  <a:srgbClr val="FFFFFF"/>
                </a:solidFill>
                <a:latin typeface="Calibri"/>
                <a:ea typeface="Calibri"/>
              </a:rPr>
              <a:t> – Lei Orgânica da Assistência Social - Lei 8742/93 </a:t>
            </a:r>
            <a:endParaRPr/>
          </a:p>
        </p:txBody>
      </p:sp>
      <p:sp>
        <p:nvSpPr>
          <p:cNvPr id="101" name="CustomShape 5"/>
          <p:cNvSpPr/>
          <p:nvPr/>
        </p:nvSpPr>
        <p:spPr>
          <a:xfrm>
            <a:off x="6451560" y="3299400"/>
            <a:ext cx="5095080" cy="1737360"/>
          </a:xfrm>
          <a:prstGeom prst="rect">
            <a:avLst/>
          </a:prstGeom>
          <a:noFill/>
          <a:ln>
            <a:noFill/>
          </a:ln>
        </p:spPr>
        <p:txBody>
          <a:bodyPr lIns="90000" tIns="45000" rIns="90000" bIns="45000"/>
          <a:lstStyle/>
          <a:p>
            <a:pPr algn="just">
              <a:lnSpc>
                <a:spcPct val="100000"/>
              </a:lnSpc>
            </a:pPr>
            <a:r>
              <a:rPr lang="pt-BR" b="1">
                <a:solidFill>
                  <a:srgbClr val="FFFFFF"/>
                </a:solidFill>
                <a:latin typeface="Calibri"/>
                <a:ea typeface="Calibri"/>
              </a:rPr>
              <a:t>Art. 20. </a:t>
            </a:r>
            <a:r>
              <a:rPr lang="pt-BR">
                <a:solidFill>
                  <a:srgbClr val="FFFFFF"/>
                </a:solidFill>
                <a:latin typeface="Calibri"/>
                <a:ea typeface="Calibri"/>
              </a:rPr>
              <a:t>O benefício de prestação continuada (BPC) é a garantia de um salário-mínimo mensal à pessoa com deficiência e ao idoso com 65 (sessenta e cinco) anos ou mais que comprovem não possuir meios de prover a própria manutenção nem de tê-la provida por sua família.</a:t>
            </a:r>
            <a:endParaRPr/>
          </a:p>
        </p:txBody>
      </p:sp>
      <p:sp>
        <p:nvSpPr>
          <p:cNvPr id="102" name="CustomShape 6"/>
          <p:cNvSpPr/>
          <p:nvPr/>
        </p:nvSpPr>
        <p:spPr>
          <a:xfrm>
            <a:off x="5911560" y="3015720"/>
            <a:ext cx="368280" cy="368280"/>
          </a:xfrm>
          <a:prstGeom prst="plus">
            <a:avLst>
              <a:gd name="adj" fmla="val 45122"/>
            </a:avLst>
          </a:prstGeom>
          <a:solidFill>
            <a:srgbClr val="02609B"/>
          </a:solidFill>
          <a:ln w="12600">
            <a:solidFill>
              <a:srgbClr val="02609B"/>
            </a:solidFill>
            <a:miter/>
          </a:ln>
        </p:spPr>
      </p:sp>
      <p:sp>
        <p:nvSpPr>
          <p:cNvPr id="103" name="CustomShape 7"/>
          <p:cNvSpPr/>
          <p:nvPr/>
        </p:nvSpPr>
        <p:spPr>
          <a:xfrm>
            <a:off x="843840" y="5686560"/>
            <a:ext cx="10503360" cy="731520"/>
          </a:xfrm>
          <a:prstGeom prst="rect">
            <a:avLst/>
          </a:prstGeom>
          <a:noFill/>
          <a:ln>
            <a:noFill/>
          </a:ln>
        </p:spPr>
        <p:txBody>
          <a:bodyPr lIns="90000" tIns="91440" rIns="90000" bIns="91440"/>
          <a:lstStyle/>
          <a:p>
            <a:pPr algn="just">
              <a:lnSpc>
                <a:spcPct val="100000"/>
              </a:lnSpc>
            </a:pPr>
            <a:r>
              <a:rPr lang="pt-BR" i="1">
                <a:solidFill>
                  <a:srgbClr val="000000"/>
                </a:solidFill>
                <a:latin typeface="Calibri"/>
                <a:ea typeface="Calibri"/>
              </a:rPr>
              <a:t>Fundamentação legal: Constituição Federal de 1988, Lei 8.742/93 (LOAS) e suas alterações, Lei 10.741/2003 (Estatuto do Idoso), Decreto 6.214/2007</a:t>
            </a:r>
            <a:endParaRPr/>
          </a:p>
        </p:txBody>
      </p:sp>
      <p:sp>
        <p:nvSpPr>
          <p:cNvPr id="104" name="CustomShape 8"/>
          <p:cNvSpPr/>
          <p:nvPr/>
        </p:nvSpPr>
        <p:spPr>
          <a:xfrm>
            <a:off x="9531720" y="833760"/>
            <a:ext cx="2449800" cy="1496880"/>
          </a:xfrm>
          <a:prstGeom prst="foldedCorner">
            <a:avLst>
              <a:gd name="adj" fmla="val 16667"/>
            </a:avLst>
          </a:prstGeom>
          <a:solidFill>
            <a:srgbClr val="E7E6E6"/>
          </a:solidFill>
          <a:ln w="9360">
            <a:solidFill>
              <a:srgbClr val="44546A"/>
            </a:solidFill>
            <a:round/>
          </a:ln>
        </p:spPr>
      </p:sp>
      <p:sp>
        <p:nvSpPr>
          <p:cNvPr id="105" name="CustomShape 9"/>
          <p:cNvSpPr/>
          <p:nvPr/>
        </p:nvSpPr>
        <p:spPr>
          <a:xfrm>
            <a:off x="9639000" y="874800"/>
            <a:ext cx="2262600" cy="1399680"/>
          </a:xfrm>
          <a:prstGeom prst="rect">
            <a:avLst/>
          </a:prstGeom>
          <a:noFill/>
          <a:ln>
            <a:noFill/>
          </a:ln>
        </p:spPr>
        <p:txBody>
          <a:bodyPr lIns="90000" tIns="91440" rIns="90000" bIns="91440"/>
          <a:lstStyle/>
          <a:p>
            <a:pPr algn="ctr">
              <a:lnSpc>
                <a:spcPct val="100000"/>
              </a:lnSpc>
            </a:pPr>
            <a:r>
              <a:rPr lang="pt-BR" sz="1600" i="1">
                <a:solidFill>
                  <a:srgbClr val="000000"/>
                </a:solidFill>
                <a:latin typeface="Calibri"/>
                <a:ea typeface="Calibri"/>
              </a:rPr>
              <a:t>INSS: responsável pela operacionalização (requerimento, concessão, manutenção e revisão)</a:t>
            </a:r>
            <a:endParaRPr/>
          </a:p>
        </p:txBody>
      </p:sp>
      <p:sp>
        <p:nvSpPr>
          <p:cNvPr id="106" name="CustomShape 10"/>
          <p:cNvSpPr/>
          <p:nvPr/>
        </p:nvSpPr>
        <p:spPr>
          <a:xfrm>
            <a:off x="969840" y="3267360"/>
            <a:ext cx="9774360" cy="1139760"/>
          </a:xfrm>
          <a:prstGeom prst="rect">
            <a:avLst/>
          </a:prstGeom>
          <a:noFill/>
          <a:ln>
            <a:noFill/>
          </a:ln>
        </p:spPr>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fade">
                                      <p:cBhvr additive="repl">
                                        <p:cTn id="7" dur="500"/>
                                        <p:tgtEl>
                                          <p:spTgt spid="98"/>
                                        </p:tgtEl>
                                      </p:cBhvr>
                                    </p:animEffect>
                                  </p:childTnLst>
                                </p:cTn>
                              </p:par>
                              <p:par>
                                <p:cTn id="8" presetID="10" presetClass="entr" fill="hold" nodeType="withEffect">
                                  <p:stCondLst>
                                    <p:cond delay="0"/>
                                  </p:stCondLst>
                                  <p:childTnLst>
                                    <p:set>
                                      <p:cBhvr>
                                        <p:cTn id="9" dur="1" fill="hold">
                                          <p:stCondLst>
                                            <p:cond delay="0"/>
                                          </p:stCondLst>
                                        </p:cTn>
                                        <p:tgtEl>
                                          <p:spTgt spid="102"/>
                                        </p:tgtEl>
                                        <p:attrNameLst>
                                          <p:attrName>style.visibility</p:attrName>
                                        </p:attrNameLst>
                                      </p:cBhvr>
                                      <p:to>
                                        <p:strVal val="visible"/>
                                      </p:to>
                                    </p:set>
                                    <p:animEffect transition="in" filter="fade">
                                      <p:cBhvr additive="repl">
                                        <p:cTn id="10" dur="500"/>
                                        <p:tgtEl>
                                          <p:spTgt spid="102"/>
                                        </p:tgtEl>
                                      </p:cBhvr>
                                    </p:animEffect>
                                  </p:childTnLst>
                                </p:cTn>
                              </p:par>
                            </p:childTnLst>
                          </p:cTn>
                        </p:par>
                        <p:par>
                          <p:cTn id="11" fill="hold">
                            <p:stCondLst>
                              <p:cond delay="500"/>
                            </p:stCondLst>
                            <p:childTnLst>
                              <p:par>
                                <p:cTn id="12" presetID="10" presetClass="entr" fill="hold" nodeType="afterEffect">
                                  <p:stCondLst>
                                    <p:cond delay="0"/>
                                  </p:stCondLst>
                                  <p:childTnLst>
                                    <p:set>
                                      <p:cBhvr>
                                        <p:cTn id="13" dur="1" fill="hold">
                                          <p:stCondLst>
                                            <p:cond delay="0"/>
                                          </p:stCondLst>
                                        </p:cTn>
                                        <p:tgtEl>
                                          <p:spTgt spid="97"/>
                                        </p:tgtEl>
                                        <p:attrNameLst>
                                          <p:attrName>style.visibility</p:attrName>
                                        </p:attrNameLst>
                                      </p:cBhvr>
                                      <p:to>
                                        <p:strVal val="visible"/>
                                      </p:to>
                                    </p:set>
                                    <p:animEffect transition="in" filter="fade">
                                      <p:cBhvr additive="repl">
                                        <p:cTn id="14" dur="500"/>
                                        <p:tgtEl>
                                          <p:spTgt spid="97"/>
                                        </p:tgtEl>
                                      </p:cBhvr>
                                    </p:animEffect>
                                  </p:childTnLst>
                                </p:cTn>
                              </p:par>
                              <p:par>
                                <p:cTn id="15" presetID="10" presetClass="entr" fill="hold" nodeType="withEffect">
                                  <p:stCondLst>
                                    <p:cond delay="250"/>
                                  </p:stCondLst>
                                  <p:childTnLst>
                                    <p:set>
                                      <p:cBhvr>
                                        <p:cTn id="16" dur="1" fill="hold">
                                          <p:stCondLst>
                                            <p:cond delay="0"/>
                                          </p:stCondLst>
                                        </p:cTn>
                                        <p:tgtEl>
                                          <p:spTgt spid="100"/>
                                        </p:tgtEl>
                                        <p:attrNameLst>
                                          <p:attrName>style.visibility</p:attrName>
                                        </p:attrNameLst>
                                      </p:cBhvr>
                                      <p:to>
                                        <p:strVal val="visible"/>
                                      </p:to>
                                    </p:set>
                                    <p:animEffect transition="in" filter="fade">
                                      <p:cBhvr additive="repl">
                                        <p:cTn id="17" dur="500"/>
                                        <p:tgtEl>
                                          <p:spTgt spid="100"/>
                                        </p:tgtEl>
                                      </p:cBhvr>
                                    </p:animEffect>
                                  </p:childTnLst>
                                </p:cTn>
                              </p:par>
                            </p:childTnLst>
                          </p:cTn>
                        </p:par>
                        <p:par>
                          <p:cTn id="18" fill="hold">
                            <p:stCondLst>
                              <p:cond delay="1000"/>
                            </p:stCondLst>
                            <p:childTnLst>
                              <p:par>
                                <p:cTn id="19" presetID="10" presetClass="entr" fill="hold" nodeType="afterEffect">
                                  <p:stCondLst>
                                    <p:cond delay="0"/>
                                  </p:stCondLst>
                                  <p:childTnLst>
                                    <p:set>
                                      <p:cBhvr>
                                        <p:cTn id="20" dur="1" fill="hold">
                                          <p:stCondLst>
                                            <p:cond delay="0"/>
                                          </p:stCondLst>
                                        </p:cTn>
                                        <p:tgtEl>
                                          <p:spTgt spid="99"/>
                                        </p:tgtEl>
                                        <p:attrNameLst>
                                          <p:attrName>style.visibility</p:attrName>
                                        </p:attrNameLst>
                                      </p:cBhvr>
                                      <p:to>
                                        <p:strVal val="visible"/>
                                      </p:to>
                                    </p:set>
                                    <p:animEffect transition="in" filter="fade">
                                      <p:cBhvr additive="repl">
                                        <p:cTn id="21" dur="500"/>
                                        <p:tgtEl>
                                          <p:spTgt spid="99"/>
                                        </p:tgtEl>
                                      </p:cBhvr>
                                    </p:animEffect>
                                  </p:childTnLst>
                                </p:cTn>
                              </p:par>
                              <p:par>
                                <p:cTn id="22" presetID="10" presetClass="entr" fill="hold" nodeType="withEffect">
                                  <p:stCondLst>
                                    <p:cond delay="250"/>
                                  </p:stCondLst>
                                  <p:childTnLst>
                                    <p:set>
                                      <p:cBhvr>
                                        <p:cTn id="23" dur="1" fill="hold">
                                          <p:stCondLst>
                                            <p:cond delay="0"/>
                                          </p:stCondLst>
                                        </p:cTn>
                                        <p:tgtEl>
                                          <p:spTgt spid="101"/>
                                        </p:tgtEl>
                                        <p:attrNameLst>
                                          <p:attrName>style.visibility</p:attrName>
                                        </p:attrNameLst>
                                      </p:cBhvr>
                                      <p:to>
                                        <p:strVal val="visible"/>
                                      </p:to>
                                    </p:set>
                                    <p:animEffect transition="in" filter="fade">
                                      <p:cBhvr additive="repl">
                                        <p:cTn id="24"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1"/>
          <p:cNvSpPr/>
          <p:nvPr/>
        </p:nvSpPr>
        <p:spPr>
          <a:xfrm>
            <a:off x="1150200" y="988920"/>
            <a:ext cx="6095160" cy="654480"/>
          </a:xfrm>
          <a:prstGeom prst="rect">
            <a:avLst/>
          </a:prstGeom>
          <a:noFill/>
          <a:ln>
            <a:noFill/>
          </a:ln>
        </p:spPr>
        <p:txBody>
          <a:bodyPr lIns="90000" tIns="45000" rIns="90000" bIns="45000"/>
          <a:lstStyle/>
          <a:p>
            <a:pPr>
              <a:lnSpc>
                <a:spcPct val="100000"/>
              </a:lnSpc>
            </a:pPr>
            <a:r>
              <a:rPr lang="pt-BR" sz="3700" b="1">
                <a:solidFill>
                  <a:srgbClr val="1C4587"/>
                </a:solidFill>
                <a:latin typeface="Calibri"/>
                <a:ea typeface="Calibri"/>
              </a:rPr>
              <a:t>Critérios de acesso</a:t>
            </a:r>
            <a:endParaRPr/>
          </a:p>
        </p:txBody>
      </p:sp>
      <p:sp>
        <p:nvSpPr>
          <p:cNvPr id="108" name="CustomShape 2"/>
          <p:cNvSpPr/>
          <p:nvPr/>
        </p:nvSpPr>
        <p:spPr>
          <a:xfrm>
            <a:off x="1150200" y="1634400"/>
            <a:ext cx="10438560" cy="3763800"/>
          </a:xfrm>
          <a:prstGeom prst="rect">
            <a:avLst/>
          </a:prstGeom>
          <a:noFill/>
          <a:ln>
            <a:noFill/>
          </a:ln>
        </p:spPr>
        <p:txBody>
          <a:bodyPr lIns="90000" tIns="45000" rIns="90000" bIns="45000"/>
          <a:lstStyle/>
          <a:p>
            <a:pPr algn="just">
              <a:lnSpc>
                <a:spcPct val="100000"/>
              </a:lnSpc>
              <a:buFont typeface="Calibri"/>
              <a:buChar char="●"/>
            </a:pPr>
            <a:r>
              <a:rPr lang="pt-BR" sz="2100">
                <a:solidFill>
                  <a:srgbClr val="000000"/>
                </a:solidFill>
                <a:latin typeface="Calibri"/>
                <a:ea typeface="Calibri"/>
              </a:rPr>
              <a:t>Renda familiar per capita menor que 1/4 do salário-mínimo (sendo considerado </a:t>
            </a:r>
            <a:r>
              <a:rPr lang="pt-BR" sz="2100" u="sng">
                <a:solidFill>
                  <a:srgbClr val="000000"/>
                </a:solidFill>
                <a:latin typeface="Calibri"/>
                <a:ea typeface="Calibri"/>
              </a:rPr>
              <a:t>grupo familiar</a:t>
            </a:r>
            <a:r>
              <a:rPr lang="pt-BR" sz="2100">
                <a:solidFill>
                  <a:srgbClr val="000000"/>
                </a:solidFill>
                <a:latin typeface="Calibri"/>
                <a:ea typeface="Calibri"/>
              </a:rPr>
              <a:t> que resida sob o mesmo teto, além do requerente: pais,madrasta/padrasto; irmãos solteiros, filhos/enteados solteiros, cônjuge ou companheiro(a) e menores tutelados);</a:t>
            </a:r>
            <a:endParaRPr/>
          </a:p>
          <a:p>
            <a:pPr algn="just">
              <a:lnSpc>
                <a:spcPct val="100000"/>
              </a:lnSpc>
              <a:buFont typeface="Calibri"/>
              <a:buChar char="●"/>
            </a:pPr>
            <a:r>
              <a:rPr lang="pt-BR" sz="2100">
                <a:solidFill>
                  <a:srgbClr val="000000"/>
                </a:solidFill>
                <a:latin typeface="Calibri"/>
                <a:ea typeface="Calibri"/>
              </a:rPr>
              <a:t>Idoso a partir de 65 anos;</a:t>
            </a:r>
            <a:endParaRPr/>
          </a:p>
          <a:p>
            <a:pPr algn="just">
              <a:lnSpc>
                <a:spcPct val="100000"/>
              </a:lnSpc>
              <a:buFont typeface="Calibri"/>
              <a:buChar char="●"/>
            </a:pPr>
            <a:r>
              <a:rPr lang="pt-BR" sz="2100">
                <a:solidFill>
                  <a:srgbClr val="000000"/>
                </a:solidFill>
                <a:latin typeface="Calibri"/>
                <a:ea typeface="Calibri"/>
              </a:rPr>
              <a:t>Pessoa com deficiência de qualquer idade com impedimentos de natureza física, mental, intelectual ou sensorial de longo prazo (que produza efeitos pelo prazo mínimo de 2 anos), que o impossibilite de participar de forma plena e efetiva na sociedade, em igualdade de condições com as demais pessoas.</a:t>
            </a:r>
            <a:endParaRPr/>
          </a:p>
          <a:p>
            <a:pPr algn="just">
              <a:lnSpc>
                <a:spcPct val="100000"/>
              </a:lnSpc>
            </a:pPr>
            <a:endParaRPr/>
          </a:p>
          <a:p>
            <a:pPr>
              <a:lnSpc>
                <a:spcPct val="100000"/>
              </a:lnSpc>
            </a:pPr>
            <a:endParaRPr/>
          </a:p>
        </p:txBody>
      </p:sp>
      <p:sp>
        <p:nvSpPr>
          <p:cNvPr id="109" name="CustomShape 3"/>
          <p:cNvSpPr/>
          <p:nvPr/>
        </p:nvSpPr>
        <p:spPr>
          <a:xfrm rot="10800000" flipH="1">
            <a:off x="1150200" y="5045760"/>
            <a:ext cx="10438560" cy="1130760"/>
          </a:xfrm>
          <a:prstGeom prst="rect">
            <a:avLst/>
          </a:prstGeom>
          <a:gradFill>
            <a:gsLst>
              <a:gs pos="0">
                <a:srgbClr val="00558A"/>
              </a:gs>
              <a:gs pos="100000">
                <a:srgbClr val="00558A"/>
              </a:gs>
            </a:gsLst>
            <a:lin ang="19194000"/>
          </a:gradFill>
          <a:ln>
            <a:noFill/>
          </a:ln>
        </p:spPr>
      </p:sp>
      <p:sp>
        <p:nvSpPr>
          <p:cNvPr id="110" name="CustomShape 4"/>
          <p:cNvSpPr/>
          <p:nvPr/>
        </p:nvSpPr>
        <p:spPr>
          <a:xfrm>
            <a:off x="1315440" y="5149080"/>
            <a:ext cx="10108080" cy="959040"/>
          </a:xfrm>
          <a:prstGeom prst="rect">
            <a:avLst/>
          </a:prstGeom>
          <a:noFill/>
          <a:ln>
            <a:noFill/>
          </a:ln>
        </p:spPr>
        <p:txBody>
          <a:bodyPr lIns="90000" tIns="45000" rIns="90000" bIns="45000"/>
          <a:lstStyle/>
          <a:p>
            <a:pPr algn="just">
              <a:lnSpc>
                <a:spcPct val="100000"/>
              </a:lnSpc>
            </a:pPr>
            <a:r>
              <a:rPr lang="pt-BR" sz="1900">
                <a:solidFill>
                  <a:srgbClr val="FFFFFF"/>
                </a:solidFill>
                <a:latin typeface="Calibri"/>
                <a:ea typeface="Calibri"/>
              </a:rPr>
              <a:t>A avaliação da deficiência iniciou em 2009 e foi desenvolvida a partir da Classificação Internacional de Funcionalidades (CIF), e é composta por avaliação social e médica feita pelo(a) assistente social do INSS e pelo(a) perito(a) médico(a), federal.</a:t>
            </a:r>
            <a:endParaRPr/>
          </a:p>
        </p:txBody>
      </p:sp>
      <p:sp>
        <p:nvSpPr>
          <p:cNvPr id="111" name="CustomShape 5"/>
          <p:cNvSpPr/>
          <p:nvPr/>
        </p:nvSpPr>
        <p:spPr>
          <a:xfrm>
            <a:off x="938880" y="5262120"/>
            <a:ext cx="368280" cy="368280"/>
          </a:xfrm>
          <a:prstGeom prst="plus">
            <a:avLst>
              <a:gd name="adj" fmla="val 45122"/>
            </a:avLst>
          </a:prstGeom>
          <a:solidFill>
            <a:srgbClr val="02609B"/>
          </a:solidFill>
          <a:ln w="12600">
            <a:solidFill>
              <a:srgbClr val="02609B"/>
            </a:solidFill>
            <a:miter/>
          </a:ln>
        </p:spPr>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250"/>
                                  </p:stCondLst>
                                  <p:childTnLst>
                                    <p:set>
                                      <p:cBhvr>
                                        <p:cTn id="6" dur="1" fill="hold">
                                          <p:stCondLst>
                                            <p:cond delay="0"/>
                                          </p:stCondLst>
                                        </p:cTn>
                                        <p:tgtEl>
                                          <p:spTgt spid="107"/>
                                        </p:tgtEl>
                                        <p:attrNameLst>
                                          <p:attrName>style.visibility</p:attrName>
                                        </p:attrNameLst>
                                      </p:cBhvr>
                                      <p:to>
                                        <p:strVal val="visible"/>
                                      </p:to>
                                    </p:set>
                                    <p:animEffect transition="in" filter="fade">
                                      <p:cBhvr additive="repl">
                                        <p:cTn id="7" dur="500"/>
                                        <p:tgtEl>
                                          <p:spTgt spid="107"/>
                                        </p:tgtEl>
                                      </p:cBhvr>
                                    </p:animEffect>
                                  </p:childTnLst>
                                </p:cTn>
                              </p:par>
                            </p:childTnLst>
                          </p:cTn>
                        </p:par>
                        <p:par>
                          <p:cTn id="8" fill="hold">
                            <p:stCondLst>
                              <p:cond delay="500"/>
                            </p:stCondLst>
                            <p:childTnLst>
                              <p:par>
                                <p:cTn id="9" presetID="10" presetClass="entr" fill="hold" nodeType="afterEffect">
                                  <p:stCondLst>
                                    <p:cond delay="0"/>
                                  </p:stCondLst>
                                  <p:childTnLst>
                                    <p:set>
                                      <p:cBhvr>
                                        <p:cTn id="10" dur="1" fill="hold">
                                          <p:stCondLst>
                                            <p:cond delay="0"/>
                                          </p:stCondLst>
                                        </p:cTn>
                                        <p:tgtEl>
                                          <p:spTgt spid="108"/>
                                        </p:tgtEl>
                                        <p:attrNameLst>
                                          <p:attrName>style.visibility</p:attrName>
                                        </p:attrNameLst>
                                      </p:cBhvr>
                                      <p:to>
                                        <p:strVal val="visible"/>
                                      </p:to>
                                    </p:set>
                                    <p:animEffect transition="in" filter="fade">
                                      <p:cBhvr additive="repl">
                                        <p:cTn id="11" dur="500"/>
                                        <p:tgtEl>
                                          <p:spTgt spid="108"/>
                                        </p:tgtEl>
                                      </p:cBhvr>
                                    </p:animEffect>
                                  </p:childTnLst>
                                </p:cTn>
                              </p:par>
                            </p:childTnLst>
                          </p:cTn>
                        </p:par>
                        <p:par>
                          <p:cTn id="12" fill="hold">
                            <p:stCondLst>
                              <p:cond delay="1000"/>
                            </p:stCondLst>
                            <p:childTnLst>
                              <p:par>
                                <p:cTn id="13" presetID="10" presetClass="entr" fill="hold"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fade">
                                      <p:cBhvr additive="repl">
                                        <p:cTn id="15" dur="500"/>
                                        <p:tgtEl>
                                          <p:spTgt spid="111"/>
                                        </p:tgtEl>
                                      </p:cBhvr>
                                    </p:animEffect>
                                  </p:childTnLst>
                                </p:cTn>
                              </p:par>
                            </p:childTnLst>
                          </p:cTn>
                        </p:par>
                        <p:par>
                          <p:cTn id="16" fill="hold">
                            <p:stCondLst>
                              <p:cond delay="1500"/>
                            </p:stCondLst>
                            <p:childTnLst>
                              <p:par>
                                <p:cTn id="17" presetID="10" presetClass="entr" fill="hold" nodeType="afterEffect">
                                  <p:stCondLst>
                                    <p:cond delay="0"/>
                                  </p:stCondLst>
                                  <p:childTnLst>
                                    <p:set>
                                      <p:cBhvr>
                                        <p:cTn id="18" dur="1" fill="hold">
                                          <p:stCondLst>
                                            <p:cond delay="0"/>
                                          </p:stCondLst>
                                        </p:cTn>
                                        <p:tgtEl>
                                          <p:spTgt spid="109"/>
                                        </p:tgtEl>
                                        <p:attrNameLst>
                                          <p:attrName>style.visibility</p:attrName>
                                        </p:attrNameLst>
                                      </p:cBhvr>
                                      <p:to>
                                        <p:strVal val="visible"/>
                                      </p:to>
                                    </p:set>
                                    <p:animEffect transition="in" filter="fade">
                                      <p:cBhvr additive="repl">
                                        <p:cTn id="19"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rot="16200000">
            <a:off x="-633960" y="2990880"/>
            <a:ext cx="4102920" cy="1523520"/>
          </a:xfrm>
          <a:prstGeom prst="rect">
            <a:avLst/>
          </a:prstGeom>
          <a:noFill/>
          <a:ln>
            <a:noFill/>
          </a:ln>
        </p:spPr>
        <p:txBody>
          <a:bodyPr lIns="90000" tIns="45000" rIns="90000" bIns="45000" anchor="ctr"/>
          <a:lstStyle/>
          <a:p>
            <a:pPr algn="ctr">
              <a:lnSpc>
                <a:spcPct val="100000"/>
              </a:lnSpc>
            </a:pPr>
            <a:r>
              <a:rPr lang="pt-BR" sz="4700" b="1">
                <a:solidFill>
                  <a:srgbClr val="1C4587"/>
                </a:solidFill>
                <a:latin typeface="Calibri"/>
                <a:ea typeface="Calibri"/>
              </a:rPr>
              <a:t>ALTERAÇÕES A PARTIR DE 2020</a:t>
            </a:r>
            <a:endParaRPr/>
          </a:p>
        </p:txBody>
      </p:sp>
      <p:sp>
        <p:nvSpPr>
          <p:cNvPr id="113" name="CustomShape 2"/>
          <p:cNvSpPr/>
          <p:nvPr/>
        </p:nvSpPr>
        <p:spPr>
          <a:xfrm>
            <a:off x="2909880" y="4379760"/>
            <a:ext cx="8678160" cy="1920960"/>
          </a:xfrm>
          <a:prstGeom prst="rect">
            <a:avLst/>
          </a:prstGeom>
          <a:noFill/>
          <a:ln>
            <a:noFill/>
          </a:ln>
        </p:spPr>
        <p:txBody>
          <a:bodyPr lIns="90000" tIns="45000" rIns="90000" bIns="45000"/>
          <a:lstStyle/>
          <a:p>
            <a:pPr algn="just">
              <a:lnSpc>
                <a:spcPct val="100000"/>
              </a:lnSpc>
            </a:pPr>
            <a:r>
              <a:rPr lang="pt-BR" sz="2000" b="1">
                <a:solidFill>
                  <a:srgbClr val="000000"/>
                </a:solidFill>
                <a:latin typeface="Calibri"/>
                <a:ea typeface="Calibri"/>
              </a:rPr>
              <a:t>Lei 13.982, de 02/04/2020</a:t>
            </a:r>
            <a:r>
              <a:rPr lang="pt-BR" sz="2000">
                <a:solidFill>
                  <a:srgbClr val="000000"/>
                </a:solidFill>
                <a:latin typeface="Calibri"/>
                <a:ea typeface="Calibri"/>
              </a:rPr>
              <a:t>, “Art. 20-A . Em razão do estado de calamidade pública reconhecido pelo Decreto Legislativo nº 6, de 20 de março de 2020 , e da emergência de saúde pública de importância internacional decorrente do coronavírus (Covid-19), o critério de aferição da renda familiar mensal per capita previsto no inciso I do § 3º do art. 20 poderá ser ampliado para até 1/2 (meio) salário-mínimo” - </a:t>
            </a:r>
            <a:r>
              <a:rPr lang="pt-BR" sz="2000" b="1">
                <a:solidFill>
                  <a:srgbClr val="1155CC"/>
                </a:solidFill>
                <a:latin typeface="Calibri"/>
                <a:ea typeface="Calibri"/>
              </a:rPr>
              <a:t>AGUARDANDO REGULAMENTAÇÃO</a:t>
            </a:r>
            <a:r>
              <a:rPr lang="pt-BR" sz="2000">
                <a:solidFill>
                  <a:srgbClr val="000000"/>
                </a:solidFill>
                <a:latin typeface="Calibri"/>
                <a:ea typeface="Calibri"/>
              </a:rPr>
              <a:t>;</a:t>
            </a:r>
            <a:endParaRPr/>
          </a:p>
        </p:txBody>
      </p:sp>
      <p:sp>
        <p:nvSpPr>
          <p:cNvPr id="114" name="CustomShape 3"/>
          <p:cNvSpPr/>
          <p:nvPr/>
        </p:nvSpPr>
        <p:spPr>
          <a:xfrm>
            <a:off x="3454560" y="3956400"/>
            <a:ext cx="6910560" cy="422640"/>
          </a:xfrm>
          <a:prstGeom prst="rect">
            <a:avLst/>
          </a:prstGeom>
          <a:noFill/>
          <a:ln>
            <a:noFill/>
          </a:ln>
        </p:spPr>
      </p:sp>
      <p:sp>
        <p:nvSpPr>
          <p:cNvPr id="115" name="CustomShape 4"/>
          <p:cNvSpPr/>
          <p:nvPr/>
        </p:nvSpPr>
        <p:spPr>
          <a:xfrm rot="16200000">
            <a:off x="-1457640" y="3543480"/>
            <a:ext cx="3982320" cy="297720"/>
          </a:xfrm>
          <a:prstGeom prst="rect">
            <a:avLst/>
          </a:prstGeom>
          <a:noFill/>
          <a:ln>
            <a:noFill/>
          </a:ln>
        </p:spPr>
        <p:txBody>
          <a:bodyPr lIns="90000" tIns="45000" rIns="90000" bIns="45000"/>
          <a:lstStyle/>
          <a:p>
            <a:pPr algn="ctr">
              <a:lnSpc>
                <a:spcPct val="100000"/>
              </a:lnSpc>
            </a:pPr>
            <a:r>
              <a:rPr lang="pt-BR" sz="1360">
                <a:solidFill>
                  <a:srgbClr val="1C4587"/>
                </a:solidFill>
                <a:latin typeface="Calibri"/>
                <a:ea typeface="Calibri"/>
              </a:rPr>
              <a:t>FUNDAMENTAÇÃO LEGAL</a:t>
            </a:r>
            <a:endParaRPr/>
          </a:p>
        </p:txBody>
      </p:sp>
      <p:sp>
        <p:nvSpPr>
          <p:cNvPr id="116" name="CustomShape 5"/>
          <p:cNvSpPr/>
          <p:nvPr/>
        </p:nvSpPr>
        <p:spPr>
          <a:xfrm>
            <a:off x="2909880" y="911880"/>
            <a:ext cx="8576640" cy="1310400"/>
          </a:xfrm>
          <a:prstGeom prst="rect">
            <a:avLst/>
          </a:prstGeom>
          <a:noFill/>
          <a:ln>
            <a:noFill/>
          </a:ln>
        </p:spPr>
        <p:txBody>
          <a:bodyPr lIns="90000" tIns="45000" rIns="90000" bIns="45000"/>
          <a:lstStyle/>
          <a:p>
            <a:pPr algn="just">
              <a:lnSpc>
                <a:spcPct val="100000"/>
              </a:lnSpc>
            </a:pPr>
            <a:r>
              <a:rPr lang="pt-BR" sz="2000" b="1">
                <a:solidFill>
                  <a:srgbClr val="000000"/>
                </a:solidFill>
                <a:latin typeface="Calibri"/>
                <a:ea typeface="Calibri"/>
              </a:rPr>
              <a:t>Lei 13.981, de 23/03/2020</a:t>
            </a:r>
            <a:r>
              <a:rPr lang="pt-BR" sz="2000">
                <a:solidFill>
                  <a:srgbClr val="000000"/>
                </a:solidFill>
                <a:latin typeface="Calibri"/>
                <a:ea typeface="Calibri"/>
              </a:rPr>
              <a:t>, “Art. 20 §3: “Considera-se incapaz de prover a manutenção da pessoa com deficiência ou idosa a família cuja renda mensal per capita seja inferior a 1/2 (meio) salário-mínimo.” </a:t>
            </a:r>
            <a:r>
              <a:rPr lang="pt-BR" sz="2000" b="1">
                <a:solidFill>
                  <a:srgbClr val="1155CC"/>
                </a:solidFill>
                <a:latin typeface="Calibri"/>
                <a:ea typeface="Calibri"/>
              </a:rPr>
              <a:t>DECISÃO STF BARROU</a:t>
            </a:r>
            <a:r>
              <a:rPr lang="pt-BR" sz="2000">
                <a:solidFill>
                  <a:srgbClr val="000000"/>
                </a:solidFill>
                <a:latin typeface="Calibri"/>
                <a:ea typeface="Calibri"/>
              </a:rPr>
              <a:t> </a:t>
            </a:r>
            <a:endParaRPr/>
          </a:p>
          <a:p>
            <a:pPr algn="just">
              <a:lnSpc>
                <a:spcPct val="100000"/>
              </a:lnSpc>
            </a:pPr>
            <a:endParaRPr/>
          </a:p>
        </p:txBody>
      </p:sp>
      <p:sp>
        <p:nvSpPr>
          <p:cNvPr id="117" name="CustomShape 6"/>
          <p:cNvSpPr/>
          <p:nvPr/>
        </p:nvSpPr>
        <p:spPr>
          <a:xfrm>
            <a:off x="2841480" y="2284200"/>
            <a:ext cx="8746560" cy="2225160"/>
          </a:xfrm>
          <a:prstGeom prst="rect">
            <a:avLst/>
          </a:prstGeom>
          <a:noFill/>
          <a:ln>
            <a:noFill/>
          </a:ln>
        </p:spPr>
        <p:txBody>
          <a:bodyPr lIns="90000" tIns="45000" rIns="90000" bIns="45000"/>
          <a:lstStyle/>
          <a:p>
            <a:pPr algn="just">
              <a:lnSpc>
                <a:spcPct val="100000"/>
              </a:lnSpc>
            </a:pPr>
            <a:r>
              <a:rPr lang="pt-BR" sz="2000" b="1">
                <a:solidFill>
                  <a:srgbClr val="000000"/>
                </a:solidFill>
                <a:latin typeface="Calibri"/>
                <a:ea typeface="Calibri"/>
              </a:rPr>
              <a:t>Lei 13.982, de 02/04/2020</a:t>
            </a:r>
            <a:r>
              <a:rPr lang="pt-BR" sz="2000">
                <a:solidFill>
                  <a:srgbClr val="000000"/>
                </a:solidFill>
                <a:latin typeface="Calibri"/>
                <a:ea typeface="Calibri"/>
              </a:rPr>
              <a:t>, “Art. 20 §3: “Considera-se incapaz de prover a manutenção da pessoa com deficiência ou idosa a família cuja renda mensal per capita seja: I - igual ou inferior a 1/4 (meio) salário-mínimo, até 31 de dezembro de 2020” - </a:t>
            </a:r>
            <a:r>
              <a:rPr lang="pt-BR" sz="2000" b="1">
                <a:solidFill>
                  <a:srgbClr val="1155CC"/>
                </a:solidFill>
                <a:latin typeface="Calibri"/>
                <a:ea typeface="Calibri"/>
              </a:rPr>
              <a:t>ALTERADO</a:t>
            </a:r>
            <a:r>
              <a:rPr lang="pt-BR" sz="2000">
                <a:solidFill>
                  <a:srgbClr val="000000"/>
                </a:solidFill>
                <a:latin typeface="Calibri"/>
                <a:ea typeface="Calibri"/>
              </a:rPr>
              <a:t> pela Medida Provisória nº 1.023, de 31/12/2020  que retorna o critério para </a:t>
            </a:r>
            <a:r>
              <a:rPr lang="pt-BR" sz="2000" i="1">
                <a:solidFill>
                  <a:srgbClr val="000000"/>
                </a:solidFill>
                <a:latin typeface="Calibri"/>
                <a:ea typeface="Calibri"/>
              </a:rPr>
              <a:t>inferior a ¼ do salário mínimo a partir de 01/01/2021</a:t>
            </a:r>
            <a:r>
              <a:rPr lang="pt-BR" sz="2000">
                <a:solidFill>
                  <a:srgbClr val="000000"/>
                </a:solidFill>
                <a:latin typeface="Calibri"/>
                <a:ea typeface="Calibri"/>
              </a:rPr>
              <a:t>;</a:t>
            </a:r>
            <a:endParaRPr/>
          </a:p>
          <a:p>
            <a:pPr algn="just">
              <a:lnSpc>
                <a:spcPct val="100000"/>
              </a:lnSpc>
            </a:pPr>
            <a:endParaRPr/>
          </a:p>
          <a:p>
            <a:pPr algn="just">
              <a:lnSpc>
                <a:spcPct val="100000"/>
              </a:lnSpc>
            </a:pPr>
            <a:endParaRPr/>
          </a:p>
        </p:txBody>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fade">
                                      <p:cBhvr additive="repl">
                                        <p:cTn id="7" dur="500"/>
                                        <p:tgtEl>
                                          <p:spTgt spid="115"/>
                                        </p:tgtEl>
                                      </p:cBhvr>
                                    </p:animEffect>
                                  </p:childTnLst>
                                </p:cTn>
                              </p:par>
                              <p:par>
                                <p:cTn id="8" presetID="10" presetClass="entr" fill="hold" nodeType="withEffect">
                                  <p:stCondLst>
                                    <p:cond delay="0"/>
                                  </p:stCondLst>
                                  <p:childTnLst>
                                    <p:set>
                                      <p:cBhvr>
                                        <p:cTn id="9" dur="1" fill="hold">
                                          <p:stCondLst>
                                            <p:cond delay="0"/>
                                          </p:stCondLst>
                                        </p:cTn>
                                        <p:tgtEl>
                                          <p:spTgt spid="112"/>
                                        </p:tgtEl>
                                        <p:attrNameLst>
                                          <p:attrName>style.visibility</p:attrName>
                                        </p:attrNameLst>
                                      </p:cBhvr>
                                      <p:to>
                                        <p:strVal val="visible"/>
                                      </p:to>
                                    </p:set>
                                    <p:animEffect transition="in" filter="fade">
                                      <p:cBhvr additive="repl">
                                        <p:cTn id="10" dur="500"/>
                                        <p:tgtEl>
                                          <p:spTgt spid="112"/>
                                        </p:tgtEl>
                                      </p:cBhvr>
                                    </p:animEffect>
                                  </p:childTnLst>
                                </p:cTn>
                              </p:par>
                            </p:childTnLst>
                          </p:cTn>
                        </p:par>
                        <p:par>
                          <p:cTn id="11" fill="hold">
                            <p:stCondLst>
                              <p:cond delay="500"/>
                            </p:stCondLst>
                            <p:childTnLst>
                              <p:par>
                                <p:cTn id="12" presetID="10" presetClass="entr" fill="hold" nodeType="afterEffect">
                                  <p:stCondLst>
                                    <p:cond delay="0"/>
                                  </p:stCondLst>
                                  <p:childTnLst>
                                    <p:set>
                                      <p:cBhvr>
                                        <p:cTn id="13" dur="1" fill="hold">
                                          <p:stCondLst>
                                            <p:cond delay="0"/>
                                          </p:stCondLst>
                                        </p:cTn>
                                        <p:tgtEl>
                                          <p:spTgt spid="113"/>
                                        </p:tgtEl>
                                        <p:attrNameLst>
                                          <p:attrName>style.visibility</p:attrName>
                                        </p:attrNameLst>
                                      </p:cBhvr>
                                      <p:to>
                                        <p:strVal val="visible"/>
                                      </p:to>
                                    </p:set>
                                    <p:animEffect transition="in" filter="fade">
                                      <p:cBhvr additive="repl">
                                        <p:cTn id="14" dur="500"/>
                                        <p:tgtEl>
                                          <p:spTgt spid="113"/>
                                        </p:tgtEl>
                                      </p:cBhvr>
                                    </p:animEffect>
                                  </p:childTnLst>
                                </p:cTn>
                              </p:par>
                            </p:childTnLst>
                          </p:cTn>
                        </p:par>
                        <p:par>
                          <p:cTn id="15" fill="hold">
                            <p:stCondLst>
                              <p:cond delay="1000"/>
                            </p:stCondLst>
                            <p:childTnLst>
                              <p:par>
                                <p:cTn id="16" presetID="10" presetClass="entr" fill="hold" nodeType="afterEffect">
                                  <p:stCondLst>
                                    <p:cond delay="0"/>
                                  </p:stCondLst>
                                  <p:childTnLst>
                                    <p:set>
                                      <p:cBhvr>
                                        <p:cTn id="17" dur="1" fill="hold">
                                          <p:stCondLst>
                                            <p:cond delay="0"/>
                                          </p:stCondLst>
                                        </p:cTn>
                                        <p:tgtEl>
                                          <p:spTgt spid="114"/>
                                        </p:tgtEl>
                                        <p:attrNameLst>
                                          <p:attrName>style.visibility</p:attrName>
                                        </p:attrNameLst>
                                      </p:cBhvr>
                                      <p:to>
                                        <p:strVal val="visible"/>
                                      </p:to>
                                    </p:set>
                                    <p:animEffect transition="in" filter="fade">
                                      <p:cBhvr additive="repl">
                                        <p:cTn id="18" dur="5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rot="16200000">
            <a:off x="-633960" y="2990880"/>
            <a:ext cx="4102920" cy="1523520"/>
          </a:xfrm>
          <a:prstGeom prst="rect">
            <a:avLst/>
          </a:prstGeom>
          <a:noFill/>
          <a:ln>
            <a:noFill/>
          </a:ln>
        </p:spPr>
        <p:txBody>
          <a:bodyPr lIns="90000" tIns="45000" rIns="90000" bIns="45000" anchor="ctr"/>
          <a:lstStyle/>
          <a:p>
            <a:pPr algn="ctr">
              <a:lnSpc>
                <a:spcPct val="100000"/>
              </a:lnSpc>
            </a:pPr>
            <a:r>
              <a:rPr lang="pt-BR" sz="4700" b="1">
                <a:solidFill>
                  <a:srgbClr val="1C4587"/>
                </a:solidFill>
                <a:latin typeface="Calibri"/>
                <a:ea typeface="Calibri"/>
              </a:rPr>
              <a:t>ALTERAÇÕES A PARTIR DE 2020</a:t>
            </a:r>
            <a:endParaRPr/>
          </a:p>
        </p:txBody>
      </p:sp>
      <p:sp>
        <p:nvSpPr>
          <p:cNvPr id="119" name="CustomShape 2"/>
          <p:cNvSpPr/>
          <p:nvPr/>
        </p:nvSpPr>
        <p:spPr>
          <a:xfrm>
            <a:off x="2845800" y="3429000"/>
            <a:ext cx="8406000" cy="3211560"/>
          </a:xfrm>
          <a:prstGeom prst="rect">
            <a:avLst/>
          </a:prstGeom>
          <a:noFill/>
          <a:ln>
            <a:noFill/>
          </a:ln>
        </p:spPr>
        <p:txBody>
          <a:bodyPr lIns="90000" tIns="45000" rIns="90000" bIns="45000"/>
          <a:lstStyle/>
          <a:p>
            <a:pPr algn="just">
              <a:lnSpc>
                <a:spcPct val="115000"/>
              </a:lnSpc>
            </a:pPr>
            <a:r>
              <a:rPr lang="pt-BR" b="1">
                <a:solidFill>
                  <a:srgbClr val="000000"/>
                </a:solidFill>
                <a:latin typeface="Calibri"/>
                <a:ea typeface="Calibri"/>
              </a:rPr>
              <a:t>Lei 13.982 de 02/04/2020 e Portaria 374 de 05/05/2020</a:t>
            </a:r>
            <a:r>
              <a:rPr lang="pt-BR">
                <a:solidFill>
                  <a:srgbClr val="000000"/>
                </a:solidFill>
                <a:latin typeface="Calibri"/>
                <a:ea typeface="Calibri"/>
              </a:rPr>
              <a:t> - exclui do cômputo de renda todos os benefícios previdenciários e/ou assistenciais com valor de até 1 salário mínimo, recebido por componentes do grupo familiar que compõe o BPC - </a:t>
            </a:r>
            <a:r>
              <a:rPr lang="pt-BR">
                <a:solidFill>
                  <a:srgbClr val="1155CC"/>
                </a:solidFill>
                <a:latin typeface="Calibri"/>
                <a:ea typeface="Calibri"/>
              </a:rPr>
              <a:t>EM VIGOR</a:t>
            </a:r>
            <a:r>
              <a:rPr lang="pt-BR">
                <a:solidFill>
                  <a:srgbClr val="000000"/>
                </a:solidFill>
                <a:latin typeface="Calibri"/>
                <a:ea typeface="Calibri"/>
              </a:rPr>
              <a:t>:</a:t>
            </a:r>
            <a:endParaRPr/>
          </a:p>
          <a:p>
            <a:pPr algn="just">
              <a:lnSpc>
                <a:spcPct val="115000"/>
              </a:lnSpc>
            </a:pPr>
            <a:r>
              <a:rPr lang="pt-BR">
                <a:solidFill>
                  <a:srgbClr val="000000"/>
                </a:solidFill>
                <a:latin typeface="Calibri"/>
                <a:ea typeface="Calibri"/>
              </a:rPr>
              <a:t>1) BPC a Pessoa com Deficiência;</a:t>
            </a:r>
            <a:endParaRPr/>
          </a:p>
          <a:p>
            <a:pPr algn="just">
              <a:lnSpc>
                <a:spcPct val="115000"/>
              </a:lnSpc>
            </a:pPr>
            <a:r>
              <a:rPr lang="pt-BR">
                <a:solidFill>
                  <a:srgbClr val="000000"/>
                </a:solidFill>
                <a:latin typeface="Calibri"/>
                <a:ea typeface="Calibri"/>
              </a:rPr>
              <a:t>2) BPC ao Idoso;</a:t>
            </a:r>
            <a:endParaRPr/>
          </a:p>
          <a:p>
            <a:pPr algn="just">
              <a:lnSpc>
                <a:spcPct val="115000"/>
              </a:lnSpc>
            </a:pPr>
            <a:r>
              <a:rPr lang="pt-BR">
                <a:solidFill>
                  <a:srgbClr val="000000"/>
                </a:solidFill>
                <a:latin typeface="Calibri"/>
                <a:ea typeface="Calibri"/>
              </a:rPr>
              <a:t>3) qualquer benefício previdenciário no valor de até 1 salário mínimo concedido a pessoa idosa a partir de 65 anos;</a:t>
            </a:r>
            <a:endParaRPr/>
          </a:p>
          <a:p>
            <a:pPr algn="just">
              <a:lnSpc>
                <a:spcPct val="115000"/>
              </a:lnSpc>
            </a:pPr>
            <a:r>
              <a:rPr lang="pt-BR">
                <a:solidFill>
                  <a:srgbClr val="000000"/>
                </a:solidFill>
                <a:latin typeface="Calibri"/>
                <a:ea typeface="Calibri"/>
              </a:rPr>
              <a:t>4) Aposentadoria por Idade da Pessoa com Deficiência no valor de 1 salário mínimo;</a:t>
            </a:r>
            <a:endParaRPr/>
          </a:p>
          <a:p>
            <a:pPr algn="just">
              <a:lnSpc>
                <a:spcPct val="115000"/>
              </a:lnSpc>
            </a:pPr>
            <a:r>
              <a:rPr lang="pt-BR">
                <a:solidFill>
                  <a:srgbClr val="000000"/>
                </a:solidFill>
                <a:latin typeface="Calibri"/>
                <a:ea typeface="Calibri"/>
              </a:rPr>
              <a:t>5) Aposentadoria por Tempo de Contribuição da Pessoa com Deficiência no valor de 1 salário mínimo.</a:t>
            </a:r>
            <a:endParaRPr/>
          </a:p>
          <a:p>
            <a:pPr algn="just">
              <a:lnSpc>
                <a:spcPct val="115000"/>
              </a:lnSpc>
            </a:pPr>
            <a:endParaRPr/>
          </a:p>
        </p:txBody>
      </p:sp>
      <p:sp>
        <p:nvSpPr>
          <p:cNvPr id="120" name="CustomShape 3"/>
          <p:cNvSpPr/>
          <p:nvPr/>
        </p:nvSpPr>
        <p:spPr>
          <a:xfrm rot="16200000">
            <a:off x="-1352160" y="3438000"/>
            <a:ext cx="3982320" cy="508680"/>
          </a:xfrm>
          <a:prstGeom prst="rect">
            <a:avLst/>
          </a:prstGeom>
          <a:noFill/>
          <a:ln>
            <a:noFill/>
          </a:ln>
        </p:spPr>
        <p:txBody>
          <a:bodyPr lIns="90000" tIns="45000" rIns="90000" bIns="45000"/>
          <a:lstStyle/>
          <a:p>
            <a:pPr algn="ctr">
              <a:lnSpc>
                <a:spcPct val="100000"/>
              </a:lnSpc>
            </a:pPr>
            <a:r>
              <a:rPr lang="pt-BR" sz="1360">
                <a:solidFill>
                  <a:srgbClr val="1C4587"/>
                </a:solidFill>
                <a:latin typeface="Calibri"/>
                <a:ea typeface="Calibri"/>
              </a:rPr>
              <a:t>FUNDAMENTAÇÃO LEGAL</a:t>
            </a:r>
            <a:endParaRPr/>
          </a:p>
        </p:txBody>
      </p:sp>
      <p:sp>
        <p:nvSpPr>
          <p:cNvPr id="121" name="CustomShape 4"/>
          <p:cNvSpPr/>
          <p:nvPr/>
        </p:nvSpPr>
        <p:spPr>
          <a:xfrm>
            <a:off x="2845800" y="855720"/>
            <a:ext cx="8406000" cy="2389680"/>
          </a:xfrm>
          <a:prstGeom prst="rect">
            <a:avLst/>
          </a:prstGeom>
          <a:noFill/>
          <a:ln>
            <a:noFill/>
          </a:ln>
        </p:spPr>
        <p:txBody>
          <a:bodyPr lIns="90000" tIns="91440" rIns="90000" bIns="91440"/>
          <a:lstStyle/>
          <a:p>
            <a:pPr algn="just">
              <a:lnSpc>
                <a:spcPct val="115000"/>
              </a:lnSpc>
            </a:pPr>
            <a:r>
              <a:rPr lang="pt-BR" b="1">
                <a:solidFill>
                  <a:srgbClr val="000000"/>
                </a:solidFill>
                <a:latin typeface="Calibri"/>
                <a:ea typeface="Calibri"/>
              </a:rPr>
              <a:t>Lei 13.982 de 02/04/2020 - </a:t>
            </a:r>
            <a:r>
              <a:rPr lang="pt-BR">
                <a:solidFill>
                  <a:srgbClr val="000000"/>
                </a:solidFill>
                <a:latin typeface="Calibri"/>
                <a:ea typeface="Calibri"/>
              </a:rPr>
              <a:t>pode ser abatido da renda gastos com tratamentos de saúde, médicos, fraldas, alimentos especiais e medicamentos do idoso ou da pessoa com deficiência não disponibilizados gratuitamente pelo SUS ou com serviços não prestados pelo SUAS, desde que comprovadamente necessários à preservação da saúde e da vida - </a:t>
            </a:r>
            <a:r>
              <a:rPr lang="pt-BR" b="1">
                <a:solidFill>
                  <a:srgbClr val="1155CC"/>
                </a:solidFill>
                <a:latin typeface="Calibri"/>
                <a:ea typeface="Calibri"/>
              </a:rPr>
              <a:t>AGUARDANDO REGULAMENTAÇÃO</a:t>
            </a:r>
            <a:r>
              <a:rPr lang="pt-BR">
                <a:solidFill>
                  <a:srgbClr val="000000"/>
                </a:solidFill>
                <a:latin typeface="Calibri"/>
                <a:ea typeface="Calibri"/>
              </a:rPr>
              <a:t> - permanece em vigor o fluxo previsto no Memorando-Circular Conjunto nº 58/DIRBEN/DIRAT/DIRSAT/PFE/INSS de 16/11/2016 (</a:t>
            </a:r>
            <a:r>
              <a:rPr lang="pt-BR" u="sng">
                <a:solidFill>
                  <a:srgbClr val="000000"/>
                </a:solidFill>
                <a:latin typeface="Calibri"/>
                <a:ea typeface="Calibri"/>
              </a:rPr>
              <a:t>ACP nº 5044874-22.2013.4.04.7100/RS</a:t>
            </a:r>
            <a:r>
              <a:rPr lang="pt-BR">
                <a:solidFill>
                  <a:srgbClr val="000000"/>
                </a:solidFill>
                <a:latin typeface="Calibri"/>
                <a:ea typeface="Calibri"/>
              </a:rPr>
              <a:t>)</a:t>
            </a:r>
            <a:endParaRPr/>
          </a:p>
        </p:txBody>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additive="repl">
                                        <p:cTn id="7" dur="500"/>
                                        <p:tgtEl>
                                          <p:spTgt spid="120"/>
                                        </p:tgtEl>
                                      </p:cBhvr>
                                    </p:animEffect>
                                  </p:childTnLst>
                                </p:cTn>
                              </p:par>
                              <p:par>
                                <p:cTn id="8" presetID="10" presetClass="entr" fill="hold" nodeType="withEffect">
                                  <p:stCondLst>
                                    <p:cond delay="0"/>
                                  </p:stCondLst>
                                  <p:childTnLst>
                                    <p:set>
                                      <p:cBhvr>
                                        <p:cTn id="9" dur="1" fill="hold">
                                          <p:stCondLst>
                                            <p:cond delay="0"/>
                                          </p:stCondLst>
                                        </p:cTn>
                                        <p:tgtEl>
                                          <p:spTgt spid="118"/>
                                        </p:tgtEl>
                                        <p:attrNameLst>
                                          <p:attrName>style.visibility</p:attrName>
                                        </p:attrNameLst>
                                      </p:cBhvr>
                                      <p:to>
                                        <p:strVal val="visible"/>
                                      </p:to>
                                    </p:set>
                                    <p:animEffect transition="in" filter="fade">
                                      <p:cBhvr additive="repl">
                                        <p:cTn id="10" dur="500"/>
                                        <p:tgtEl>
                                          <p:spTgt spid="118"/>
                                        </p:tgtEl>
                                      </p:cBhvr>
                                    </p:animEffect>
                                  </p:childTnLst>
                                </p:cTn>
                              </p:par>
                            </p:childTnLst>
                          </p:cTn>
                        </p:par>
                        <p:par>
                          <p:cTn id="11" fill="hold">
                            <p:stCondLst>
                              <p:cond delay="500"/>
                            </p:stCondLst>
                            <p:childTnLst>
                              <p:par>
                                <p:cTn id="12" presetID="10" presetClass="entr" fill="hold" nodeType="afterEffect">
                                  <p:stCondLst>
                                    <p:cond delay="0"/>
                                  </p:stCondLst>
                                  <p:childTnLst>
                                    <p:set>
                                      <p:cBhvr>
                                        <p:cTn id="13" dur="1" fill="hold">
                                          <p:stCondLst>
                                            <p:cond delay="0"/>
                                          </p:stCondLst>
                                        </p:cTn>
                                        <p:tgtEl>
                                          <p:spTgt spid="119"/>
                                        </p:tgtEl>
                                        <p:attrNameLst>
                                          <p:attrName>style.visibility</p:attrName>
                                        </p:attrNameLst>
                                      </p:cBhvr>
                                      <p:to>
                                        <p:strVal val="visible"/>
                                      </p:to>
                                    </p:set>
                                    <p:animEffect transition="in" filter="fade">
                                      <p:cBhvr additive="repl">
                                        <p:cTn id="14"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830160" y="996840"/>
            <a:ext cx="10642320" cy="548640"/>
          </a:xfrm>
          <a:prstGeom prst="rect">
            <a:avLst/>
          </a:prstGeom>
          <a:noFill/>
          <a:ln>
            <a:noFill/>
          </a:ln>
        </p:spPr>
        <p:txBody>
          <a:bodyPr lIns="90000" tIns="45000" rIns="90000" bIns="45000" anchor="ctr"/>
          <a:lstStyle/>
          <a:p>
            <a:pPr algn="ctr">
              <a:lnSpc>
                <a:spcPct val="100000"/>
              </a:lnSpc>
            </a:pPr>
            <a:r>
              <a:rPr lang="pt-BR" sz="3000" b="1">
                <a:solidFill>
                  <a:srgbClr val="1C4587"/>
                </a:solidFill>
                <a:latin typeface="Calibri"/>
                <a:ea typeface="Calibri"/>
              </a:rPr>
              <a:t>AÇÃO CIVIL PÚBLICA nº 5044874-22.2013.4.04.7100/R</a:t>
            </a:r>
            <a:r>
              <a:rPr lang="pt-BR" sz="3000" b="1">
                <a:solidFill>
                  <a:srgbClr val="000000"/>
                </a:solidFill>
                <a:latin typeface="Calibri"/>
                <a:ea typeface="Calibri"/>
              </a:rPr>
              <a:t>S</a:t>
            </a:r>
            <a:endParaRPr/>
          </a:p>
        </p:txBody>
      </p:sp>
      <p:sp>
        <p:nvSpPr>
          <p:cNvPr id="123" name="CustomShape 2"/>
          <p:cNvSpPr/>
          <p:nvPr/>
        </p:nvSpPr>
        <p:spPr>
          <a:xfrm rot="10800000" flipH="1">
            <a:off x="575640" y="2376000"/>
            <a:ext cx="5283360" cy="2148840"/>
          </a:xfrm>
          <a:prstGeom prst="rect">
            <a:avLst/>
          </a:prstGeom>
          <a:solidFill>
            <a:srgbClr val="83CAFF"/>
          </a:solidFill>
          <a:ln>
            <a:noFill/>
          </a:ln>
        </p:spPr>
      </p:sp>
      <p:sp>
        <p:nvSpPr>
          <p:cNvPr id="124" name="CustomShape 3"/>
          <p:cNvSpPr/>
          <p:nvPr/>
        </p:nvSpPr>
        <p:spPr>
          <a:xfrm>
            <a:off x="864000" y="3024000"/>
            <a:ext cx="5399280" cy="365760"/>
          </a:xfrm>
          <a:prstGeom prst="rect">
            <a:avLst/>
          </a:prstGeom>
          <a:noFill/>
          <a:ln>
            <a:noFill/>
          </a:ln>
        </p:spPr>
        <p:txBody>
          <a:bodyPr lIns="90000" tIns="45000" rIns="90000" bIns="45000"/>
          <a:lstStyle/>
          <a:p>
            <a:pPr>
              <a:lnSpc>
                <a:spcPct val="100000"/>
              </a:lnSpc>
              <a:buFont typeface="Arial"/>
              <a:buChar char="•"/>
            </a:pPr>
            <a:r>
              <a:rPr lang="pt-BR">
                <a:solidFill>
                  <a:srgbClr val="000000"/>
                </a:solidFill>
                <a:latin typeface="Calibri"/>
                <a:ea typeface="Calibri"/>
              </a:rPr>
              <a:t>Alimentação especial;</a:t>
            </a:r>
            <a:endParaRPr/>
          </a:p>
        </p:txBody>
      </p:sp>
      <p:sp>
        <p:nvSpPr>
          <p:cNvPr id="125" name="CustomShape 4"/>
          <p:cNvSpPr/>
          <p:nvPr/>
        </p:nvSpPr>
        <p:spPr>
          <a:xfrm>
            <a:off x="834480" y="2568240"/>
            <a:ext cx="5399280" cy="365760"/>
          </a:xfrm>
          <a:prstGeom prst="rect">
            <a:avLst/>
          </a:prstGeom>
          <a:noFill/>
          <a:ln>
            <a:noFill/>
          </a:ln>
        </p:spPr>
        <p:txBody>
          <a:bodyPr lIns="90000" tIns="45000" rIns="90000" bIns="45000"/>
          <a:lstStyle/>
          <a:p>
            <a:pPr>
              <a:lnSpc>
                <a:spcPct val="100000"/>
              </a:lnSpc>
              <a:buFont typeface="Arial"/>
              <a:buChar char="•"/>
            </a:pPr>
            <a:r>
              <a:rPr lang="pt-BR">
                <a:solidFill>
                  <a:srgbClr val="000000"/>
                </a:solidFill>
                <a:latin typeface="Calibri"/>
                <a:ea typeface="Calibri"/>
              </a:rPr>
              <a:t>Medicamentos;</a:t>
            </a:r>
            <a:endParaRPr/>
          </a:p>
        </p:txBody>
      </p:sp>
      <p:sp>
        <p:nvSpPr>
          <p:cNvPr id="126" name="CustomShape 5"/>
          <p:cNvSpPr/>
          <p:nvPr/>
        </p:nvSpPr>
        <p:spPr>
          <a:xfrm>
            <a:off x="834480" y="3507480"/>
            <a:ext cx="5399280" cy="365760"/>
          </a:xfrm>
          <a:prstGeom prst="rect">
            <a:avLst/>
          </a:prstGeom>
          <a:noFill/>
          <a:ln>
            <a:noFill/>
          </a:ln>
        </p:spPr>
        <p:txBody>
          <a:bodyPr lIns="90000" tIns="45000" rIns="90000" bIns="45000"/>
          <a:lstStyle/>
          <a:p>
            <a:pPr>
              <a:lnSpc>
                <a:spcPct val="100000"/>
              </a:lnSpc>
              <a:buFont typeface="Arial"/>
              <a:buChar char="•"/>
            </a:pPr>
            <a:r>
              <a:rPr lang="pt-BR">
                <a:solidFill>
                  <a:srgbClr val="000000"/>
                </a:solidFill>
                <a:latin typeface="Calibri"/>
                <a:ea typeface="Calibri"/>
              </a:rPr>
              <a:t>Fraldas descartáveis;</a:t>
            </a:r>
            <a:endParaRPr/>
          </a:p>
        </p:txBody>
      </p:sp>
      <p:sp>
        <p:nvSpPr>
          <p:cNvPr id="127" name="CustomShape 6"/>
          <p:cNvSpPr/>
          <p:nvPr/>
        </p:nvSpPr>
        <p:spPr>
          <a:xfrm>
            <a:off x="834480" y="3974040"/>
            <a:ext cx="5399280" cy="365760"/>
          </a:xfrm>
          <a:prstGeom prst="rect">
            <a:avLst/>
          </a:prstGeom>
          <a:noFill/>
          <a:ln>
            <a:noFill/>
          </a:ln>
        </p:spPr>
        <p:txBody>
          <a:bodyPr lIns="90000" tIns="45000" rIns="90000" bIns="45000"/>
          <a:lstStyle/>
          <a:p>
            <a:pPr>
              <a:lnSpc>
                <a:spcPct val="100000"/>
              </a:lnSpc>
              <a:buFont typeface="Arial"/>
              <a:buChar char="•"/>
            </a:pPr>
            <a:r>
              <a:rPr lang="pt-BR">
                <a:solidFill>
                  <a:srgbClr val="000000"/>
                </a:solidFill>
                <a:latin typeface="Calibri"/>
                <a:ea typeface="Calibri"/>
              </a:rPr>
              <a:t>Tratamento de saúde: consultas, exames, terapias.</a:t>
            </a:r>
            <a:endParaRPr/>
          </a:p>
        </p:txBody>
      </p:sp>
      <p:sp>
        <p:nvSpPr>
          <p:cNvPr id="128" name="CustomShape 7"/>
          <p:cNvSpPr/>
          <p:nvPr/>
        </p:nvSpPr>
        <p:spPr>
          <a:xfrm>
            <a:off x="1314720" y="5254920"/>
            <a:ext cx="9673200" cy="701280"/>
          </a:xfrm>
          <a:prstGeom prst="rect">
            <a:avLst/>
          </a:prstGeom>
          <a:noFill/>
          <a:ln>
            <a:noFill/>
          </a:ln>
        </p:spPr>
        <p:txBody>
          <a:bodyPr lIns="90000" tIns="45000" rIns="90000" bIns="45000"/>
          <a:lstStyle/>
          <a:p>
            <a:pPr algn="ctr">
              <a:lnSpc>
                <a:spcPct val="100000"/>
              </a:lnSpc>
            </a:pPr>
            <a:r>
              <a:rPr lang="pt-BR" sz="2000">
                <a:solidFill>
                  <a:srgbClr val="000000"/>
                </a:solidFill>
                <a:latin typeface="Calibri"/>
                <a:ea typeface="Calibri"/>
              </a:rPr>
              <a:t>Apresentados os documentos, o requerente será encaminhado ao Serviço Social do INSS para a realização do Parecer Social.</a:t>
            </a:r>
            <a:endParaRPr/>
          </a:p>
        </p:txBody>
      </p:sp>
      <p:sp>
        <p:nvSpPr>
          <p:cNvPr id="129" name="CustomShape 8"/>
          <p:cNvSpPr/>
          <p:nvPr/>
        </p:nvSpPr>
        <p:spPr>
          <a:xfrm>
            <a:off x="6095880" y="2426400"/>
            <a:ext cx="360" cy="2004480"/>
          </a:xfrm>
          <a:prstGeom prst="straightConnector1">
            <a:avLst/>
          </a:prstGeom>
          <a:noFill/>
          <a:ln w="28440">
            <a:solidFill>
              <a:srgbClr val="003F6A"/>
            </a:solidFill>
            <a:miter/>
          </a:ln>
        </p:spPr>
      </p:sp>
      <p:sp>
        <p:nvSpPr>
          <p:cNvPr id="130" name="CustomShape 9"/>
          <p:cNvSpPr/>
          <p:nvPr/>
        </p:nvSpPr>
        <p:spPr>
          <a:xfrm rot="10800000" flipH="1">
            <a:off x="6372720" y="2363400"/>
            <a:ext cx="5425560" cy="2148840"/>
          </a:xfrm>
          <a:prstGeom prst="rect">
            <a:avLst/>
          </a:prstGeom>
          <a:solidFill>
            <a:srgbClr val="83CAFF"/>
          </a:solidFill>
          <a:ln>
            <a:noFill/>
          </a:ln>
        </p:spPr>
      </p:sp>
      <p:sp>
        <p:nvSpPr>
          <p:cNvPr id="131" name="CustomShape 10"/>
          <p:cNvSpPr/>
          <p:nvPr/>
        </p:nvSpPr>
        <p:spPr>
          <a:xfrm>
            <a:off x="6649200" y="3026880"/>
            <a:ext cx="4868280" cy="914400"/>
          </a:xfrm>
          <a:prstGeom prst="rect">
            <a:avLst/>
          </a:prstGeom>
          <a:noFill/>
          <a:ln>
            <a:noFill/>
          </a:ln>
        </p:spPr>
        <p:txBody>
          <a:bodyPr lIns="90000" tIns="45000" rIns="90000" bIns="45000"/>
          <a:lstStyle/>
          <a:p>
            <a:pPr>
              <a:lnSpc>
                <a:spcPct val="100000"/>
              </a:lnSpc>
            </a:pPr>
            <a:r>
              <a:rPr lang="pt-BR">
                <a:solidFill>
                  <a:srgbClr val="000000"/>
                </a:solidFill>
                <a:latin typeface="Calibri"/>
                <a:ea typeface="Calibri"/>
              </a:rPr>
              <a:t>Receita médica, Comprovante de gastos, Negativa por parte do Estado no fornecimento do tratamento de saúde.</a:t>
            </a:r>
            <a:endParaRPr/>
          </a:p>
        </p:txBody>
      </p:sp>
      <p:sp>
        <p:nvSpPr>
          <p:cNvPr id="132" name="CustomShape 11"/>
          <p:cNvSpPr/>
          <p:nvPr/>
        </p:nvSpPr>
        <p:spPr>
          <a:xfrm>
            <a:off x="6624720" y="2592000"/>
            <a:ext cx="5399280" cy="365760"/>
          </a:xfrm>
          <a:prstGeom prst="rect">
            <a:avLst/>
          </a:prstGeom>
          <a:noFill/>
          <a:ln>
            <a:noFill/>
          </a:ln>
        </p:spPr>
        <p:txBody>
          <a:bodyPr lIns="90000" tIns="45000" rIns="90000" bIns="45000"/>
          <a:lstStyle/>
          <a:p>
            <a:pPr>
              <a:lnSpc>
                <a:spcPct val="100000"/>
              </a:lnSpc>
            </a:pPr>
            <a:r>
              <a:rPr lang="pt-BR">
                <a:solidFill>
                  <a:srgbClr val="000000"/>
                </a:solidFill>
                <a:latin typeface="Calibri"/>
                <a:ea typeface="Calibri"/>
              </a:rPr>
              <a:t>Documentos:</a:t>
            </a:r>
            <a:endParaRPr/>
          </a:p>
        </p:txBody>
      </p:sp>
    </p:spTree>
  </p:cSld>
  <p:clrMapOvr>
    <a:masterClrMapping/>
  </p:clrMapOvr>
  <p:transition spd="slow">
    <p:fad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with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fade">
                                      <p:cBhvr additive="repl">
                                        <p:cTn id="7" dur="500"/>
                                        <p:tgtEl>
                                          <p:spTgt spid="123"/>
                                        </p:tgtEl>
                                      </p:cBhvr>
                                    </p:animEffect>
                                  </p:childTnLst>
                                </p:cTn>
                              </p:par>
                              <p:par>
                                <p:cTn id="8" presetID="10" presetClass="entr" fill="hold" nodeType="withEffect">
                                  <p:stCondLst>
                                    <p:cond delay="0"/>
                                  </p:stCondLst>
                                  <p:childTnLst>
                                    <p:set>
                                      <p:cBhvr>
                                        <p:cTn id="9" dur="1" fill="hold">
                                          <p:stCondLst>
                                            <p:cond delay="0"/>
                                          </p:stCondLst>
                                        </p:cTn>
                                        <p:tgtEl>
                                          <p:spTgt spid="122"/>
                                        </p:tgtEl>
                                        <p:attrNameLst>
                                          <p:attrName>style.visibility</p:attrName>
                                        </p:attrNameLst>
                                      </p:cBhvr>
                                      <p:to>
                                        <p:strVal val="visible"/>
                                      </p:to>
                                    </p:set>
                                    <p:animEffect transition="in" filter="fade">
                                      <p:cBhvr additive="repl">
                                        <p:cTn id="10" dur="500"/>
                                        <p:tgtEl>
                                          <p:spTgt spid="122"/>
                                        </p:tgtEl>
                                      </p:cBhvr>
                                    </p:animEffect>
                                  </p:childTnLst>
                                </p:cTn>
                              </p:par>
                            </p:childTnLst>
                          </p:cTn>
                        </p:par>
                        <p:par>
                          <p:cTn id="11" fill="hold">
                            <p:stCondLst>
                              <p:cond delay="500"/>
                            </p:stCondLst>
                            <p:childTnLst>
                              <p:par>
                                <p:cTn id="12" presetID="10" presetClass="entr" fill="hold" nodeType="afterEffect">
                                  <p:stCondLst>
                                    <p:cond delay="0"/>
                                  </p:stCondLst>
                                  <p:childTnLst>
                                    <p:set>
                                      <p:cBhvr>
                                        <p:cTn id="13" dur="1" fill="hold">
                                          <p:stCondLst>
                                            <p:cond delay="0"/>
                                          </p:stCondLst>
                                        </p:cTn>
                                        <p:tgtEl>
                                          <p:spTgt spid="130"/>
                                        </p:tgtEl>
                                        <p:attrNameLst>
                                          <p:attrName>style.visibility</p:attrName>
                                        </p:attrNameLst>
                                      </p:cBhvr>
                                      <p:to>
                                        <p:strVal val="visible"/>
                                      </p:to>
                                    </p:set>
                                    <p:animEffect transition="in" filter="fade">
                                      <p:cBhvr additive="repl">
                                        <p:cTn id="14" dur="500"/>
                                        <p:tgtEl>
                                          <p:spTgt spid="130"/>
                                        </p:tgtEl>
                                      </p:cBhvr>
                                    </p:animEffect>
                                  </p:childTnLst>
                                </p:cTn>
                              </p:par>
                            </p:childTnLst>
                          </p:cTn>
                        </p:par>
                        <p:par>
                          <p:cTn id="15" fill="hold">
                            <p:stCondLst>
                              <p:cond delay="1000"/>
                            </p:stCondLst>
                            <p:childTnLst>
                              <p:par>
                                <p:cTn id="16" presetID="2" presetClass="entr" presetSubtype="4" fill="hold" nodeType="afterEffect">
                                  <p:stCondLst>
                                    <p:cond delay="0"/>
                                  </p:stCondLst>
                                  <p:childTnLst>
                                    <p:set>
                                      <p:cBhvr>
                                        <p:cTn id="17" dur="1" fill="hold">
                                          <p:stCondLst>
                                            <p:cond delay="0"/>
                                          </p:stCondLst>
                                        </p:cTn>
                                        <p:tgtEl>
                                          <p:spTgt spid="128"/>
                                        </p:tgtEl>
                                        <p:attrNameLst>
                                          <p:attrName>style.visibility</p:attrName>
                                        </p:attrNameLst>
                                      </p:cBhvr>
                                      <p:to>
                                        <p:strVal val="visible"/>
                                      </p:to>
                                    </p:set>
                                    <p:anim calcmode="lin" valueType="num">
                                      <p:cBhvr additive="repl">
                                        <p:cTn id="18" dur="500"/>
                                        <p:tgtEl>
                                          <p:spTgt spid="1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1852</Words>
  <Application>Microsoft Office PowerPoint</Application>
  <PresentationFormat>Widescreen</PresentationFormat>
  <Paragraphs>126</Paragraphs>
  <Slides>14</Slides>
  <Notes>7</Notes>
  <HiddenSlides>0</HiddenSlides>
  <MMClips>0</MMClips>
  <ScaleCrop>false</ScaleCrop>
  <HeadingPairs>
    <vt:vector size="6" baseType="variant">
      <vt:variant>
        <vt:lpstr>Fontes usadas</vt:lpstr>
      </vt:variant>
      <vt:variant>
        <vt:i4>3</vt:i4>
      </vt:variant>
      <vt:variant>
        <vt:lpstr>Tema</vt:lpstr>
      </vt:variant>
      <vt:variant>
        <vt:i4>2</vt:i4>
      </vt:variant>
      <vt:variant>
        <vt:lpstr>Títulos de slides</vt:lpstr>
      </vt:variant>
      <vt:variant>
        <vt:i4>14</vt:i4>
      </vt:variant>
    </vt:vector>
  </HeadingPairs>
  <TitlesOfParts>
    <vt:vector size="19" baseType="lpstr">
      <vt:lpstr>Arial</vt:lpstr>
      <vt:lpstr>Calibri</vt:lpstr>
      <vt:lpstr>StarSymbol</vt:lpstr>
      <vt:lpstr>Office Theme</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Tadashi Hirokawa</dc:creator>
  <cp:lastModifiedBy>Tadashi Hirokawa</cp:lastModifiedBy>
  <cp:revision>1</cp:revision>
  <dcterms:modified xsi:type="dcterms:W3CDTF">2021-04-07T18:07:07Z</dcterms:modified>
</cp:coreProperties>
</file>