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30"/>
  </p:notesMasterIdLst>
  <p:sldIdLst>
    <p:sldId id="256" r:id="rId3"/>
    <p:sldId id="257" r:id="rId4"/>
    <p:sldId id="258" r:id="rId5"/>
    <p:sldId id="259" r:id="rId6"/>
    <p:sldId id="283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pt-BR"/>
              <a:t>Clique para editar o formato de notas</a:t>
            </a:r>
            <a:endParaRPr/>
          </a:p>
        </p:txBody>
      </p:sp>
      <p:sp>
        <p:nvSpPr>
          <p:cNvPr id="83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pt-BR"/>
              <a:t>&lt;cabeçalho&gt;</a:t>
            </a:r>
            <a:endParaRPr/>
          </a:p>
        </p:txBody>
      </p:sp>
      <p:sp>
        <p:nvSpPr>
          <p:cNvPr id="84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r>
              <a:rPr lang="pt-BR"/>
              <a:t>&lt;data/hora&gt;</a:t>
            </a:r>
            <a:endParaRPr/>
          </a:p>
        </p:txBody>
      </p:sp>
      <p:sp>
        <p:nvSpPr>
          <p:cNvPr id="85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r>
              <a:rPr lang="pt-BR"/>
              <a:t>&lt;rodapé&gt;</a:t>
            </a:r>
            <a:endParaRPr/>
          </a:p>
        </p:txBody>
      </p:sp>
      <p:sp>
        <p:nvSpPr>
          <p:cNvPr id="86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 algn="r"/>
            <a:fld id="{D83E50BB-D5C2-4098-AC28-553FF4652DDE}" type="slidenum">
              <a:rPr lang="pt-BR"/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3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</p:spPr>
        <p:txBody>
          <a:bodyPr anchor="b"/>
          <a:lstStyle/>
          <a:p>
            <a:pPr algn="r">
              <a:lnSpc>
                <a:spcPct val="100000"/>
              </a:lnSpc>
            </a:pPr>
            <a:fld id="{EF39D325-4FE9-451E-9018-AA546F078D22}" type="slidenum">
              <a:rPr lang="pt-BR"/>
              <a:t>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D83E50BB-D5C2-4098-AC28-553FF4652DDE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2449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D83E50BB-D5C2-4098-AC28-553FF4652DDE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6134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09480" y="3681720"/>
            <a:ext cx="10972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231600" y="36817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17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39" name="Imagem 38"/>
          <p:cNvPicPr/>
          <p:nvPr/>
        </p:nvPicPr>
        <p:blipFill>
          <a:blip r:embed="rId2"/>
          <a:stretch>
            <a:fillRect/>
          </a:stretch>
        </p:blipFill>
        <p:spPr>
          <a:xfrm>
            <a:off x="771984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id="40" name="Imagem 39"/>
          <p:cNvPicPr/>
          <p:nvPr/>
        </p:nvPicPr>
        <p:blipFill>
          <a:blip r:embed="rId2"/>
          <a:stretch>
            <a:fillRect/>
          </a:stretch>
        </p:blipFill>
        <p:spPr>
          <a:xfrm>
            <a:off x="2097720" y="3681360"/>
            <a:ext cx="2377440" cy="1896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44593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09480" y="36817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6231600" y="36817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609480" y="3681720"/>
            <a:ext cx="109720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609480" y="3681720"/>
            <a:ext cx="10972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6231600" y="36817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609480" y="36817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80" name="Imagem 79"/>
          <p:cNvPicPr/>
          <p:nvPr/>
        </p:nvPicPr>
        <p:blipFill>
          <a:blip r:embed="rId2"/>
          <a:stretch>
            <a:fillRect/>
          </a:stretch>
        </p:blipFill>
        <p:spPr>
          <a:xfrm>
            <a:off x="771984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id="81" name="Imagem 80"/>
          <p:cNvPicPr/>
          <p:nvPr/>
        </p:nvPicPr>
        <p:blipFill>
          <a:blip r:embed="rId2"/>
          <a:stretch>
            <a:fillRect/>
          </a:stretch>
        </p:blipFill>
        <p:spPr>
          <a:xfrm>
            <a:off x="2097720" y="3681360"/>
            <a:ext cx="2377440" cy="1896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44593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609480" y="36817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231600" y="36817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609480" y="3681720"/>
            <a:ext cx="109720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0;p27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12191760" cy="695520"/>
          </a:xfrm>
          <a:prstGeom prst="rect">
            <a:avLst/>
          </a:prstGeom>
          <a:ln>
            <a:noFill/>
          </a:ln>
        </p:spPr>
      </p:pic>
      <p:pic>
        <p:nvPicPr>
          <p:cNvPr id="8" name="Google Shape;11;p27"/>
          <p:cNvPicPr/>
          <p:nvPr/>
        </p:nvPicPr>
        <p:blipFill>
          <a:blip r:embed="rId15"/>
          <a:stretch>
            <a:fillRect/>
          </a:stretch>
        </p:blipFill>
        <p:spPr>
          <a:xfrm>
            <a:off x="0" y="6823080"/>
            <a:ext cx="12191760" cy="45360"/>
          </a:xfrm>
          <a:prstGeom prst="rect">
            <a:avLst/>
          </a:prstGeom>
          <a:ln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90000"/>
              </a:lnSpc>
            </a:pPr>
            <a:r>
              <a:rPr lang="pt-BR" sz="6000">
                <a:solidFill>
                  <a:srgbClr val="000000"/>
                </a:solidFill>
                <a:latin typeface="Calibri"/>
                <a:ea typeface="Calibri"/>
              </a:rPr>
              <a:t>Clique para editar o formato do texto do título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EEEDBAA0-E763-4D6C-9D57-EAF8BB38A10F}" type="slidenum">
              <a:rPr lang="pt-BR">
                <a:solidFill>
                  <a:srgbClr val="000000"/>
                </a:solidFill>
                <a:latin typeface="Calibri"/>
                <a:ea typeface="Calibri"/>
              </a:rPr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pt-BR"/>
              <a:t>Clique para editar o formato do texto da estrutura de tópicos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pt-BR"/>
              <a:t>2.º Nível da estrutura de tópicos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pt-BR"/>
              <a:t>3.º Nível da estrutura de tópicos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pt-BR"/>
              <a:t>4.º Nível da estrutura de tópicos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pt-BR"/>
              <a:t>5.º Nível da estrutura de tópicos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pt-BR"/>
              <a:t>6.º Nível da estrutura de tópicos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pt-BR"/>
              <a:t>7.º Nível da estrutura de tópicos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10;p27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12191760" cy="695520"/>
          </a:xfrm>
          <a:prstGeom prst="rect">
            <a:avLst/>
          </a:prstGeom>
          <a:ln>
            <a:noFill/>
          </a:ln>
        </p:spPr>
      </p:pic>
      <p:pic>
        <p:nvPicPr>
          <p:cNvPr id="42" name="Google Shape;11;p27"/>
          <p:cNvPicPr/>
          <p:nvPr/>
        </p:nvPicPr>
        <p:blipFill>
          <a:blip r:embed="rId15"/>
          <a:stretch>
            <a:fillRect/>
          </a:stretch>
        </p:blipFill>
        <p:spPr>
          <a:xfrm>
            <a:off x="0" y="6823080"/>
            <a:ext cx="12191760" cy="45360"/>
          </a:xfrm>
          <a:prstGeom prst="rect">
            <a:avLst/>
          </a:prstGeom>
          <a:ln>
            <a:noFill/>
          </a:ln>
        </p:spPr>
      </p:pic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</a:rPr>
              <a:t>Clique para editar o formato do texto do título</a:t>
            </a:r>
            <a:endParaRPr/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z="2800">
                <a:solidFill>
                  <a:srgbClr val="000000"/>
                </a:solidFill>
                <a:latin typeface="Calibri"/>
                <a:ea typeface="Calibri"/>
              </a:rPr>
              <a:t>Clique para editar o formato do texto da estrutura de tópicos</a:t>
            </a:r>
            <a:endParaRPr/>
          </a:p>
          <a:p>
            <a:pPr lvl="1">
              <a:lnSpc>
                <a:spcPct val="90000"/>
              </a:lnSpc>
              <a:buSzPct val="25000"/>
              <a:buFont typeface="StarSymbol"/>
              <a:buChar char=""/>
            </a:pPr>
            <a:r>
              <a:rPr lang="pt-BR" sz="2800">
                <a:solidFill>
                  <a:srgbClr val="000000"/>
                </a:solidFill>
                <a:latin typeface="Calibri"/>
                <a:ea typeface="Calibri"/>
              </a:rPr>
              <a:t>2.º Nível da estrutura de tópicos</a:t>
            </a:r>
            <a:endParaRPr/>
          </a:p>
          <a:p>
            <a:pPr lvl="2">
              <a:lnSpc>
                <a:spcPct val="90000"/>
              </a:lnSpc>
              <a:buSzPct val="25000"/>
              <a:buFont typeface="StarSymbol"/>
              <a:buChar char=""/>
            </a:pPr>
            <a:r>
              <a:rPr lang="pt-BR" sz="2800">
                <a:solidFill>
                  <a:srgbClr val="000000"/>
                </a:solidFill>
                <a:latin typeface="Calibri"/>
                <a:ea typeface="Calibri"/>
              </a:rPr>
              <a:t>3.º Nível da estrutura de tópicos</a:t>
            </a:r>
            <a:endParaRPr/>
          </a:p>
          <a:p>
            <a:pPr lvl="3">
              <a:lnSpc>
                <a:spcPct val="90000"/>
              </a:lnSpc>
              <a:buSzPct val="25000"/>
              <a:buFont typeface="StarSymbol"/>
              <a:buChar char=""/>
            </a:pPr>
            <a:r>
              <a:rPr lang="pt-BR" sz="2800">
                <a:solidFill>
                  <a:srgbClr val="000000"/>
                </a:solidFill>
                <a:latin typeface="Calibri"/>
                <a:ea typeface="Calibri"/>
              </a:rPr>
              <a:t>4.º Nível da estrutura de tópicos</a:t>
            </a:r>
            <a:endParaRPr/>
          </a:p>
          <a:p>
            <a:pPr lvl="4">
              <a:lnSpc>
                <a:spcPct val="90000"/>
              </a:lnSpc>
              <a:buSzPct val="25000"/>
              <a:buFont typeface="StarSymbol"/>
              <a:buChar char=""/>
            </a:pPr>
            <a:r>
              <a:rPr lang="pt-BR" sz="2800">
                <a:solidFill>
                  <a:srgbClr val="000000"/>
                </a:solidFill>
                <a:latin typeface="Calibri"/>
                <a:ea typeface="Calibri"/>
              </a:rPr>
              <a:t>5.º Nível da estrutura de tópicos</a:t>
            </a:r>
            <a:endParaRPr/>
          </a:p>
          <a:p>
            <a:pPr lvl="5">
              <a:lnSpc>
                <a:spcPct val="90000"/>
              </a:lnSpc>
              <a:buSzPct val="25000"/>
              <a:buFont typeface="StarSymbol"/>
              <a:buChar char=""/>
            </a:pPr>
            <a:r>
              <a:rPr lang="pt-BR" sz="2800">
                <a:solidFill>
                  <a:srgbClr val="000000"/>
                </a:solidFill>
                <a:latin typeface="Calibri"/>
                <a:ea typeface="Calibri"/>
              </a:rPr>
              <a:t>6.º Nível da estrutura de tópicos</a:t>
            </a:r>
            <a:endParaRPr/>
          </a:p>
          <a:p>
            <a:pPr lvl="6">
              <a:lnSpc>
                <a:spcPct val="90000"/>
              </a:lnSpc>
              <a:buSzPct val="25000"/>
              <a:buFont typeface="StarSymbol"/>
              <a:buChar char=""/>
            </a:pPr>
            <a:r>
              <a:rPr lang="pt-BR" sz="2800">
                <a:solidFill>
                  <a:srgbClr val="000000"/>
                </a:solidFill>
                <a:latin typeface="Calibri"/>
                <a:ea typeface="Calibri"/>
              </a:rPr>
              <a:t>7.º Nível da estrutura de tópicos</a:t>
            </a:r>
            <a:endParaRPr/>
          </a:p>
        </p:txBody>
      </p:sp>
      <p:sp>
        <p:nvSpPr>
          <p:cNvPr id="45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6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7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AE2DA2A5-6E23-4131-B2EF-18013F2432D3}" type="slidenum">
              <a:rPr lang="pt-BR">
                <a:solidFill>
                  <a:srgbClr val="000000"/>
                </a:solidFill>
                <a:latin typeface="Calibri"/>
                <a:ea typeface="Calibri"/>
              </a:rPr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ss.gov.br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5;p1"/>
          <p:cNvPicPr/>
          <p:nvPr/>
        </p:nvPicPr>
        <p:blipFill>
          <a:blip r:embed="rId2"/>
          <a:srcRect t="415824" b="415824"/>
          <a:stretch>
            <a:fillRect/>
          </a:stretch>
        </p:blipFill>
        <p:spPr>
          <a:xfrm>
            <a:off x="0" y="0"/>
            <a:ext cx="12175200" cy="6848280"/>
          </a:xfrm>
          <a:prstGeom prst="rect">
            <a:avLst/>
          </a:prstGeom>
          <a:ln>
            <a:noFill/>
          </a:ln>
        </p:spPr>
      </p:pic>
      <p:sp>
        <p:nvSpPr>
          <p:cNvPr id="88" name="CustomShape 1"/>
          <p:cNvSpPr/>
          <p:nvPr/>
        </p:nvSpPr>
        <p:spPr>
          <a:xfrm>
            <a:off x="0" y="-9360"/>
            <a:ext cx="12191760" cy="6996600"/>
          </a:xfrm>
          <a:prstGeom prst="rect">
            <a:avLst/>
          </a:prstGeom>
          <a:solidFill>
            <a:srgbClr val="EFEFEF"/>
          </a:solidFill>
          <a:ln>
            <a:noFill/>
          </a:ln>
        </p:spPr>
      </p:sp>
      <p:sp>
        <p:nvSpPr>
          <p:cNvPr id="89" name="TextShape 2"/>
          <p:cNvSpPr txBox="1"/>
          <p:nvPr/>
        </p:nvSpPr>
        <p:spPr>
          <a:xfrm>
            <a:off x="1910880" y="1393560"/>
            <a:ext cx="8353080" cy="164592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pt-BR" sz="6000" b="1">
                <a:solidFill>
                  <a:srgbClr val="191966"/>
                </a:solidFill>
                <a:latin typeface="Calibri"/>
                <a:ea typeface="Calibri"/>
              </a:rPr>
              <a:t>Serviço Social do INSS e Assessoria à rede</a:t>
            </a:r>
            <a:endParaRPr/>
          </a:p>
        </p:txBody>
      </p:sp>
      <p:sp>
        <p:nvSpPr>
          <p:cNvPr id="90" name="TextShape 3"/>
          <p:cNvSpPr txBox="1"/>
          <p:nvPr/>
        </p:nvSpPr>
        <p:spPr>
          <a:xfrm>
            <a:off x="1675080" y="3044520"/>
            <a:ext cx="8824680" cy="86148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pt-BR" sz="2000" b="1">
                <a:solidFill>
                  <a:srgbClr val="000000"/>
                </a:solidFill>
                <a:latin typeface="Calibri"/>
                <a:ea typeface="Calibri"/>
              </a:rPr>
              <a:t>Instituto Nacional do Seguro Social INSS</a:t>
            </a:r>
            <a:r>
              <a:rPr lang="pt-BR" sz="2000">
                <a:solidFill>
                  <a:srgbClr val="000000"/>
                </a:solidFill>
                <a:latin typeface="Calibri"/>
                <a:ea typeface="Calibri"/>
              </a:rPr>
              <a:t>
</a:t>
            </a:r>
            <a:r>
              <a:rPr lang="pt-BR" sz="2000" b="1">
                <a:solidFill>
                  <a:srgbClr val="000000"/>
                </a:solidFill>
                <a:latin typeface="Calibri"/>
                <a:ea typeface="Calibri"/>
              </a:rPr>
              <a:t>Serviço Social – Gerencia Executiva de Campo Grande e Dourados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106" name="Imagem 105"/>
          <p:cNvPicPr/>
          <p:nvPr/>
        </p:nvPicPr>
        <p:blipFill>
          <a:blip r:embed="rId2"/>
          <a:stretch>
            <a:fillRect/>
          </a:stretch>
        </p:blipFill>
        <p:spPr>
          <a:xfrm>
            <a:off x="57240" y="8280"/>
            <a:ext cx="12143880" cy="685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Imagem 106"/>
          <p:cNvPicPr/>
          <p:nvPr/>
        </p:nvPicPr>
        <p:blipFill>
          <a:blip r:embed="rId2"/>
          <a:stretch>
            <a:fillRect/>
          </a:stretch>
        </p:blipFill>
        <p:spPr>
          <a:xfrm>
            <a:off x="57240" y="8280"/>
            <a:ext cx="12143880" cy="685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Imagem 107"/>
          <p:cNvPicPr/>
          <p:nvPr/>
        </p:nvPicPr>
        <p:blipFill>
          <a:blip r:embed="rId2"/>
          <a:stretch>
            <a:fillRect/>
          </a:stretch>
        </p:blipFill>
        <p:spPr>
          <a:xfrm>
            <a:off x="57240" y="8280"/>
            <a:ext cx="12143880" cy="685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Imagem 108"/>
          <p:cNvPicPr/>
          <p:nvPr/>
        </p:nvPicPr>
        <p:blipFill>
          <a:blip r:embed="rId2"/>
          <a:stretch>
            <a:fillRect/>
          </a:stretch>
        </p:blipFill>
        <p:spPr>
          <a:xfrm>
            <a:off x="57240" y="8280"/>
            <a:ext cx="12143880" cy="685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Imagem 109"/>
          <p:cNvPicPr/>
          <p:nvPr/>
        </p:nvPicPr>
        <p:blipFill>
          <a:blip r:embed="rId2"/>
          <a:stretch>
            <a:fillRect/>
          </a:stretch>
        </p:blipFill>
        <p:spPr>
          <a:xfrm>
            <a:off x="57240" y="8280"/>
            <a:ext cx="12143880" cy="685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Imagem 110"/>
          <p:cNvPicPr/>
          <p:nvPr/>
        </p:nvPicPr>
        <p:blipFill>
          <a:blip r:embed="rId2"/>
          <a:stretch>
            <a:fillRect/>
          </a:stretch>
        </p:blipFill>
        <p:spPr>
          <a:xfrm>
            <a:off x="57240" y="8280"/>
            <a:ext cx="12143880" cy="685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Imagem 111"/>
          <p:cNvPicPr/>
          <p:nvPr/>
        </p:nvPicPr>
        <p:blipFill>
          <a:blip r:embed="rId2"/>
          <a:stretch>
            <a:fillRect/>
          </a:stretch>
        </p:blipFill>
        <p:spPr>
          <a:xfrm>
            <a:off x="57240" y="8280"/>
            <a:ext cx="12143880" cy="685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Imagem 112"/>
          <p:cNvPicPr/>
          <p:nvPr/>
        </p:nvPicPr>
        <p:blipFill>
          <a:blip r:embed="rId2"/>
          <a:stretch>
            <a:fillRect/>
          </a:stretch>
        </p:blipFill>
        <p:spPr>
          <a:xfrm>
            <a:off x="57240" y="8280"/>
            <a:ext cx="12143880" cy="685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Imagem 113"/>
          <p:cNvPicPr/>
          <p:nvPr/>
        </p:nvPicPr>
        <p:blipFill>
          <a:blip r:embed="rId2"/>
          <a:stretch>
            <a:fillRect/>
          </a:stretch>
        </p:blipFill>
        <p:spPr>
          <a:xfrm>
            <a:off x="57240" y="8280"/>
            <a:ext cx="12143880" cy="685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Imagem 114"/>
          <p:cNvPicPr/>
          <p:nvPr/>
        </p:nvPicPr>
        <p:blipFill>
          <a:blip r:embed="rId2"/>
          <a:stretch>
            <a:fillRect/>
          </a:stretch>
        </p:blipFill>
        <p:spPr>
          <a:xfrm>
            <a:off x="57240" y="8280"/>
            <a:ext cx="12143880" cy="685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525240" y="878400"/>
            <a:ext cx="10757160" cy="1452600"/>
          </a:xfrm>
          <a:prstGeom prst="rect">
            <a:avLst/>
          </a:prstGeom>
          <a:solidFill>
            <a:srgbClr val="003F6A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BR" sz="1900">
                <a:solidFill>
                  <a:srgbClr val="FFFFFF"/>
                </a:solidFill>
                <a:latin typeface="Calibri"/>
                <a:ea typeface="Calibri"/>
              </a:rPr>
              <a:t>O Meu INSS é um dos canais de relacionamento do INSS, juntamente com o 135 e as Agências de Previdência social. É uma ferramenta digital e tem por intenção facilitar aos cidadãos o acesso aos serviços ofertados no âmbito da Previdência Social operacionalizada pelo INSS.</a:t>
            </a:r>
            <a:endParaRPr/>
          </a:p>
        </p:txBody>
      </p:sp>
      <p:sp>
        <p:nvSpPr>
          <p:cNvPr id="92" name="CustomShape 2"/>
          <p:cNvSpPr/>
          <p:nvPr/>
        </p:nvSpPr>
        <p:spPr>
          <a:xfrm>
            <a:off x="1870560" y="2702880"/>
            <a:ext cx="7793640" cy="3573360"/>
          </a:xfrm>
          <a:prstGeom prst="foldedCorner">
            <a:avLst>
              <a:gd name="adj" fmla="val 16667"/>
            </a:avLst>
          </a:prstGeom>
          <a:solidFill>
            <a:srgbClr val="CFE2F3"/>
          </a:solidFill>
          <a:ln w="9360">
            <a:solidFill>
              <a:srgbClr val="44546A"/>
            </a:solidFill>
            <a:round/>
          </a:ln>
        </p:spPr>
        <p:txBody>
          <a:bodyPr tIns="91440" bIns="91440" anchor="ctr"/>
          <a:lstStyle/>
          <a:p>
            <a:endParaRPr/>
          </a:p>
          <a:p>
            <a:endParaRPr/>
          </a:p>
          <a:p>
            <a:r>
              <a:rPr lang="pt-BR" b="1"/>
              <a:t>Quais serviços podem ser acessados pelo MEU INSS:</a:t>
            </a:r>
            <a:endParaRPr/>
          </a:p>
          <a:p>
            <a:endParaRPr/>
          </a:p>
          <a:p>
            <a:pPr>
              <a:lnSpc>
                <a:spcPct val="150000"/>
              </a:lnSpc>
              <a:buSzPct val="25000"/>
              <a:buFont typeface="StarSymbol"/>
              <a:buChar char=""/>
            </a:pPr>
            <a:r>
              <a:rPr lang="pt-BR" b="1"/>
              <a:t>Agendamentos e solicitações de serviços e requerimento de benefícios</a:t>
            </a:r>
            <a:endParaRPr/>
          </a:p>
          <a:p>
            <a:pPr>
              <a:lnSpc>
                <a:spcPct val="150000"/>
              </a:lnSpc>
              <a:buSzPct val="25000"/>
              <a:buFont typeface="StarSymbol"/>
              <a:buChar char=""/>
            </a:pPr>
            <a:r>
              <a:rPr lang="pt-BR" b="1"/>
              <a:t>Consultas de pagamentos, empréstimos consignados ao benefício, </a:t>
            </a:r>
            <a:endParaRPr/>
          </a:p>
          <a:p>
            <a:pPr>
              <a:lnSpc>
                <a:spcPct val="150000"/>
              </a:lnSpc>
              <a:buSzPct val="25000"/>
              <a:buFont typeface="StarSymbol"/>
              <a:buChar char=""/>
            </a:pPr>
            <a:r>
              <a:rPr lang="pt-BR" b="1"/>
              <a:t>Acompanhar a tramitação de requerimentos e solicitações</a:t>
            </a:r>
            <a:endParaRPr/>
          </a:p>
          <a:p>
            <a:pPr>
              <a:lnSpc>
                <a:spcPct val="150000"/>
              </a:lnSpc>
              <a:buSzPct val="25000"/>
              <a:buFont typeface="StarSymbol"/>
              <a:buChar char=""/>
            </a:pPr>
            <a:r>
              <a:rPr lang="pt-BR" b="1"/>
              <a:t>Atualização de informações de contatos pessoais</a:t>
            </a:r>
            <a:endParaRPr/>
          </a:p>
          <a:p>
            <a:endParaRPr/>
          </a:p>
          <a:p>
            <a:endParaRPr/>
          </a:p>
        </p:txBody>
      </p:sp>
      <p:sp>
        <p:nvSpPr>
          <p:cNvPr id="93" name="CustomShape 3"/>
          <p:cNvSpPr/>
          <p:nvPr/>
        </p:nvSpPr>
        <p:spPr>
          <a:xfrm>
            <a:off x="2057760" y="2778840"/>
            <a:ext cx="7606440" cy="329184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Imagem 115"/>
          <p:cNvPicPr/>
          <p:nvPr/>
        </p:nvPicPr>
        <p:blipFill>
          <a:blip r:embed="rId2"/>
          <a:stretch>
            <a:fillRect/>
          </a:stretch>
        </p:blipFill>
        <p:spPr>
          <a:xfrm>
            <a:off x="57240" y="8280"/>
            <a:ext cx="12143880" cy="685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Imagem 116"/>
          <p:cNvPicPr/>
          <p:nvPr/>
        </p:nvPicPr>
        <p:blipFill>
          <a:blip r:embed="rId2"/>
          <a:stretch>
            <a:fillRect/>
          </a:stretch>
        </p:blipFill>
        <p:spPr>
          <a:xfrm>
            <a:off x="57240" y="8280"/>
            <a:ext cx="12143880" cy="685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Imagem 117"/>
          <p:cNvPicPr/>
          <p:nvPr/>
        </p:nvPicPr>
        <p:blipFill>
          <a:blip r:embed="rId2"/>
          <a:stretch>
            <a:fillRect/>
          </a:stretch>
        </p:blipFill>
        <p:spPr>
          <a:xfrm>
            <a:off x="57240" y="8280"/>
            <a:ext cx="12143880" cy="685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agem 118"/>
          <p:cNvPicPr/>
          <p:nvPr/>
        </p:nvPicPr>
        <p:blipFill>
          <a:blip r:embed="rId2"/>
          <a:stretch>
            <a:fillRect/>
          </a:stretch>
        </p:blipFill>
        <p:spPr>
          <a:xfrm>
            <a:off x="57240" y="8280"/>
            <a:ext cx="12143880" cy="685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Imagem 119"/>
          <p:cNvPicPr/>
          <p:nvPr/>
        </p:nvPicPr>
        <p:blipFill>
          <a:blip r:embed="rId2"/>
          <a:stretch>
            <a:fillRect/>
          </a:stretch>
        </p:blipFill>
        <p:spPr>
          <a:xfrm>
            <a:off x="57240" y="8280"/>
            <a:ext cx="12143880" cy="685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Imagem 120"/>
          <p:cNvPicPr/>
          <p:nvPr/>
        </p:nvPicPr>
        <p:blipFill>
          <a:blip r:embed="rId2"/>
          <a:stretch>
            <a:fillRect/>
          </a:stretch>
        </p:blipFill>
        <p:spPr>
          <a:xfrm>
            <a:off x="57240" y="8280"/>
            <a:ext cx="12143880" cy="685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Imagem 121"/>
          <p:cNvPicPr/>
          <p:nvPr/>
        </p:nvPicPr>
        <p:blipFill>
          <a:blip r:embed="rId2"/>
          <a:stretch>
            <a:fillRect/>
          </a:stretch>
        </p:blipFill>
        <p:spPr>
          <a:xfrm>
            <a:off x="57240" y="8280"/>
            <a:ext cx="12143880" cy="685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609780" y="1595218"/>
            <a:ext cx="10972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4" name="TextShape 2"/>
          <p:cNvSpPr txBox="1"/>
          <p:nvPr/>
        </p:nvSpPr>
        <p:spPr>
          <a:xfrm>
            <a:off x="1367999" y="1736640"/>
            <a:ext cx="9486813" cy="1847218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/>
            <a:r>
              <a:rPr lang="pt-BR" sz="3200" dirty="0">
                <a:latin typeface="DejaVu Sans"/>
              </a:rPr>
              <a:t>O mundo é formado não apenas pelo que já existe, </a:t>
            </a:r>
          </a:p>
          <a:p>
            <a:pPr algn="ctr"/>
            <a:r>
              <a:rPr lang="pt-BR" sz="3200" dirty="0">
                <a:latin typeface="DejaVu Sans"/>
              </a:rPr>
              <a:t>mas pelo que pode efetivamente existir.</a:t>
            </a:r>
            <a:r>
              <a:rPr lang="pt-BR" sz="1600" dirty="0">
                <a:latin typeface="DejaVu Sans"/>
              </a:rPr>
              <a:t> (Milton Santos)</a:t>
            </a:r>
            <a:endParaRPr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609480" y="3600000"/>
            <a:ext cx="10972440" cy="1981800"/>
          </a:xfrm>
          <a:prstGeom prst="rect">
            <a:avLst/>
          </a:prstGeom>
        </p:spPr>
        <p:txBody>
          <a:bodyPr wrap="none" lIns="0" tIns="0" rIns="0" bIns="0"/>
          <a:lstStyle/>
          <a:p>
            <a:pPr algn="ctr">
              <a:buSzPct val="25000"/>
              <a:buFont typeface="StarSymbol"/>
              <a:buChar char=""/>
            </a:pPr>
            <a:r>
              <a:rPr lang="pt-BR" sz="2800" dirty="0"/>
              <a:t>IMPORTANTE DESTACAR QUE ESTA SENHA É PARA ACESSO </a:t>
            </a:r>
          </a:p>
          <a:p>
            <a:pPr algn="ctr">
              <a:buSzPct val="25000"/>
              <a:buFont typeface="StarSymbol"/>
              <a:buChar char=""/>
            </a:pPr>
            <a:r>
              <a:rPr lang="pt-BR" sz="2800" dirty="0"/>
              <a:t>A DIVERSOS SERVIÇOS DIGITAIS DO GOVERNO FEDERAL, </a:t>
            </a:r>
          </a:p>
          <a:p>
            <a:pPr algn="ctr">
              <a:buSzPct val="25000"/>
              <a:buFont typeface="StarSymbol"/>
              <a:buChar char=""/>
            </a:pPr>
            <a:r>
              <a:rPr lang="pt-BR" sz="2800" dirty="0"/>
              <a:t>POR ISSO DEVE SER SIGILOSO E INTRANSFERÍVEL</a:t>
            </a:r>
            <a:endParaRPr dirty="0"/>
          </a:p>
        </p:txBody>
      </p:sp>
      <p:sp>
        <p:nvSpPr>
          <p:cNvPr id="95" name="CustomShape 2"/>
          <p:cNvSpPr/>
          <p:nvPr/>
        </p:nvSpPr>
        <p:spPr>
          <a:xfrm>
            <a:off x="576000" y="1139400"/>
            <a:ext cx="10757160" cy="1452600"/>
          </a:xfrm>
          <a:prstGeom prst="rect">
            <a:avLst/>
          </a:prstGeom>
          <a:solidFill>
            <a:srgbClr val="003F6A"/>
          </a:solidFill>
          <a:ln>
            <a:noFill/>
          </a:ln>
        </p:spPr>
        <p:txBody>
          <a:bodyPr anchor="ctr"/>
          <a:lstStyle/>
          <a:p>
            <a:pPr algn="ctr"/>
            <a:r>
              <a:rPr lang="pt-BR" sz="2000" b="1">
                <a:solidFill>
                  <a:srgbClr val="FFFFFF"/>
                </a:solidFill>
                <a:latin typeface="Calibri"/>
                <a:ea typeface="Calibri"/>
              </a:rPr>
              <a:t>O acesso é realizado por meio de cadastro da senha na Plataforma GOV.BR e autorizar o acesso aos dados pelo canal de relacionamento MEU INSS, link disponível no site </a:t>
            </a:r>
            <a:r>
              <a:rPr lang="pt-BR" sz="2000" b="1">
                <a:solidFill>
                  <a:srgbClr val="FFFFFF"/>
                </a:solidFill>
                <a:latin typeface="Calibri"/>
                <a:ea typeface="Calibri"/>
                <a:hlinkClick r:id="rId2"/>
              </a:rPr>
              <a:t>www.inss.gov.br</a:t>
            </a:r>
            <a:r>
              <a:rPr lang="pt-BR" sz="2000" b="1">
                <a:solidFill>
                  <a:srgbClr val="FFFFFF"/>
                </a:solidFill>
                <a:latin typeface="Calibri"/>
                <a:ea typeface="Calibri"/>
              </a:rPr>
              <a:t> ou aplicativo que pode ser instalado no aparelho de smartphone ou tablet.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Imagem 95"/>
          <p:cNvPicPr/>
          <p:nvPr/>
        </p:nvPicPr>
        <p:blipFill>
          <a:blip r:embed="rId2"/>
          <a:stretch>
            <a:fillRect/>
          </a:stretch>
        </p:blipFill>
        <p:spPr>
          <a:xfrm>
            <a:off x="57240" y="8280"/>
            <a:ext cx="12143880" cy="685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F58B79D-8B90-40F5-8761-A661C88EFA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8474" y="-88749"/>
            <a:ext cx="12274187" cy="694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357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Imagem 97"/>
          <p:cNvPicPr/>
          <p:nvPr/>
        </p:nvPicPr>
        <p:blipFill>
          <a:blip r:embed="rId2"/>
          <a:stretch>
            <a:fillRect/>
          </a:stretch>
        </p:blipFill>
        <p:spPr>
          <a:xfrm>
            <a:off x="48120" y="360"/>
            <a:ext cx="12143880" cy="685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Imagem 98"/>
          <p:cNvPicPr/>
          <p:nvPr/>
        </p:nvPicPr>
        <p:blipFill>
          <a:blip r:embed="rId2"/>
          <a:stretch>
            <a:fillRect/>
          </a:stretch>
        </p:blipFill>
        <p:spPr>
          <a:xfrm>
            <a:off x="57240" y="8280"/>
            <a:ext cx="12143880" cy="685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1" name="TextShape 2"/>
          <p:cNvSpPr txBox="1"/>
          <p:nvPr/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102" name="Imagem 101"/>
          <p:cNvPicPr/>
          <p:nvPr/>
        </p:nvPicPr>
        <p:blipFill>
          <a:blip r:embed="rId2"/>
          <a:stretch>
            <a:fillRect/>
          </a:stretch>
        </p:blipFill>
        <p:spPr>
          <a:xfrm>
            <a:off x="57240" y="8280"/>
            <a:ext cx="12143880" cy="685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71935BFB-2321-4C72-AADA-C3A29E00B27E}"/>
              </a:ext>
            </a:extLst>
          </p:cNvPr>
          <p:cNvSpPr/>
          <p:nvPr/>
        </p:nvSpPr>
        <p:spPr>
          <a:xfrm>
            <a:off x="2757268" y="4656406"/>
            <a:ext cx="4009292" cy="3094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63B4820-0203-4EB2-81B3-819E6B4C5116}"/>
              </a:ext>
            </a:extLst>
          </p:cNvPr>
          <p:cNvSpPr/>
          <p:nvPr/>
        </p:nvSpPr>
        <p:spPr>
          <a:xfrm>
            <a:off x="6921305" y="3995225"/>
            <a:ext cx="450166" cy="1125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CB68333-0B12-4403-9C39-FD76F1ED2C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846" t="22140" r="11269" b="14650"/>
          <a:stretch/>
        </p:blipFill>
        <p:spPr>
          <a:xfrm>
            <a:off x="0" y="-1"/>
            <a:ext cx="12192000" cy="689015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213</Words>
  <Application>Microsoft Office PowerPoint</Application>
  <PresentationFormat>Widescreen</PresentationFormat>
  <Paragraphs>20</Paragraphs>
  <Slides>27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27</vt:i4>
      </vt:variant>
    </vt:vector>
  </HeadingPairs>
  <TitlesOfParts>
    <vt:vector size="33" baseType="lpstr">
      <vt:lpstr>Arial</vt:lpstr>
      <vt:lpstr>Calibri</vt:lpstr>
      <vt:lpstr>DejaVu Sans</vt:lpstr>
      <vt:lpstr>StarSymbol</vt:lpstr>
      <vt:lpstr>Office Theme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Tadashi Hirokawa</dc:creator>
  <cp:lastModifiedBy>Tadashi Hirokawa</cp:lastModifiedBy>
  <cp:revision>3</cp:revision>
  <dcterms:modified xsi:type="dcterms:W3CDTF">2021-04-07T18:27:42Z</dcterms:modified>
</cp:coreProperties>
</file>