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6" r:id="rId4"/>
    <p:sldId id="286" r:id="rId5"/>
    <p:sldId id="280" r:id="rId6"/>
    <p:sldId id="269" r:id="rId7"/>
    <p:sldId id="278" r:id="rId8"/>
    <p:sldId id="259" r:id="rId9"/>
    <p:sldId id="287" r:id="rId10"/>
    <p:sldId id="294" r:id="rId11"/>
    <p:sldId id="277" r:id="rId12"/>
    <p:sldId id="296" r:id="rId13"/>
    <p:sldId id="292" r:id="rId14"/>
    <p:sldId id="293" r:id="rId15"/>
    <p:sldId id="283" r:id="rId16"/>
    <p:sldId id="284" r:id="rId17"/>
    <p:sldId id="279" r:id="rId18"/>
    <p:sldId id="273" r:id="rId19"/>
    <p:sldId id="289" r:id="rId20"/>
    <p:sldId id="290" r:id="rId21"/>
    <p:sldId id="291" r:id="rId22"/>
    <p:sldId id="28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01" autoAdjust="0"/>
  </p:normalViewPr>
  <p:slideViewPr>
    <p:cSldViewPr snapToGrid="0">
      <p:cViewPr varScale="1">
        <p:scale>
          <a:sx n="50" d="100"/>
          <a:sy n="50" d="100"/>
        </p:scale>
        <p:origin x="6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2718C-F8D2-45AB-83F1-B06A7DE89E2B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45F74E73-C6C1-402B-933D-CB6358397883}">
      <dgm:prSet phldrT="[Texto]" custT="1"/>
      <dgm:spPr/>
      <dgm:t>
        <a:bodyPr/>
        <a:lstStyle/>
        <a:p>
          <a:r>
            <a:rPr lang="pt-BR" sz="2000" b="1" dirty="0">
              <a:effectLst/>
            </a:rPr>
            <a:t>Constituição Federal/1988</a:t>
          </a:r>
        </a:p>
        <a:p>
          <a:r>
            <a:rPr lang="pt-BR" sz="2000" dirty="0"/>
            <a:t>Art. 203 e 204</a:t>
          </a:r>
        </a:p>
      </dgm:t>
    </dgm:pt>
    <dgm:pt modelId="{3389EEEB-A46D-40CB-859C-4E2D1BE4ACA3}" type="parTrans" cxnId="{E635E014-07A6-4FF1-B20F-3DC2E42E81BD}">
      <dgm:prSet/>
      <dgm:spPr/>
      <dgm:t>
        <a:bodyPr/>
        <a:lstStyle/>
        <a:p>
          <a:endParaRPr lang="pt-BR"/>
        </a:p>
      </dgm:t>
    </dgm:pt>
    <dgm:pt modelId="{27651150-0D65-4FF7-9B8C-82996EEC3F12}" type="sibTrans" cxnId="{E635E014-07A6-4FF1-B20F-3DC2E42E81BD}">
      <dgm:prSet/>
      <dgm:spPr/>
      <dgm:t>
        <a:bodyPr/>
        <a:lstStyle/>
        <a:p>
          <a:endParaRPr lang="pt-BR"/>
        </a:p>
      </dgm:t>
    </dgm:pt>
    <dgm:pt modelId="{7F5760EF-81D9-475D-99BD-33A0BF12CE0A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Conferência Marco Zero</a:t>
          </a:r>
        </a:p>
        <a:p>
          <a:r>
            <a: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Junho/1993</a:t>
          </a:r>
          <a:endParaRPr lang="pt-BR" b="0" dirty="0">
            <a:effectLst/>
          </a:endParaRPr>
        </a:p>
      </dgm:t>
    </dgm:pt>
    <dgm:pt modelId="{C9A31525-223D-454B-9B2E-FDFC825A7FCA}" type="parTrans" cxnId="{0C233673-6243-4176-AACB-70DC3C3CE516}">
      <dgm:prSet/>
      <dgm:spPr/>
      <dgm:t>
        <a:bodyPr/>
        <a:lstStyle/>
        <a:p>
          <a:endParaRPr lang="pt-BR"/>
        </a:p>
      </dgm:t>
    </dgm:pt>
    <dgm:pt modelId="{EADCC810-27F5-46AC-B824-A74DF63C8D0D}" type="sibTrans" cxnId="{0C233673-6243-4176-AACB-70DC3C3CE516}">
      <dgm:prSet/>
      <dgm:spPr/>
      <dgm:t>
        <a:bodyPr/>
        <a:lstStyle/>
        <a:p>
          <a:endParaRPr lang="pt-BR"/>
        </a:p>
      </dgm:t>
    </dgm:pt>
    <dgm:pt modelId="{54F87F50-8533-4458-ACC8-82549E9BDD7F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LOAS</a:t>
          </a:r>
        </a:p>
        <a:p>
          <a:r>
            <a:rPr lang="pt-BR" dirty="0"/>
            <a:t>Lei nº 8.742/1993</a:t>
          </a:r>
        </a:p>
      </dgm:t>
    </dgm:pt>
    <dgm:pt modelId="{EF9EBD61-1BB2-41AB-BC8B-4E5C77DCE326}" type="parTrans" cxnId="{4542414B-0BED-4446-849D-99014619A8A7}">
      <dgm:prSet/>
      <dgm:spPr/>
      <dgm:t>
        <a:bodyPr/>
        <a:lstStyle/>
        <a:p>
          <a:endParaRPr lang="pt-BR"/>
        </a:p>
      </dgm:t>
    </dgm:pt>
    <dgm:pt modelId="{AFD5031E-E870-4FA9-B607-632F11209101}" type="sibTrans" cxnId="{4542414B-0BED-4446-849D-99014619A8A7}">
      <dgm:prSet/>
      <dgm:spPr/>
      <dgm:t>
        <a:bodyPr/>
        <a:lstStyle/>
        <a:p>
          <a:endParaRPr lang="pt-BR"/>
        </a:p>
      </dgm:t>
    </dgm:pt>
    <dgm:pt modelId="{B49F41C6-A5C3-47B2-B564-24AE13FA79DB}" type="pres">
      <dgm:prSet presAssocID="{89D2718C-F8D2-45AB-83F1-B06A7DE89E2B}" presName="CompostProcess" presStyleCnt="0">
        <dgm:presLayoutVars>
          <dgm:dir/>
          <dgm:resizeHandles val="exact"/>
        </dgm:presLayoutVars>
      </dgm:prSet>
      <dgm:spPr/>
    </dgm:pt>
    <dgm:pt modelId="{8C436837-9526-46F9-B8DA-7BA4C0702D42}" type="pres">
      <dgm:prSet presAssocID="{89D2718C-F8D2-45AB-83F1-B06A7DE89E2B}" presName="arrow" presStyleLbl="bgShp" presStyleIdx="0" presStyleCnt="1" custLinFactNeighborY="-1384"/>
      <dgm:spPr/>
    </dgm:pt>
    <dgm:pt modelId="{97077327-EBB1-445D-97C1-BAF6EC0F3B90}" type="pres">
      <dgm:prSet presAssocID="{89D2718C-F8D2-45AB-83F1-B06A7DE89E2B}" presName="linearProcess" presStyleCnt="0"/>
      <dgm:spPr/>
    </dgm:pt>
    <dgm:pt modelId="{816E2880-DAD4-4590-8FA2-18ED82918C17}" type="pres">
      <dgm:prSet presAssocID="{45F74E73-C6C1-402B-933D-CB6358397883}" presName="textNode" presStyleLbl="node1" presStyleIdx="0" presStyleCnt="3">
        <dgm:presLayoutVars>
          <dgm:bulletEnabled val="1"/>
        </dgm:presLayoutVars>
      </dgm:prSet>
      <dgm:spPr/>
    </dgm:pt>
    <dgm:pt modelId="{E1250C27-965B-4F9B-9E3C-1CD22D8C01AF}" type="pres">
      <dgm:prSet presAssocID="{27651150-0D65-4FF7-9B8C-82996EEC3F12}" presName="sibTrans" presStyleCnt="0"/>
      <dgm:spPr/>
    </dgm:pt>
    <dgm:pt modelId="{E6BF3294-31CD-40BF-A2D8-CB043ABD7D0E}" type="pres">
      <dgm:prSet presAssocID="{7F5760EF-81D9-475D-99BD-33A0BF12CE0A}" presName="textNode" presStyleLbl="node1" presStyleIdx="1" presStyleCnt="3">
        <dgm:presLayoutVars>
          <dgm:bulletEnabled val="1"/>
        </dgm:presLayoutVars>
      </dgm:prSet>
      <dgm:spPr/>
    </dgm:pt>
    <dgm:pt modelId="{8B4D415E-2D7F-47AA-B78A-F1EB788568C0}" type="pres">
      <dgm:prSet presAssocID="{EADCC810-27F5-46AC-B824-A74DF63C8D0D}" presName="sibTrans" presStyleCnt="0"/>
      <dgm:spPr/>
    </dgm:pt>
    <dgm:pt modelId="{884A1332-3CEC-467E-814A-75B8F3634D8A}" type="pres">
      <dgm:prSet presAssocID="{54F87F50-8533-4458-ACC8-82549E9BDD7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635E014-07A6-4FF1-B20F-3DC2E42E81BD}" srcId="{89D2718C-F8D2-45AB-83F1-B06A7DE89E2B}" destId="{45F74E73-C6C1-402B-933D-CB6358397883}" srcOrd="0" destOrd="0" parTransId="{3389EEEB-A46D-40CB-859C-4E2D1BE4ACA3}" sibTransId="{27651150-0D65-4FF7-9B8C-82996EEC3F12}"/>
    <dgm:cxn modelId="{EEABE548-5227-45DA-B55E-1B6E52986FE3}" type="presOf" srcId="{45F74E73-C6C1-402B-933D-CB6358397883}" destId="{816E2880-DAD4-4590-8FA2-18ED82918C17}" srcOrd="0" destOrd="0" presId="urn:microsoft.com/office/officeart/2005/8/layout/hProcess9"/>
    <dgm:cxn modelId="{4542414B-0BED-4446-849D-99014619A8A7}" srcId="{89D2718C-F8D2-45AB-83F1-B06A7DE89E2B}" destId="{54F87F50-8533-4458-ACC8-82549E9BDD7F}" srcOrd="2" destOrd="0" parTransId="{EF9EBD61-1BB2-41AB-BC8B-4E5C77DCE326}" sibTransId="{AFD5031E-E870-4FA9-B607-632F11209101}"/>
    <dgm:cxn modelId="{6F642373-7A45-437B-95F2-8E18CA744D43}" type="presOf" srcId="{89D2718C-F8D2-45AB-83F1-B06A7DE89E2B}" destId="{B49F41C6-A5C3-47B2-B564-24AE13FA79DB}" srcOrd="0" destOrd="0" presId="urn:microsoft.com/office/officeart/2005/8/layout/hProcess9"/>
    <dgm:cxn modelId="{0C233673-6243-4176-AACB-70DC3C3CE516}" srcId="{89D2718C-F8D2-45AB-83F1-B06A7DE89E2B}" destId="{7F5760EF-81D9-475D-99BD-33A0BF12CE0A}" srcOrd="1" destOrd="0" parTransId="{C9A31525-223D-454B-9B2E-FDFC825A7FCA}" sibTransId="{EADCC810-27F5-46AC-B824-A74DF63C8D0D}"/>
    <dgm:cxn modelId="{EB26C05A-7E8F-4113-8E73-1C64A97066E8}" type="presOf" srcId="{7F5760EF-81D9-475D-99BD-33A0BF12CE0A}" destId="{E6BF3294-31CD-40BF-A2D8-CB043ABD7D0E}" srcOrd="0" destOrd="0" presId="urn:microsoft.com/office/officeart/2005/8/layout/hProcess9"/>
    <dgm:cxn modelId="{6F82AFEE-67BE-466D-83F5-0FC621B037F6}" type="presOf" srcId="{54F87F50-8533-4458-ACC8-82549E9BDD7F}" destId="{884A1332-3CEC-467E-814A-75B8F3634D8A}" srcOrd="0" destOrd="0" presId="urn:microsoft.com/office/officeart/2005/8/layout/hProcess9"/>
    <dgm:cxn modelId="{F1D3AD74-CFE1-42D5-B0CA-761804ECA421}" type="presParOf" srcId="{B49F41C6-A5C3-47B2-B564-24AE13FA79DB}" destId="{8C436837-9526-46F9-B8DA-7BA4C0702D42}" srcOrd="0" destOrd="0" presId="urn:microsoft.com/office/officeart/2005/8/layout/hProcess9"/>
    <dgm:cxn modelId="{40594B68-CD1B-4DEE-88DA-CAC2CBEE9684}" type="presParOf" srcId="{B49F41C6-A5C3-47B2-B564-24AE13FA79DB}" destId="{97077327-EBB1-445D-97C1-BAF6EC0F3B90}" srcOrd="1" destOrd="0" presId="urn:microsoft.com/office/officeart/2005/8/layout/hProcess9"/>
    <dgm:cxn modelId="{719425FD-A3D6-496B-AFA8-BE5290291699}" type="presParOf" srcId="{97077327-EBB1-445D-97C1-BAF6EC0F3B90}" destId="{816E2880-DAD4-4590-8FA2-18ED82918C17}" srcOrd="0" destOrd="0" presId="urn:microsoft.com/office/officeart/2005/8/layout/hProcess9"/>
    <dgm:cxn modelId="{0968DB06-C780-4759-BB6D-7BF8CAE2C334}" type="presParOf" srcId="{97077327-EBB1-445D-97C1-BAF6EC0F3B90}" destId="{E1250C27-965B-4F9B-9E3C-1CD22D8C01AF}" srcOrd="1" destOrd="0" presId="urn:microsoft.com/office/officeart/2005/8/layout/hProcess9"/>
    <dgm:cxn modelId="{54732248-9CD4-4B37-A1DF-263203E08926}" type="presParOf" srcId="{97077327-EBB1-445D-97C1-BAF6EC0F3B90}" destId="{E6BF3294-31CD-40BF-A2D8-CB043ABD7D0E}" srcOrd="2" destOrd="0" presId="urn:microsoft.com/office/officeart/2005/8/layout/hProcess9"/>
    <dgm:cxn modelId="{9CFBC810-2129-4F3F-89B1-00A0D818BDC2}" type="presParOf" srcId="{97077327-EBB1-445D-97C1-BAF6EC0F3B90}" destId="{8B4D415E-2D7F-47AA-B78A-F1EB788568C0}" srcOrd="3" destOrd="0" presId="urn:microsoft.com/office/officeart/2005/8/layout/hProcess9"/>
    <dgm:cxn modelId="{FEF50C07-95AF-4ECD-952D-6538BA7E1C55}" type="presParOf" srcId="{97077327-EBB1-445D-97C1-BAF6EC0F3B90}" destId="{884A1332-3CEC-467E-814A-75B8F3634D8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FBD30-0A4B-4D54-B466-0FEC1E4CC11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C0BA482-E59D-4EF7-BF44-6365F9FFA8D3}">
      <dgm:prSet phldrT="[Texto]" custT="1"/>
      <dgm:spPr/>
      <dgm:t>
        <a:bodyPr/>
        <a:lstStyle/>
        <a:p>
          <a:r>
            <a:rPr lang="pt-BR" sz="3500" dirty="0"/>
            <a:t>LOAS</a:t>
          </a:r>
        </a:p>
      </dgm:t>
    </dgm:pt>
    <dgm:pt modelId="{9BD44D84-86DC-4C93-87C8-E7A0122F9B1C}" type="parTrans" cxnId="{A51C5F0D-1041-4006-917D-5CC7B7F6F362}">
      <dgm:prSet/>
      <dgm:spPr/>
      <dgm:t>
        <a:bodyPr/>
        <a:lstStyle/>
        <a:p>
          <a:endParaRPr lang="pt-BR"/>
        </a:p>
      </dgm:t>
    </dgm:pt>
    <dgm:pt modelId="{B71D6439-A733-41BF-AE54-02830F5532BF}" type="sibTrans" cxnId="{A51C5F0D-1041-4006-917D-5CC7B7F6F362}">
      <dgm:prSet/>
      <dgm:spPr/>
      <dgm:t>
        <a:bodyPr/>
        <a:lstStyle/>
        <a:p>
          <a:endParaRPr lang="pt-BR"/>
        </a:p>
      </dgm:t>
    </dgm:pt>
    <dgm:pt modelId="{F1EFA6A9-1BCA-4985-8573-AA8A82781ECB}">
      <dgm:prSet phldrT="[Texto]"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Lei nº 8.742/1993 – Lei Orgânica de Assistência Social</a:t>
          </a:r>
        </a:p>
      </dgm:t>
    </dgm:pt>
    <dgm:pt modelId="{0A94C212-EF7F-4640-B6C9-9FEDD3479F29}" type="parTrans" cxnId="{1F36259D-CE72-498E-A9FD-FC0CE9C9D2EA}">
      <dgm:prSet/>
      <dgm:spPr/>
      <dgm:t>
        <a:bodyPr/>
        <a:lstStyle/>
        <a:p>
          <a:endParaRPr lang="pt-BR"/>
        </a:p>
      </dgm:t>
    </dgm:pt>
    <dgm:pt modelId="{D3BEC2B1-7C57-4A48-BA80-98A3EEA2C04F}" type="sibTrans" cxnId="{1F36259D-CE72-498E-A9FD-FC0CE9C9D2EA}">
      <dgm:prSet/>
      <dgm:spPr/>
      <dgm:t>
        <a:bodyPr/>
        <a:lstStyle/>
        <a:p>
          <a:endParaRPr lang="pt-BR"/>
        </a:p>
      </dgm:t>
    </dgm:pt>
    <dgm:pt modelId="{E6E6DDD5-4FC7-4F0C-ACFC-646278F687D1}">
      <dgm:prSet phldrT="[Texto]"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Regulamenta os art. 203 e 204 da Constituição Federal/1988</a:t>
          </a:r>
        </a:p>
      </dgm:t>
    </dgm:pt>
    <dgm:pt modelId="{7D51832C-3F31-46CC-98FD-555ECD77A3CD}" type="parTrans" cxnId="{E4A5989C-C8F4-4B4C-8E0B-11B87F811867}">
      <dgm:prSet/>
      <dgm:spPr/>
      <dgm:t>
        <a:bodyPr/>
        <a:lstStyle/>
        <a:p>
          <a:endParaRPr lang="pt-BR"/>
        </a:p>
      </dgm:t>
    </dgm:pt>
    <dgm:pt modelId="{0683F64A-355D-40F2-A6C9-E57AEB6AE120}" type="sibTrans" cxnId="{E4A5989C-C8F4-4B4C-8E0B-11B87F811867}">
      <dgm:prSet/>
      <dgm:spPr/>
      <dgm:t>
        <a:bodyPr/>
        <a:lstStyle/>
        <a:p>
          <a:endParaRPr lang="pt-BR"/>
        </a:p>
      </dgm:t>
    </dgm:pt>
    <dgm:pt modelId="{B42D1E18-33FB-4037-8E5D-D9E7B198B3F2}">
      <dgm:prSet phldrT="[Texto]" custT="1"/>
      <dgm:spPr/>
      <dgm:t>
        <a:bodyPr/>
        <a:lstStyle/>
        <a:p>
          <a:r>
            <a:rPr lang="pt-BR" sz="3500" dirty="0"/>
            <a:t>PNAS</a:t>
          </a:r>
        </a:p>
      </dgm:t>
    </dgm:pt>
    <dgm:pt modelId="{D0C5E6A8-2499-4126-AFD5-83F0538C96BF}" type="parTrans" cxnId="{C650636E-1001-4206-B9CA-8E4D83FD8A6C}">
      <dgm:prSet/>
      <dgm:spPr/>
      <dgm:t>
        <a:bodyPr/>
        <a:lstStyle/>
        <a:p>
          <a:endParaRPr lang="pt-BR"/>
        </a:p>
      </dgm:t>
    </dgm:pt>
    <dgm:pt modelId="{50852D09-D7F3-4CAE-A35C-94D2BE4FE6C7}" type="sibTrans" cxnId="{C650636E-1001-4206-B9CA-8E4D83FD8A6C}">
      <dgm:prSet/>
      <dgm:spPr/>
      <dgm:t>
        <a:bodyPr/>
        <a:lstStyle/>
        <a:p>
          <a:endParaRPr lang="pt-BR"/>
        </a:p>
      </dgm:t>
    </dgm:pt>
    <dgm:pt modelId="{D84FB60B-28D0-46BF-8862-E9F5403FD7A0}">
      <dgm:prSet phldrT="[Texto]"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Política Nacional de Assistência Social de 2004</a:t>
          </a:r>
        </a:p>
      </dgm:t>
    </dgm:pt>
    <dgm:pt modelId="{1016B70E-3FC4-444B-8276-B08E01975CC6}" type="parTrans" cxnId="{319EAEC1-97A4-4E7C-A727-319F9E38EA83}">
      <dgm:prSet/>
      <dgm:spPr/>
      <dgm:t>
        <a:bodyPr/>
        <a:lstStyle/>
        <a:p>
          <a:endParaRPr lang="pt-BR"/>
        </a:p>
      </dgm:t>
    </dgm:pt>
    <dgm:pt modelId="{3A2BC821-BC34-4C48-A0F2-EC50B13AB8FC}" type="sibTrans" cxnId="{319EAEC1-97A4-4E7C-A727-319F9E38EA83}">
      <dgm:prSet/>
      <dgm:spPr/>
      <dgm:t>
        <a:bodyPr/>
        <a:lstStyle/>
        <a:p>
          <a:endParaRPr lang="pt-BR"/>
        </a:p>
      </dgm:t>
    </dgm:pt>
    <dgm:pt modelId="{B69CBB3F-B9BA-43D2-AEE4-153D542C77E1}">
      <dgm:prSet phldrT="[Texto]"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Organiza a Assistência Social de forma descentralizada, não contributiva, participativa por meio do SUAS.</a:t>
          </a:r>
        </a:p>
      </dgm:t>
    </dgm:pt>
    <dgm:pt modelId="{CFE5B57A-32F4-48E4-9790-23EC0FFA8731}" type="parTrans" cxnId="{A56EE62F-E58D-431A-B9FC-4BD7DD36BF51}">
      <dgm:prSet/>
      <dgm:spPr/>
      <dgm:t>
        <a:bodyPr/>
        <a:lstStyle/>
        <a:p>
          <a:endParaRPr lang="pt-BR"/>
        </a:p>
      </dgm:t>
    </dgm:pt>
    <dgm:pt modelId="{429D81C3-E5B5-469C-AFD3-CB666D8832B0}" type="sibTrans" cxnId="{A56EE62F-E58D-431A-B9FC-4BD7DD36BF51}">
      <dgm:prSet/>
      <dgm:spPr/>
      <dgm:t>
        <a:bodyPr/>
        <a:lstStyle/>
        <a:p>
          <a:endParaRPr lang="pt-BR"/>
        </a:p>
      </dgm:t>
    </dgm:pt>
    <dgm:pt modelId="{FB5EF550-F303-46A0-927D-19D2826DEA7C}">
      <dgm:prSet phldrT="[Texto]" custT="1"/>
      <dgm:spPr/>
      <dgm:t>
        <a:bodyPr/>
        <a:lstStyle/>
        <a:p>
          <a:r>
            <a:rPr lang="pt-BR" sz="3500" dirty="0"/>
            <a:t>NOB SUAS</a:t>
          </a:r>
        </a:p>
      </dgm:t>
    </dgm:pt>
    <dgm:pt modelId="{DCCB6194-7672-4D51-A68A-DEA9C2A921D7}" type="parTrans" cxnId="{68320B2E-A63C-41C8-A40C-8CB9E667A918}">
      <dgm:prSet/>
      <dgm:spPr/>
      <dgm:t>
        <a:bodyPr/>
        <a:lstStyle/>
        <a:p>
          <a:endParaRPr lang="pt-BR"/>
        </a:p>
      </dgm:t>
    </dgm:pt>
    <dgm:pt modelId="{FAC12A67-87E6-489A-AF25-52BB47EBB844}" type="sibTrans" cxnId="{68320B2E-A63C-41C8-A40C-8CB9E667A918}">
      <dgm:prSet/>
      <dgm:spPr/>
      <dgm:t>
        <a:bodyPr/>
        <a:lstStyle/>
        <a:p>
          <a:endParaRPr lang="pt-BR"/>
        </a:p>
      </dgm:t>
    </dgm:pt>
    <dgm:pt modelId="{CF2919D3-6CEC-4F42-8F58-C72483E6778C}">
      <dgm:prSet phldrT="[Texto]"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Norma Operacional Básica do Sistema Único de Assistência Social</a:t>
          </a:r>
        </a:p>
      </dgm:t>
    </dgm:pt>
    <dgm:pt modelId="{13841215-EEF8-46E7-804C-E194CF23D142}" type="parTrans" cxnId="{43AE031B-3BFB-48CD-82BE-45490BD7CBE8}">
      <dgm:prSet/>
      <dgm:spPr/>
      <dgm:t>
        <a:bodyPr/>
        <a:lstStyle/>
        <a:p>
          <a:endParaRPr lang="pt-BR"/>
        </a:p>
      </dgm:t>
    </dgm:pt>
    <dgm:pt modelId="{E2860BCC-4650-4E59-BE2E-0ECA5D7DA6C5}" type="sibTrans" cxnId="{43AE031B-3BFB-48CD-82BE-45490BD7CBE8}">
      <dgm:prSet/>
      <dgm:spPr/>
      <dgm:t>
        <a:bodyPr/>
        <a:lstStyle/>
        <a:p>
          <a:endParaRPr lang="pt-BR"/>
        </a:p>
      </dgm:t>
    </dgm:pt>
    <dgm:pt modelId="{6F6A45E4-3439-4DCD-95D2-F52422F9DC43}">
      <dgm:prSet phldrT="[Texto]"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Disciplina a operacionalização do SUAS, em cada esfera de governo.</a:t>
          </a:r>
        </a:p>
      </dgm:t>
    </dgm:pt>
    <dgm:pt modelId="{7265BC96-62B6-4A6B-89EC-76CA926DF044}" type="parTrans" cxnId="{FF4A1D80-38DE-4A46-AD2D-ADAE76405276}">
      <dgm:prSet/>
      <dgm:spPr/>
      <dgm:t>
        <a:bodyPr/>
        <a:lstStyle/>
        <a:p>
          <a:endParaRPr lang="pt-BR"/>
        </a:p>
      </dgm:t>
    </dgm:pt>
    <dgm:pt modelId="{EB8B66A5-1EB9-40CF-9F36-6D46C0DCF9B5}" type="sibTrans" cxnId="{FF4A1D80-38DE-4A46-AD2D-ADAE76405276}">
      <dgm:prSet/>
      <dgm:spPr/>
      <dgm:t>
        <a:bodyPr/>
        <a:lstStyle/>
        <a:p>
          <a:endParaRPr lang="pt-BR"/>
        </a:p>
      </dgm:t>
    </dgm:pt>
    <dgm:pt modelId="{C6CE2AFA-06BC-4F8E-B4D1-7157524EDDC8}">
      <dgm:prSet custT="1"/>
      <dgm:spPr/>
      <dgm:t>
        <a:bodyPr/>
        <a:lstStyle/>
        <a:p>
          <a:r>
            <a:rPr lang="pt-BR" sz="3500" dirty="0"/>
            <a:t>NOB RH SUAS</a:t>
          </a:r>
        </a:p>
      </dgm:t>
    </dgm:pt>
    <dgm:pt modelId="{559BD821-0938-4A28-9CD3-B1022F3F3384}" type="parTrans" cxnId="{AE1C8186-556F-4C2D-B8D1-1A2DBBA71F8F}">
      <dgm:prSet/>
      <dgm:spPr/>
      <dgm:t>
        <a:bodyPr/>
        <a:lstStyle/>
        <a:p>
          <a:endParaRPr lang="pt-BR"/>
        </a:p>
      </dgm:t>
    </dgm:pt>
    <dgm:pt modelId="{FB5250DC-4FA4-4337-80B2-9331DB756D6F}" type="sibTrans" cxnId="{AE1C8186-556F-4C2D-B8D1-1A2DBBA71F8F}">
      <dgm:prSet/>
      <dgm:spPr/>
      <dgm:t>
        <a:bodyPr/>
        <a:lstStyle/>
        <a:p>
          <a:endParaRPr lang="pt-BR"/>
        </a:p>
      </dgm:t>
    </dgm:pt>
    <dgm:pt modelId="{291377CF-8CD1-44EC-9270-7E71E4EAF64B}">
      <dgm:prSet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Norma Operacional Básica de Recursos Humanos do SUAS</a:t>
          </a:r>
        </a:p>
      </dgm:t>
    </dgm:pt>
    <dgm:pt modelId="{5300898C-F782-4054-A2D6-290B1F2EC5EE}" type="parTrans" cxnId="{8D2118C2-942E-4DBE-BAFE-2F8E672807CD}">
      <dgm:prSet/>
      <dgm:spPr/>
      <dgm:t>
        <a:bodyPr/>
        <a:lstStyle/>
        <a:p>
          <a:endParaRPr lang="pt-BR"/>
        </a:p>
      </dgm:t>
    </dgm:pt>
    <dgm:pt modelId="{98465DE1-B6A2-40BB-B2A5-81C587B4A53B}" type="sibTrans" cxnId="{8D2118C2-942E-4DBE-BAFE-2F8E672807CD}">
      <dgm:prSet/>
      <dgm:spPr/>
      <dgm:t>
        <a:bodyPr/>
        <a:lstStyle/>
        <a:p>
          <a:endParaRPr lang="pt-BR"/>
        </a:p>
      </dgm:t>
    </dgm:pt>
    <dgm:pt modelId="{49A9AB4D-63B9-4BA2-AD80-0064457942EF}">
      <dgm:prSet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Diretrizes Gestão do Trabalho e Educação Permanente, equipes de referência e princípios éticos para os trabalhadores do SUAS.</a:t>
          </a:r>
        </a:p>
      </dgm:t>
    </dgm:pt>
    <dgm:pt modelId="{F2D30FFB-5498-4562-8921-D008D0893D4E}" type="parTrans" cxnId="{6198C9A4-FBA7-4527-9472-1B73BD3BCFA9}">
      <dgm:prSet/>
      <dgm:spPr/>
      <dgm:t>
        <a:bodyPr/>
        <a:lstStyle/>
        <a:p>
          <a:endParaRPr lang="pt-BR"/>
        </a:p>
      </dgm:t>
    </dgm:pt>
    <dgm:pt modelId="{8BAFD0A5-458A-49CD-97EC-5AD4FE9A9E73}" type="sibTrans" cxnId="{6198C9A4-FBA7-4527-9472-1B73BD3BCFA9}">
      <dgm:prSet/>
      <dgm:spPr/>
      <dgm:t>
        <a:bodyPr/>
        <a:lstStyle/>
        <a:p>
          <a:endParaRPr lang="pt-BR"/>
        </a:p>
      </dgm:t>
    </dgm:pt>
    <dgm:pt modelId="{1C54BB12-DBEF-4B1F-9060-438D06333485}">
      <dgm:prSet/>
      <dgm:spPr/>
      <dgm:t>
        <a:bodyPr/>
        <a:lstStyle/>
        <a:p>
          <a:r>
            <a:rPr lang="pt-BR" dirty="0"/>
            <a:t>Tipificação Nacional dos Serviços Socioassistenciais</a:t>
          </a:r>
        </a:p>
      </dgm:t>
    </dgm:pt>
    <dgm:pt modelId="{020EDC08-AC67-4477-BEC5-762FAB28CB77}" type="parTrans" cxnId="{0EC47E35-98C1-4668-840D-7570CB93C61F}">
      <dgm:prSet/>
      <dgm:spPr/>
      <dgm:t>
        <a:bodyPr/>
        <a:lstStyle/>
        <a:p>
          <a:endParaRPr lang="pt-BR"/>
        </a:p>
      </dgm:t>
    </dgm:pt>
    <dgm:pt modelId="{299A36E4-2735-47F3-BC06-01DDC0A9CB3F}" type="sibTrans" cxnId="{0EC47E35-98C1-4668-840D-7570CB93C61F}">
      <dgm:prSet/>
      <dgm:spPr/>
      <dgm:t>
        <a:bodyPr/>
        <a:lstStyle/>
        <a:p>
          <a:endParaRPr lang="pt-BR"/>
        </a:p>
      </dgm:t>
    </dgm:pt>
    <dgm:pt modelId="{12DF554F-A926-4DFD-8AB6-4EB953DEAAD1}">
      <dgm:prSet custT="1"/>
      <dgm:spPr/>
      <dgm:t>
        <a:bodyPr/>
        <a:lstStyle/>
        <a:p>
          <a:r>
            <a:rPr lang="pt-BR" sz="1600" dirty="0">
              <a:latin typeface="Candara" pitchFamily="34" charset="0"/>
            </a:rPr>
            <a:t>Padronização nacional dos serviços socioassistenciais de proteção social básica e especial, pública e privada. </a:t>
          </a:r>
        </a:p>
      </dgm:t>
    </dgm:pt>
    <dgm:pt modelId="{AD9C9C63-C5B6-469A-BA1B-E29564DD5FE5}" type="parTrans" cxnId="{6FCE8C7E-0E77-464C-8569-98633791B2FB}">
      <dgm:prSet/>
      <dgm:spPr/>
      <dgm:t>
        <a:bodyPr/>
        <a:lstStyle/>
        <a:p>
          <a:endParaRPr lang="pt-BR"/>
        </a:p>
      </dgm:t>
    </dgm:pt>
    <dgm:pt modelId="{B293E5C2-1147-427D-BF74-511A94537887}" type="sibTrans" cxnId="{6FCE8C7E-0E77-464C-8569-98633791B2FB}">
      <dgm:prSet/>
      <dgm:spPr/>
      <dgm:t>
        <a:bodyPr/>
        <a:lstStyle/>
        <a:p>
          <a:endParaRPr lang="pt-BR"/>
        </a:p>
      </dgm:t>
    </dgm:pt>
    <dgm:pt modelId="{689AAC88-D722-4DE3-AE02-688BF9D8A013}" type="pres">
      <dgm:prSet presAssocID="{A6EFBD30-0A4B-4D54-B466-0FEC1E4CC111}" presName="Name0" presStyleCnt="0">
        <dgm:presLayoutVars>
          <dgm:dir/>
          <dgm:animLvl val="lvl"/>
          <dgm:resizeHandles val="exact"/>
        </dgm:presLayoutVars>
      </dgm:prSet>
      <dgm:spPr/>
    </dgm:pt>
    <dgm:pt modelId="{FE7154C2-B5FA-429D-85BA-5FD2FE9E121C}" type="pres">
      <dgm:prSet presAssocID="{DC0BA482-E59D-4EF7-BF44-6365F9FFA8D3}" presName="linNode" presStyleCnt="0"/>
      <dgm:spPr/>
    </dgm:pt>
    <dgm:pt modelId="{562AD739-1900-484F-8424-C86ED2CDF97A}" type="pres">
      <dgm:prSet presAssocID="{DC0BA482-E59D-4EF7-BF44-6365F9FFA8D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7AE3CE4-B6F0-4A30-8E1E-DE8AF8B0B027}" type="pres">
      <dgm:prSet presAssocID="{DC0BA482-E59D-4EF7-BF44-6365F9FFA8D3}" presName="descendantText" presStyleLbl="alignAccFollowNode1" presStyleIdx="0" presStyleCnt="5">
        <dgm:presLayoutVars>
          <dgm:bulletEnabled val="1"/>
        </dgm:presLayoutVars>
      </dgm:prSet>
      <dgm:spPr/>
    </dgm:pt>
    <dgm:pt modelId="{18B98023-A680-473E-B936-D1B568A59396}" type="pres">
      <dgm:prSet presAssocID="{B71D6439-A733-41BF-AE54-02830F5532BF}" presName="sp" presStyleCnt="0"/>
      <dgm:spPr/>
    </dgm:pt>
    <dgm:pt modelId="{EFA69863-DFA1-4444-86FB-8FDE02C147EA}" type="pres">
      <dgm:prSet presAssocID="{B42D1E18-33FB-4037-8E5D-D9E7B198B3F2}" presName="linNode" presStyleCnt="0"/>
      <dgm:spPr/>
    </dgm:pt>
    <dgm:pt modelId="{58177CF1-E888-48E0-BC75-A8C7E2506D0A}" type="pres">
      <dgm:prSet presAssocID="{B42D1E18-33FB-4037-8E5D-D9E7B198B3F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B274449-CC18-423A-9CF7-99F066C76D3D}" type="pres">
      <dgm:prSet presAssocID="{B42D1E18-33FB-4037-8E5D-D9E7B198B3F2}" presName="descendantText" presStyleLbl="alignAccFollowNode1" presStyleIdx="1" presStyleCnt="5">
        <dgm:presLayoutVars>
          <dgm:bulletEnabled val="1"/>
        </dgm:presLayoutVars>
      </dgm:prSet>
      <dgm:spPr/>
    </dgm:pt>
    <dgm:pt modelId="{24E9E65A-2D8A-445C-9D3E-974E8160A5B7}" type="pres">
      <dgm:prSet presAssocID="{50852D09-D7F3-4CAE-A35C-94D2BE4FE6C7}" presName="sp" presStyleCnt="0"/>
      <dgm:spPr/>
    </dgm:pt>
    <dgm:pt modelId="{452FC370-882A-474F-AA97-7040D96FF0DC}" type="pres">
      <dgm:prSet presAssocID="{FB5EF550-F303-46A0-927D-19D2826DEA7C}" presName="linNode" presStyleCnt="0"/>
      <dgm:spPr/>
    </dgm:pt>
    <dgm:pt modelId="{1E8CE22E-46C6-4E40-922D-2ECC896CBCEC}" type="pres">
      <dgm:prSet presAssocID="{FB5EF550-F303-46A0-927D-19D2826DEA7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B9BA381-346C-4195-96E8-4A6F37E59F40}" type="pres">
      <dgm:prSet presAssocID="{FB5EF550-F303-46A0-927D-19D2826DEA7C}" presName="descendantText" presStyleLbl="alignAccFollowNode1" presStyleIdx="2" presStyleCnt="5">
        <dgm:presLayoutVars>
          <dgm:bulletEnabled val="1"/>
        </dgm:presLayoutVars>
      </dgm:prSet>
      <dgm:spPr/>
    </dgm:pt>
    <dgm:pt modelId="{01A1FF81-D356-45C6-BC1B-EBFB3D5214F8}" type="pres">
      <dgm:prSet presAssocID="{FAC12A67-87E6-489A-AF25-52BB47EBB844}" presName="sp" presStyleCnt="0"/>
      <dgm:spPr/>
    </dgm:pt>
    <dgm:pt modelId="{5136BC50-3139-4682-A664-A3B31A757D26}" type="pres">
      <dgm:prSet presAssocID="{C6CE2AFA-06BC-4F8E-B4D1-7157524EDDC8}" presName="linNode" presStyleCnt="0"/>
      <dgm:spPr/>
    </dgm:pt>
    <dgm:pt modelId="{4E3271C7-3FC5-4F50-8EAE-9961D05873DF}" type="pres">
      <dgm:prSet presAssocID="{C6CE2AFA-06BC-4F8E-B4D1-7157524EDDC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672273F-2377-4C0A-A89E-11303FD13523}" type="pres">
      <dgm:prSet presAssocID="{C6CE2AFA-06BC-4F8E-B4D1-7157524EDDC8}" presName="descendantText" presStyleLbl="alignAccFollowNode1" presStyleIdx="3" presStyleCnt="5">
        <dgm:presLayoutVars>
          <dgm:bulletEnabled val="1"/>
        </dgm:presLayoutVars>
      </dgm:prSet>
      <dgm:spPr/>
    </dgm:pt>
    <dgm:pt modelId="{9989C8F2-859A-4E65-A1B8-07D819083FF9}" type="pres">
      <dgm:prSet presAssocID="{FB5250DC-4FA4-4337-80B2-9331DB756D6F}" presName="sp" presStyleCnt="0"/>
      <dgm:spPr/>
    </dgm:pt>
    <dgm:pt modelId="{E45E0ACD-B3C9-482A-ADE3-00F86CC712FE}" type="pres">
      <dgm:prSet presAssocID="{1C54BB12-DBEF-4B1F-9060-438D06333485}" presName="linNode" presStyleCnt="0"/>
      <dgm:spPr/>
    </dgm:pt>
    <dgm:pt modelId="{B4E330E5-791A-4FFB-A556-2217BA901AB8}" type="pres">
      <dgm:prSet presAssocID="{1C54BB12-DBEF-4B1F-9060-438D0633348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E7CC971-A837-41DC-95FD-FE9C860DA15D}" type="pres">
      <dgm:prSet presAssocID="{1C54BB12-DBEF-4B1F-9060-438D0633348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B5A8800-3EF2-4B84-A5AB-045D1C47DDE2}" type="presOf" srcId="{12DF554F-A926-4DFD-8AB6-4EB953DEAAD1}" destId="{CE7CC971-A837-41DC-95FD-FE9C860DA15D}" srcOrd="0" destOrd="0" presId="urn:microsoft.com/office/officeart/2005/8/layout/vList5"/>
    <dgm:cxn modelId="{A51C5F0D-1041-4006-917D-5CC7B7F6F362}" srcId="{A6EFBD30-0A4B-4D54-B466-0FEC1E4CC111}" destId="{DC0BA482-E59D-4EF7-BF44-6365F9FFA8D3}" srcOrd="0" destOrd="0" parTransId="{9BD44D84-86DC-4C93-87C8-E7A0122F9B1C}" sibTransId="{B71D6439-A733-41BF-AE54-02830F5532BF}"/>
    <dgm:cxn modelId="{43AE031B-3BFB-48CD-82BE-45490BD7CBE8}" srcId="{FB5EF550-F303-46A0-927D-19D2826DEA7C}" destId="{CF2919D3-6CEC-4F42-8F58-C72483E6778C}" srcOrd="0" destOrd="0" parTransId="{13841215-EEF8-46E7-804C-E194CF23D142}" sibTransId="{E2860BCC-4650-4E59-BE2E-0ECA5D7DA6C5}"/>
    <dgm:cxn modelId="{68320B2E-A63C-41C8-A40C-8CB9E667A918}" srcId="{A6EFBD30-0A4B-4D54-B466-0FEC1E4CC111}" destId="{FB5EF550-F303-46A0-927D-19D2826DEA7C}" srcOrd="2" destOrd="0" parTransId="{DCCB6194-7672-4D51-A68A-DEA9C2A921D7}" sibTransId="{FAC12A67-87E6-489A-AF25-52BB47EBB844}"/>
    <dgm:cxn modelId="{A56EE62F-E58D-431A-B9FC-4BD7DD36BF51}" srcId="{B42D1E18-33FB-4037-8E5D-D9E7B198B3F2}" destId="{B69CBB3F-B9BA-43D2-AEE4-153D542C77E1}" srcOrd="1" destOrd="0" parTransId="{CFE5B57A-32F4-48E4-9790-23EC0FFA8731}" sibTransId="{429D81C3-E5B5-469C-AFD3-CB666D8832B0}"/>
    <dgm:cxn modelId="{BDF7FB32-06D4-4C7A-8C63-FDE9E2C0336A}" type="presOf" srcId="{1C54BB12-DBEF-4B1F-9060-438D06333485}" destId="{B4E330E5-791A-4FFB-A556-2217BA901AB8}" srcOrd="0" destOrd="0" presId="urn:microsoft.com/office/officeart/2005/8/layout/vList5"/>
    <dgm:cxn modelId="{0EC47E35-98C1-4668-840D-7570CB93C61F}" srcId="{A6EFBD30-0A4B-4D54-B466-0FEC1E4CC111}" destId="{1C54BB12-DBEF-4B1F-9060-438D06333485}" srcOrd="4" destOrd="0" parTransId="{020EDC08-AC67-4477-BEC5-762FAB28CB77}" sibTransId="{299A36E4-2735-47F3-BC06-01DDC0A9CB3F}"/>
    <dgm:cxn modelId="{AF488C3D-3C19-4201-B39A-1AE1AD2D6C5C}" type="presOf" srcId="{DC0BA482-E59D-4EF7-BF44-6365F9FFA8D3}" destId="{562AD739-1900-484F-8424-C86ED2CDF97A}" srcOrd="0" destOrd="0" presId="urn:microsoft.com/office/officeart/2005/8/layout/vList5"/>
    <dgm:cxn modelId="{AED1535D-EEF5-42D0-A804-198D6AF51390}" type="presOf" srcId="{6F6A45E4-3439-4DCD-95D2-F52422F9DC43}" destId="{8B9BA381-346C-4195-96E8-4A6F37E59F40}" srcOrd="0" destOrd="1" presId="urn:microsoft.com/office/officeart/2005/8/layout/vList5"/>
    <dgm:cxn modelId="{5BB00E5E-6588-4D6A-A911-0AD5B276895C}" type="presOf" srcId="{CF2919D3-6CEC-4F42-8F58-C72483E6778C}" destId="{8B9BA381-346C-4195-96E8-4A6F37E59F40}" srcOrd="0" destOrd="0" presId="urn:microsoft.com/office/officeart/2005/8/layout/vList5"/>
    <dgm:cxn modelId="{77E0D146-94A2-4F92-9E59-6696E5C91B3D}" type="presOf" srcId="{B69CBB3F-B9BA-43D2-AEE4-153D542C77E1}" destId="{0B274449-CC18-423A-9CF7-99F066C76D3D}" srcOrd="0" destOrd="1" presId="urn:microsoft.com/office/officeart/2005/8/layout/vList5"/>
    <dgm:cxn modelId="{4C3F6D4D-92C2-4DCC-B092-A5EB36BDF7D0}" type="presOf" srcId="{F1EFA6A9-1BCA-4985-8573-AA8A82781ECB}" destId="{27AE3CE4-B6F0-4A30-8E1E-DE8AF8B0B027}" srcOrd="0" destOrd="0" presId="urn:microsoft.com/office/officeart/2005/8/layout/vList5"/>
    <dgm:cxn modelId="{C650636E-1001-4206-B9CA-8E4D83FD8A6C}" srcId="{A6EFBD30-0A4B-4D54-B466-0FEC1E4CC111}" destId="{B42D1E18-33FB-4037-8E5D-D9E7B198B3F2}" srcOrd="1" destOrd="0" parTransId="{D0C5E6A8-2499-4126-AFD5-83F0538C96BF}" sibTransId="{50852D09-D7F3-4CAE-A35C-94D2BE4FE6C7}"/>
    <dgm:cxn modelId="{C4DF6756-9B85-42D2-9E6B-248C81637E82}" type="presOf" srcId="{B42D1E18-33FB-4037-8E5D-D9E7B198B3F2}" destId="{58177CF1-E888-48E0-BC75-A8C7E2506D0A}" srcOrd="0" destOrd="0" presId="urn:microsoft.com/office/officeart/2005/8/layout/vList5"/>
    <dgm:cxn modelId="{6FCE8C7E-0E77-464C-8569-98633791B2FB}" srcId="{1C54BB12-DBEF-4B1F-9060-438D06333485}" destId="{12DF554F-A926-4DFD-8AB6-4EB953DEAAD1}" srcOrd="0" destOrd="0" parTransId="{AD9C9C63-C5B6-469A-BA1B-E29564DD5FE5}" sibTransId="{B293E5C2-1147-427D-BF74-511A94537887}"/>
    <dgm:cxn modelId="{FF4A1D80-38DE-4A46-AD2D-ADAE76405276}" srcId="{FB5EF550-F303-46A0-927D-19D2826DEA7C}" destId="{6F6A45E4-3439-4DCD-95D2-F52422F9DC43}" srcOrd="1" destOrd="0" parTransId="{7265BC96-62B6-4A6B-89EC-76CA926DF044}" sibTransId="{EB8B66A5-1EB9-40CF-9F36-6D46C0DCF9B5}"/>
    <dgm:cxn modelId="{AE1C8186-556F-4C2D-B8D1-1A2DBBA71F8F}" srcId="{A6EFBD30-0A4B-4D54-B466-0FEC1E4CC111}" destId="{C6CE2AFA-06BC-4F8E-B4D1-7157524EDDC8}" srcOrd="3" destOrd="0" parTransId="{559BD821-0938-4A28-9CD3-B1022F3F3384}" sibTransId="{FB5250DC-4FA4-4337-80B2-9331DB756D6F}"/>
    <dgm:cxn modelId="{E4A5989C-C8F4-4B4C-8E0B-11B87F811867}" srcId="{DC0BA482-E59D-4EF7-BF44-6365F9FFA8D3}" destId="{E6E6DDD5-4FC7-4F0C-ACFC-646278F687D1}" srcOrd="1" destOrd="0" parTransId="{7D51832C-3F31-46CC-98FD-555ECD77A3CD}" sibTransId="{0683F64A-355D-40F2-A6C9-E57AEB6AE120}"/>
    <dgm:cxn modelId="{1F36259D-CE72-498E-A9FD-FC0CE9C9D2EA}" srcId="{DC0BA482-E59D-4EF7-BF44-6365F9FFA8D3}" destId="{F1EFA6A9-1BCA-4985-8573-AA8A82781ECB}" srcOrd="0" destOrd="0" parTransId="{0A94C212-EF7F-4640-B6C9-9FEDD3479F29}" sibTransId="{D3BEC2B1-7C57-4A48-BA80-98A3EEA2C04F}"/>
    <dgm:cxn modelId="{ABE4A8A2-1AD0-4841-B365-E45D0E38CC13}" type="presOf" srcId="{A6EFBD30-0A4B-4D54-B466-0FEC1E4CC111}" destId="{689AAC88-D722-4DE3-AE02-688BF9D8A013}" srcOrd="0" destOrd="0" presId="urn:microsoft.com/office/officeart/2005/8/layout/vList5"/>
    <dgm:cxn modelId="{6198C9A4-FBA7-4527-9472-1B73BD3BCFA9}" srcId="{C6CE2AFA-06BC-4F8E-B4D1-7157524EDDC8}" destId="{49A9AB4D-63B9-4BA2-AD80-0064457942EF}" srcOrd="1" destOrd="0" parTransId="{F2D30FFB-5498-4562-8921-D008D0893D4E}" sibTransId="{8BAFD0A5-458A-49CD-97EC-5AD4FE9A9E73}"/>
    <dgm:cxn modelId="{243BB5A5-2D5B-4CC1-9850-8CC90926973D}" type="presOf" srcId="{D84FB60B-28D0-46BF-8862-E9F5403FD7A0}" destId="{0B274449-CC18-423A-9CF7-99F066C76D3D}" srcOrd="0" destOrd="0" presId="urn:microsoft.com/office/officeart/2005/8/layout/vList5"/>
    <dgm:cxn modelId="{6CB102B3-9E2F-42CF-9AE4-FDA709D057F7}" type="presOf" srcId="{49A9AB4D-63B9-4BA2-AD80-0064457942EF}" destId="{D672273F-2377-4C0A-A89E-11303FD13523}" srcOrd="0" destOrd="1" presId="urn:microsoft.com/office/officeart/2005/8/layout/vList5"/>
    <dgm:cxn modelId="{450FFCB5-D7AE-403B-92AF-4CF7B73FC3FC}" type="presOf" srcId="{E6E6DDD5-4FC7-4F0C-ACFC-646278F687D1}" destId="{27AE3CE4-B6F0-4A30-8E1E-DE8AF8B0B027}" srcOrd="0" destOrd="1" presId="urn:microsoft.com/office/officeart/2005/8/layout/vList5"/>
    <dgm:cxn modelId="{7B7A9BBD-A524-4FD5-91F6-1A48A311B413}" type="presOf" srcId="{291377CF-8CD1-44EC-9270-7E71E4EAF64B}" destId="{D672273F-2377-4C0A-A89E-11303FD13523}" srcOrd="0" destOrd="0" presId="urn:microsoft.com/office/officeart/2005/8/layout/vList5"/>
    <dgm:cxn modelId="{319EAEC1-97A4-4E7C-A727-319F9E38EA83}" srcId="{B42D1E18-33FB-4037-8E5D-D9E7B198B3F2}" destId="{D84FB60B-28D0-46BF-8862-E9F5403FD7A0}" srcOrd="0" destOrd="0" parTransId="{1016B70E-3FC4-444B-8276-B08E01975CC6}" sibTransId="{3A2BC821-BC34-4C48-A0F2-EC50B13AB8FC}"/>
    <dgm:cxn modelId="{8D2118C2-942E-4DBE-BAFE-2F8E672807CD}" srcId="{C6CE2AFA-06BC-4F8E-B4D1-7157524EDDC8}" destId="{291377CF-8CD1-44EC-9270-7E71E4EAF64B}" srcOrd="0" destOrd="0" parTransId="{5300898C-F782-4054-A2D6-290B1F2EC5EE}" sibTransId="{98465DE1-B6A2-40BB-B2A5-81C587B4A53B}"/>
    <dgm:cxn modelId="{3C8852E9-399F-415F-AB5B-A405F0C51EFF}" type="presOf" srcId="{FB5EF550-F303-46A0-927D-19D2826DEA7C}" destId="{1E8CE22E-46C6-4E40-922D-2ECC896CBCEC}" srcOrd="0" destOrd="0" presId="urn:microsoft.com/office/officeart/2005/8/layout/vList5"/>
    <dgm:cxn modelId="{50A784E9-28F7-4FBA-900F-C185E8DF085D}" type="presOf" srcId="{C6CE2AFA-06BC-4F8E-B4D1-7157524EDDC8}" destId="{4E3271C7-3FC5-4F50-8EAE-9961D05873DF}" srcOrd="0" destOrd="0" presId="urn:microsoft.com/office/officeart/2005/8/layout/vList5"/>
    <dgm:cxn modelId="{0876284A-92E3-47F1-A101-8D67C51FEC21}" type="presParOf" srcId="{689AAC88-D722-4DE3-AE02-688BF9D8A013}" destId="{FE7154C2-B5FA-429D-85BA-5FD2FE9E121C}" srcOrd="0" destOrd="0" presId="urn:microsoft.com/office/officeart/2005/8/layout/vList5"/>
    <dgm:cxn modelId="{C1DCA57E-5383-4FE2-844F-A7F7B6A1CEF9}" type="presParOf" srcId="{FE7154C2-B5FA-429D-85BA-5FD2FE9E121C}" destId="{562AD739-1900-484F-8424-C86ED2CDF97A}" srcOrd="0" destOrd="0" presId="urn:microsoft.com/office/officeart/2005/8/layout/vList5"/>
    <dgm:cxn modelId="{1C82EE95-DA13-434A-AAAA-4142AEA5206E}" type="presParOf" srcId="{FE7154C2-B5FA-429D-85BA-5FD2FE9E121C}" destId="{27AE3CE4-B6F0-4A30-8E1E-DE8AF8B0B027}" srcOrd="1" destOrd="0" presId="urn:microsoft.com/office/officeart/2005/8/layout/vList5"/>
    <dgm:cxn modelId="{CD0A132A-D6AE-416C-9002-C865BD7670C4}" type="presParOf" srcId="{689AAC88-D722-4DE3-AE02-688BF9D8A013}" destId="{18B98023-A680-473E-B936-D1B568A59396}" srcOrd="1" destOrd="0" presId="urn:microsoft.com/office/officeart/2005/8/layout/vList5"/>
    <dgm:cxn modelId="{CC57F8A4-832B-4CCB-9CE5-D0EE88EE79F0}" type="presParOf" srcId="{689AAC88-D722-4DE3-AE02-688BF9D8A013}" destId="{EFA69863-DFA1-4444-86FB-8FDE02C147EA}" srcOrd="2" destOrd="0" presId="urn:microsoft.com/office/officeart/2005/8/layout/vList5"/>
    <dgm:cxn modelId="{FBE7BCB1-32E1-4208-8966-3A0D9E4EFC3A}" type="presParOf" srcId="{EFA69863-DFA1-4444-86FB-8FDE02C147EA}" destId="{58177CF1-E888-48E0-BC75-A8C7E2506D0A}" srcOrd="0" destOrd="0" presId="urn:microsoft.com/office/officeart/2005/8/layout/vList5"/>
    <dgm:cxn modelId="{93E4F385-326F-402C-91CD-BE66AC5C576B}" type="presParOf" srcId="{EFA69863-DFA1-4444-86FB-8FDE02C147EA}" destId="{0B274449-CC18-423A-9CF7-99F066C76D3D}" srcOrd="1" destOrd="0" presId="urn:microsoft.com/office/officeart/2005/8/layout/vList5"/>
    <dgm:cxn modelId="{FB3ADE9A-D002-4B6D-8B0F-9F94ACF452C7}" type="presParOf" srcId="{689AAC88-D722-4DE3-AE02-688BF9D8A013}" destId="{24E9E65A-2D8A-445C-9D3E-974E8160A5B7}" srcOrd="3" destOrd="0" presId="urn:microsoft.com/office/officeart/2005/8/layout/vList5"/>
    <dgm:cxn modelId="{6ACD752A-3A04-4BB6-910E-53B961476DBB}" type="presParOf" srcId="{689AAC88-D722-4DE3-AE02-688BF9D8A013}" destId="{452FC370-882A-474F-AA97-7040D96FF0DC}" srcOrd="4" destOrd="0" presId="urn:microsoft.com/office/officeart/2005/8/layout/vList5"/>
    <dgm:cxn modelId="{FF484ACD-6246-4981-98AA-B8D1588D865A}" type="presParOf" srcId="{452FC370-882A-474F-AA97-7040D96FF0DC}" destId="{1E8CE22E-46C6-4E40-922D-2ECC896CBCEC}" srcOrd="0" destOrd="0" presId="urn:microsoft.com/office/officeart/2005/8/layout/vList5"/>
    <dgm:cxn modelId="{CA88F366-F952-4102-A60A-9381597F3AE1}" type="presParOf" srcId="{452FC370-882A-474F-AA97-7040D96FF0DC}" destId="{8B9BA381-346C-4195-96E8-4A6F37E59F40}" srcOrd="1" destOrd="0" presId="urn:microsoft.com/office/officeart/2005/8/layout/vList5"/>
    <dgm:cxn modelId="{DD88D841-508D-488C-8E54-FDDF43037D33}" type="presParOf" srcId="{689AAC88-D722-4DE3-AE02-688BF9D8A013}" destId="{01A1FF81-D356-45C6-BC1B-EBFB3D5214F8}" srcOrd="5" destOrd="0" presId="urn:microsoft.com/office/officeart/2005/8/layout/vList5"/>
    <dgm:cxn modelId="{7FDCFF7A-4D24-40D4-928D-FB8AF5435954}" type="presParOf" srcId="{689AAC88-D722-4DE3-AE02-688BF9D8A013}" destId="{5136BC50-3139-4682-A664-A3B31A757D26}" srcOrd="6" destOrd="0" presId="urn:microsoft.com/office/officeart/2005/8/layout/vList5"/>
    <dgm:cxn modelId="{BBEC7CE6-32D2-43EF-9846-70DE7510C214}" type="presParOf" srcId="{5136BC50-3139-4682-A664-A3B31A757D26}" destId="{4E3271C7-3FC5-4F50-8EAE-9961D05873DF}" srcOrd="0" destOrd="0" presId="urn:microsoft.com/office/officeart/2005/8/layout/vList5"/>
    <dgm:cxn modelId="{0DC05EC3-A139-423F-AA57-9545A46831F8}" type="presParOf" srcId="{5136BC50-3139-4682-A664-A3B31A757D26}" destId="{D672273F-2377-4C0A-A89E-11303FD13523}" srcOrd="1" destOrd="0" presId="urn:microsoft.com/office/officeart/2005/8/layout/vList5"/>
    <dgm:cxn modelId="{FD887CBD-F8FA-4F6A-A433-F2610626B276}" type="presParOf" srcId="{689AAC88-D722-4DE3-AE02-688BF9D8A013}" destId="{9989C8F2-859A-4E65-A1B8-07D819083FF9}" srcOrd="7" destOrd="0" presId="urn:microsoft.com/office/officeart/2005/8/layout/vList5"/>
    <dgm:cxn modelId="{CF69AF88-5A5C-41DB-A1A1-7D25C2CB0264}" type="presParOf" srcId="{689AAC88-D722-4DE3-AE02-688BF9D8A013}" destId="{E45E0ACD-B3C9-482A-ADE3-00F86CC712FE}" srcOrd="8" destOrd="0" presId="urn:microsoft.com/office/officeart/2005/8/layout/vList5"/>
    <dgm:cxn modelId="{82072201-66DE-4920-A5EC-885FD966250A}" type="presParOf" srcId="{E45E0ACD-B3C9-482A-ADE3-00F86CC712FE}" destId="{B4E330E5-791A-4FFB-A556-2217BA901AB8}" srcOrd="0" destOrd="0" presId="urn:microsoft.com/office/officeart/2005/8/layout/vList5"/>
    <dgm:cxn modelId="{45978516-D5F7-4FFF-A46A-418CB34B1448}" type="presParOf" srcId="{E45E0ACD-B3C9-482A-ADE3-00F86CC712FE}" destId="{CE7CC971-A837-41DC-95FD-FE9C860DA1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71E744-A209-4938-B8C2-46C59311B3C2}" type="doc">
      <dgm:prSet loTypeId="urn:microsoft.com/office/officeart/2005/8/layout/hList2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9F92FA2-0DAA-4FE0-954E-38B27B3902DB}">
      <dgm:prSet phldrT="[Texto]" custT="1"/>
      <dgm:spPr>
        <a:xfrm rot="16200000">
          <a:off x="-1416597" y="2465658"/>
          <a:ext cx="3312814" cy="374280"/>
        </a:xfrm>
        <a:prstGeom prst="rect">
          <a:avLst/>
        </a:prstGeom>
      </dgm:spPr>
      <dgm:t>
        <a:bodyPr/>
        <a:lstStyle/>
        <a:p>
          <a:r>
            <a:rPr lang="pt-BR" sz="3000">
              <a:latin typeface="Trebuchet MS"/>
              <a:ea typeface="+mn-ea"/>
              <a:cs typeface="+mn-cs"/>
            </a:rPr>
            <a:t>Proteção Social</a:t>
          </a:r>
          <a:endParaRPr lang="pt-BR" sz="3000" dirty="0">
            <a:latin typeface="Trebuchet MS"/>
            <a:ea typeface="+mn-ea"/>
            <a:cs typeface="+mn-cs"/>
          </a:endParaRPr>
        </a:p>
      </dgm:t>
    </dgm:pt>
    <dgm:pt modelId="{05C421D0-7CF0-49DA-BF10-B568FBB96FBB}" type="parTrans" cxnId="{2CAF8FBC-C0F7-4493-B754-846716B2A337}">
      <dgm:prSet/>
      <dgm:spPr/>
      <dgm:t>
        <a:bodyPr/>
        <a:lstStyle/>
        <a:p>
          <a:endParaRPr lang="pt-BR"/>
        </a:p>
      </dgm:t>
    </dgm:pt>
    <dgm:pt modelId="{64CBF356-FFFA-4652-AF06-B20B776495B5}" type="sibTrans" cxnId="{2CAF8FBC-C0F7-4493-B754-846716B2A337}">
      <dgm:prSet/>
      <dgm:spPr/>
      <dgm:t>
        <a:bodyPr/>
        <a:lstStyle/>
        <a:p>
          <a:endParaRPr lang="pt-BR"/>
        </a:p>
      </dgm:t>
    </dgm:pt>
    <dgm:pt modelId="{96365D3A-2A66-4C1B-B3D3-A7B3E5EF62D9}">
      <dgm:prSet phldrT="[Texto]" custT="1"/>
      <dgm:spPr>
        <a:xfrm>
          <a:off x="426949" y="683371"/>
          <a:ext cx="1864314" cy="3650805"/>
        </a:xfrm>
        <a:prstGeom prst="rect">
          <a:avLst/>
        </a:prstGeom>
      </dgm:spPr>
      <dgm:t>
        <a:bodyPr/>
        <a:lstStyle/>
        <a:p>
          <a:r>
            <a:rPr lang="pt-BR" sz="2200" dirty="0">
              <a:latin typeface="Trebuchet MS"/>
              <a:ea typeface="+mn-ea"/>
              <a:cs typeface="+mn-cs"/>
            </a:rPr>
            <a:t>Visa à garantia da vida, à redução de danos e à prevenção da incidência de riscos.</a:t>
          </a:r>
        </a:p>
      </dgm:t>
    </dgm:pt>
    <dgm:pt modelId="{02F51177-B8DC-433C-90E7-664E9B60DE8C}" type="parTrans" cxnId="{4F8837D4-E069-42D0-B64D-C0CEC15FDEC4}">
      <dgm:prSet/>
      <dgm:spPr/>
      <dgm:t>
        <a:bodyPr/>
        <a:lstStyle/>
        <a:p>
          <a:endParaRPr lang="pt-BR"/>
        </a:p>
      </dgm:t>
    </dgm:pt>
    <dgm:pt modelId="{A3793CCA-1DBD-43D6-BA23-1980CDD161BA}" type="sibTrans" cxnId="{4F8837D4-E069-42D0-B64D-C0CEC15FDEC4}">
      <dgm:prSet/>
      <dgm:spPr/>
      <dgm:t>
        <a:bodyPr/>
        <a:lstStyle/>
        <a:p>
          <a:endParaRPr lang="pt-BR"/>
        </a:p>
      </dgm:t>
    </dgm:pt>
    <dgm:pt modelId="{D1575CA0-F5D1-4A73-961D-897F6D94D443}">
      <dgm:prSet phldrT="[Texto]" custT="1"/>
      <dgm:spPr>
        <a:xfrm rot="16200000">
          <a:off x="1115410" y="2321634"/>
          <a:ext cx="3600826" cy="374280"/>
        </a:xfrm>
        <a:prstGeom prst="rect">
          <a:avLst/>
        </a:prstGeom>
      </dgm:spPr>
      <dgm:t>
        <a:bodyPr/>
        <a:lstStyle/>
        <a:p>
          <a:pPr algn="ctr"/>
          <a:r>
            <a:rPr lang="pt-BR" sz="3000">
              <a:latin typeface="Trebuchet MS"/>
              <a:ea typeface="+mn-ea"/>
              <a:cs typeface="+mn-cs"/>
            </a:rPr>
            <a:t>Vigilância Social</a:t>
          </a:r>
          <a:endParaRPr lang="pt-BR" sz="3000" dirty="0">
            <a:latin typeface="Trebuchet MS"/>
            <a:ea typeface="+mn-ea"/>
            <a:cs typeface="+mn-cs"/>
          </a:endParaRPr>
        </a:p>
      </dgm:t>
    </dgm:pt>
    <dgm:pt modelId="{C551FC60-1D37-496F-863A-63C0A6F7E6BB}" type="parTrans" cxnId="{912D73C1-A09A-42AD-BFD2-898525F0B0D4}">
      <dgm:prSet/>
      <dgm:spPr/>
      <dgm:t>
        <a:bodyPr/>
        <a:lstStyle/>
        <a:p>
          <a:endParaRPr lang="pt-BR"/>
        </a:p>
      </dgm:t>
    </dgm:pt>
    <dgm:pt modelId="{42C94411-DF60-49A2-998F-D575B8A95840}" type="sibTrans" cxnId="{912D73C1-A09A-42AD-BFD2-898525F0B0D4}">
      <dgm:prSet/>
      <dgm:spPr/>
      <dgm:t>
        <a:bodyPr/>
        <a:lstStyle/>
        <a:p>
          <a:endParaRPr lang="pt-BR"/>
        </a:p>
      </dgm:t>
    </dgm:pt>
    <dgm:pt modelId="{EE1264AF-2653-4560-AF38-1AC3398648C2}">
      <dgm:prSet phldrT="[Texto]" custT="1"/>
      <dgm:spPr>
        <a:xfrm>
          <a:off x="3103191" y="565122"/>
          <a:ext cx="2148584" cy="3964847"/>
        </a:xfrm>
        <a:prstGeom prst="rect">
          <a:avLst/>
        </a:prstGeom>
      </dgm:spPr>
      <dgm:t>
        <a:bodyPr/>
        <a:lstStyle/>
        <a:p>
          <a:r>
            <a:rPr lang="pt-BR" sz="2000" dirty="0">
              <a:latin typeface="Trebuchet MS"/>
              <a:ea typeface="+mn-ea"/>
              <a:cs typeface="+mn-cs"/>
            </a:rPr>
            <a:t>Visa analisar territorialmente a capacidade protetiva das famílias e nela a ocorrência de vulnerabilidades, de ameaças, de vitimização e danos.</a:t>
          </a:r>
        </a:p>
      </dgm:t>
    </dgm:pt>
    <dgm:pt modelId="{DD639E9F-1D16-47E8-A656-63A83AB9B399}" type="parTrans" cxnId="{3C054B4A-56DC-42EE-A58C-48A5B84A7293}">
      <dgm:prSet/>
      <dgm:spPr/>
      <dgm:t>
        <a:bodyPr/>
        <a:lstStyle/>
        <a:p>
          <a:endParaRPr lang="pt-BR"/>
        </a:p>
      </dgm:t>
    </dgm:pt>
    <dgm:pt modelId="{3EFF0A43-FCD3-483F-805D-769A80BB7BAB}" type="sibTrans" cxnId="{3C054B4A-56DC-42EE-A58C-48A5B84A7293}">
      <dgm:prSet/>
      <dgm:spPr/>
      <dgm:t>
        <a:bodyPr/>
        <a:lstStyle/>
        <a:p>
          <a:endParaRPr lang="pt-BR"/>
        </a:p>
      </dgm:t>
    </dgm:pt>
    <dgm:pt modelId="{643DBE2B-A1F7-4315-94DA-07EB7F943678}">
      <dgm:prSet phldrT="[Texto]" custT="1"/>
      <dgm:spPr>
        <a:xfrm rot="16200000">
          <a:off x="4160349" y="2393628"/>
          <a:ext cx="3312814" cy="374280"/>
        </a:xfrm>
        <a:prstGeom prst="rect">
          <a:avLst/>
        </a:prstGeom>
      </dgm:spPr>
      <dgm:t>
        <a:bodyPr/>
        <a:lstStyle/>
        <a:p>
          <a:r>
            <a:rPr lang="pt-BR" sz="3000">
              <a:latin typeface="Trebuchet MS"/>
              <a:ea typeface="+mn-ea"/>
              <a:cs typeface="+mn-cs"/>
            </a:rPr>
            <a:t>Acesso a direitos</a:t>
          </a:r>
          <a:endParaRPr lang="pt-BR" sz="3000" dirty="0">
            <a:latin typeface="Trebuchet MS"/>
            <a:ea typeface="+mn-ea"/>
            <a:cs typeface="+mn-cs"/>
          </a:endParaRPr>
        </a:p>
      </dgm:t>
    </dgm:pt>
    <dgm:pt modelId="{6EC92083-9EB9-4080-9863-0CB0643C2130}" type="parTrans" cxnId="{E913AD51-E611-43ED-B43D-A4C3722197D6}">
      <dgm:prSet/>
      <dgm:spPr/>
      <dgm:t>
        <a:bodyPr/>
        <a:lstStyle/>
        <a:p>
          <a:endParaRPr lang="pt-BR"/>
        </a:p>
      </dgm:t>
    </dgm:pt>
    <dgm:pt modelId="{799F259D-E6E5-4FB9-8E86-FCA3A78FD37B}" type="sibTrans" cxnId="{E913AD51-E611-43ED-B43D-A4C3722197D6}">
      <dgm:prSet/>
      <dgm:spPr/>
      <dgm:t>
        <a:bodyPr/>
        <a:lstStyle/>
        <a:p>
          <a:endParaRPr lang="pt-BR"/>
        </a:p>
      </dgm:t>
    </dgm:pt>
    <dgm:pt modelId="{9AE62A09-95B5-4772-9D79-132D729BA50F}">
      <dgm:prSet phldrT="[Texto]" custT="1"/>
      <dgm:spPr>
        <a:xfrm>
          <a:off x="6003896" y="683371"/>
          <a:ext cx="1864314" cy="3650805"/>
        </a:xfrm>
        <a:prstGeom prst="rect">
          <a:avLst/>
        </a:prstGeom>
      </dgm:spPr>
      <dgm:t>
        <a:bodyPr/>
        <a:lstStyle/>
        <a:p>
          <a:r>
            <a:rPr lang="pt-BR" sz="2000">
              <a:latin typeface="Trebuchet MS"/>
              <a:ea typeface="+mn-ea"/>
              <a:cs typeface="+mn-cs"/>
            </a:rPr>
            <a:t>Visa garantir o pleno acesso aos direitos no conjunto das provisões socioassistenciais.</a:t>
          </a:r>
          <a:endParaRPr lang="pt-BR" sz="2000" dirty="0">
            <a:latin typeface="Trebuchet MS"/>
            <a:ea typeface="+mn-ea"/>
            <a:cs typeface="+mn-cs"/>
          </a:endParaRPr>
        </a:p>
      </dgm:t>
    </dgm:pt>
    <dgm:pt modelId="{91354BD1-A7AD-435B-98BF-AFC766372C28}" type="parTrans" cxnId="{76475000-0D68-415D-9B1F-E43DCCF25E1E}">
      <dgm:prSet/>
      <dgm:spPr/>
      <dgm:t>
        <a:bodyPr/>
        <a:lstStyle/>
        <a:p>
          <a:endParaRPr lang="pt-BR"/>
        </a:p>
      </dgm:t>
    </dgm:pt>
    <dgm:pt modelId="{AE164001-01C1-4625-B6A4-F25D1FD88605}" type="sibTrans" cxnId="{76475000-0D68-415D-9B1F-E43DCCF25E1E}">
      <dgm:prSet/>
      <dgm:spPr/>
      <dgm:t>
        <a:bodyPr/>
        <a:lstStyle/>
        <a:p>
          <a:endParaRPr lang="pt-BR"/>
        </a:p>
      </dgm:t>
    </dgm:pt>
    <dgm:pt modelId="{896E6325-6B5D-4677-9124-FB69C57D3B6D}" type="pres">
      <dgm:prSet presAssocID="{3F71E744-A209-4938-B8C2-46C59311B3C2}" presName="linearFlow" presStyleCnt="0">
        <dgm:presLayoutVars>
          <dgm:dir/>
          <dgm:animLvl val="lvl"/>
          <dgm:resizeHandles/>
        </dgm:presLayoutVars>
      </dgm:prSet>
      <dgm:spPr/>
    </dgm:pt>
    <dgm:pt modelId="{7ABB28FF-BAF7-4EC1-B206-1A3CFC514DBA}" type="pres">
      <dgm:prSet presAssocID="{C9F92FA2-0DAA-4FE0-954E-38B27B3902DB}" presName="compositeNode" presStyleCnt="0">
        <dgm:presLayoutVars>
          <dgm:bulletEnabled val="1"/>
        </dgm:presLayoutVars>
      </dgm:prSet>
      <dgm:spPr/>
    </dgm:pt>
    <dgm:pt modelId="{8871383A-7A8C-41AA-AAE0-83C02AC3BCF5}" type="pres">
      <dgm:prSet presAssocID="{C9F92FA2-0DAA-4FE0-954E-38B27B3902DB}" presName="image" presStyleLbl="fgImgPlace1" presStyleIdx="0" presStyleCnt="3"/>
      <dgm:spPr>
        <a:xfrm>
          <a:off x="52669" y="189321"/>
          <a:ext cx="748561" cy="7485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9EC979-6CAC-43CE-AD77-4D868C0B338C}" type="pres">
      <dgm:prSet presAssocID="{C9F92FA2-0DAA-4FE0-954E-38B27B3902DB}" presName="childNode" presStyleLbl="node1" presStyleIdx="0" presStyleCnt="3">
        <dgm:presLayoutVars>
          <dgm:bulletEnabled val="1"/>
        </dgm:presLayoutVars>
      </dgm:prSet>
      <dgm:spPr/>
    </dgm:pt>
    <dgm:pt modelId="{76AFB91E-5114-4466-B2A7-3B4713592BB7}" type="pres">
      <dgm:prSet presAssocID="{C9F92FA2-0DAA-4FE0-954E-38B27B3902DB}" presName="parentNode" presStyleLbl="revTx" presStyleIdx="0" presStyleCnt="3" custScaleY="90742" custLinFactNeighborY="3945">
        <dgm:presLayoutVars>
          <dgm:chMax val="0"/>
          <dgm:bulletEnabled val="1"/>
        </dgm:presLayoutVars>
      </dgm:prSet>
      <dgm:spPr/>
    </dgm:pt>
    <dgm:pt modelId="{D771DF32-A4EA-4DC3-B05A-5AE70D89FEE5}" type="pres">
      <dgm:prSet presAssocID="{64CBF356-FFFA-4652-AF06-B20B776495B5}" presName="sibTrans" presStyleCnt="0"/>
      <dgm:spPr/>
    </dgm:pt>
    <dgm:pt modelId="{BBC289CC-210E-49E2-9A00-E6BDCF041FB5}" type="pres">
      <dgm:prSet presAssocID="{D1575CA0-F5D1-4A73-961D-897F6D94D443}" presName="compositeNode" presStyleCnt="0">
        <dgm:presLayoutVars>
          <dgm:bulletEnabled val="1"/>
        </dgm:presLayoutVars>
      </dgm:prSet>
      <dgm:spPr/>
    </dgm:pt>
    <dgm:pt modelId="{FDA8F1F0-2039-4838-93F3-6C889491E99F}" type="pres">
      <dgm:prSet presAssocID="{D1575CA0-F5D1-4A73-961D-897F6D94D443}" presName="image" presStyleLbl="fgImgPlace1" presStyleIdx="1" presStyleCnt="3" custScaleX="141181" custLinFactNeighborX="-1459" custLinFactNeighborY="3275"/>
      <dgm:spPr>
        <a:xfrm>
          <a:off x="2759153" y="213836"/>
          <a:ext cx="748561" cy="7485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13B100-42F8-481A-B975-20B8FA8DCB94}" type="pres">
      <dgm:prSet presAssocID="{D1575CA0-F5D1-4A73-961D-897F6D94D443}" presName="childNode" presStyleLbl="node1" presStyleIdx="1" presStyleCnt="3" custScaleX="115248" custScaleY="108602" custLinFactNeighborX="5416" custLinFactNeighborY="1062">
        <dgm:presLayoutVars>
          <dgm:bulletEnabled val="1"/>
        </dgm:presLayoutVars>
      </dgm:prSet>
      <dgm:spPr/>
    </dgm:pt>
    <dgm:pt modelId="{B1602786-3992-4137-9187-2BAF78C07ED5}" type="pres">
      <dgm:prSet presAssocID="{D1575CA0-F5D1-4A73-961D-897F6D94D443}" presName="parentNode" presStyleLbl="revTx" presStyleIdx="1" presStyleCnt="3" custScaleY="98631" custLinFactNeighborX="-11059">
        <dgm:presLayoutVars>
          <dgm:chMax val="0"/>
          <dgm:bulletEnabled val="1"/>
        </dgm:presLayoutVars>
      </dgm:prSet>
      <dgm:spPr/>
    </dgm:pt>
    <dgm:pt modelId="{27357B71-B35B-4AB2-8F3E-40E364E9D00E}" type="pres">
      <dgm:prSet presAssocID="{42C94411-DF60-49A2-998F-D575B8A95840}" presName="sibTrans" presStyleCnt="0"/>
      <dgm:spPr/>
    </dgm:pt>
    <dgm:pt modelId="{B891075A-63F7-450C-9357-0478C354B449}" type="pres">
      <dgm:prSet presAssocID="{643DBE2B-A1F7-4315-94DA-07EB7F943678}" presName="compositeNode" presStyleCnt="0">
        <dgm:presLayoutVars>
          <dgm:bulletEnabled val="1"/>
        </dgm:presLayoutVars>
      </dgm:prSet>
      <dgm:spPr/>
    </dgm:pt>
    <dgm:pt modelId="{B4479608-1BEA-43BC-8E46-F8F13CBB33CB}" type="pres">
      <dgm:prSet presAssocID="{643DBE2B-A1F7-4315-94DA-07EB7F943678}" presName="image" presStyleLbl="fgImgPlace1" presStyleIdx="2" presStyleCnt="3" custScaleX="79823" custLinFactNeighborX="2899" custLinFactNeighborY="2694"/>
      <dgm:spPr>
        <a:xfrm>
          <a:off x="5726835" y="209487"/>
          <a:ext cx="597523" cy="74856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96EB4B-86B7-4B6B-B2E7-894B029127F4}" type="pres">
      <dgm:prSet presAssocID="{643DBE2B-A1F7-4315-94DA-07EB7F943678}" presName="childNode" presStyleLbl="node1" presStyleIdx="2" presStyleCnt="3">
        <dgm:presLayoutVars>
          <dgm:bulletEnabled val="1"/>
        </dgm:presLayoutVars>
      </dgm:prSet>
      <dgm:spPr/>
    </dgm:pt>
    <dgm:pt modelId="{CC155F42-4A58-4CC8-9B0C-90A9E396CB77}" type="pres">
      <dgm:prSet presAssocID="{643DBE2B-A1F7-4315-94DA-07EB7F943678}" presName="parentNode" presStyleLbl="revTx" presStyleIdx="2" presStyleCnt="3" custScaleY="90742" custLinFactNeighborY="1972">
        <dgm:presLayoutVars>
          <dgm:chMax val="0"/>
          <dgm:bulletEnabled val="1"/>
        </dgm:presLayoutVars>
      </dgm:prSet>
      <dgm:spPr/>
    </dgm:pt>
  </dgm:ptLst>
  <dgm:cxnLst>
    <dgm:cxn modelId="{76475000-0D68-415D-9B1F-E43DCCF25E1E}" srcId="{643DBE2B-A1F7-4315-94DA-07EB7F943678}" destId="{9AE62A09-95B5-4772-9D79-132D729BA50F}" srcOrd="0" destOrd="0" parTransId="{91354BD1-A7AD-435B-98BF-AFC766372C28}" sibTransId="{AE164001-01C1-4625-B6A4-F25D1FD88605}"/>
    <dgm:cxn modelId="{3C054B4A-56DC-42EE-A58C-48A5B84A7293}" srcId="{D1575CA0-F5D1-4A73-961D-897F6D94D443}" destId="{EE1264AF-2653-4560-AF38-1AC3398648C2}" srcOrd="0" destOrd="0" parTransId="{DD639E9F-1D16-47E8-A656-63A83AB9B399}" sibTransId="{3EFF0A43-FCD3-483F-805D-769A80BB7BAB}"/>
    <dgm:cxn modelId="{E913AD51-E611-43ED-B43D-A4C3722197D6}" srcId="{3F71E744-A209-4938-B8C2-46C59311B3C2}" destId="{643DBE2B-A1F7-4315-94DA-07EB7F943678}" srcOrd="2" destOrd="0" parTransId="{6EC92083-9EB9-4080-9863-0CB0643C2130}" sibTransId="{799F259D-E6E5-4FB9-8E86-FCA3A78FD37B}"/>
    <dgm:cxn modelId="{DBA8798F-2E04-4FDD-83C7-10F21AC82CBC}" type="presOf" srcId="{3F71E744-A209-4938-B8C2-46C59311B3C2}" destId="{896E6325-6B5D-4677-9124-FB69C57D3B6D}" srcOrd="0" destOrd="0" presId="urn:microsoft.com/office/officeart/2005/8/layout/hList2#2"/>
    <dgm:cxn modelId="{106EA991-8263-4D91-BBAC-E92DA1B742ED}" type="presOf" srcId="{643DBE2B-A1F7-4315-94DA-07EB7F943678}" destId="{CC155F42-4A58-4CC8-9B0C-90A9E396CB77}" srcOrd="0" destOrd="0" presId="urn:microsoft.com/office/officeart/2005/8/layout/hList2#2"/>
    <dgm:cxn modelId="{6DB82D94-5AC7-412E-8FE3-1C0CA7AEB15B}" type="presOf" srcId="{D1575CA0-F5D1-4A73-961D-897F6D94D443}" destId="{B1602786-3992-4137-9187-2BAF78C07ED5}" srcOrd="0" destOrd="0" presId="urn:microsoft.com/office/officeart/2005/8/layout/hList2#2"/>
    <dgm:cxn modelId="{C0BF0FBA-E174-4B7D-B20B-63BE95EABA07}" type="presOf" srcId="{9AE62A09-95B5-4772-9D79-132D729BA50F}" destId="{3996EB4B-86B7-4B6B-B2E7-894B029127F4}" srcOrd="0" destOrd="0" presId="urn:microsoft.com/office/officeart/2005/8/layout/hList2#2"/>
    <dgm:cxn modelId="{B78666BB-DCE0-4E88-AF5E-AF7D5D024302}" type="presOf" srcId="{C9F92FA2-0DAA-4FE0-954E-38B27B3902DB}" destId="{76AFB91E-5114-4466-B2A7-3B4713592BB7}" srcOrd="0" destOrd="0" presId="urn:microsoft.com/office/officeart/2005/8/layout/hList2#2"/>
    <dgm:cxn modelId="{2CAF8FBC-C0F7-4493-B754-846716B2A337}" srcId="{3F71E744-A209-4938-B8C2-46C59311B3C2}" destId="{C9F92FA2-0DAA-4FE0-954E-38B27B3902DB}" srcOrd="0" destOrd="0" parTransId="{05C421D0-7CF0-49DA-BF10-B568FBB96FBB}" sibTransId="{64CBF356-FFFA-4652-AF06-B20B776495B5}"/>
    <dgm:cxn modelId="{912D73C1-A09A-42AD-BFD2-898525F0B0D4}" srcId="{3F71E744-A209-4938-B8C2-46C59311B3C2}" destId="{D1575CA0-F5D1-4A73-961D-897F6D94D443}" srcOrd="1" destOrd="0" parTransId="{C551FC60-1D37-496F-863A-63C0A6F7E6BB}" sibTransId="{42C94411-DF60-49A2-998F-D575B8A95840}"/>
    <dgm:cxn modelId="{4F8837D4-E069-42D0-B64D-C0CEC15FDEC4}" srcId="{C9F92FA2-0DAA-4FE0-954E-38B27B3902DB}" destId="{96365D3A-2A66-4C1B-B3D3-A7B3E5EF62D9}" srcOrd="0" destOrd="0" parTransId="{02F51177-B8DC-433C-90E7-664E9B60DE8C}" sibTransId="{A3793CCA-1DBD-43D6-BA23-1980CDD161BA}"/>
    <dgm:cxn modelId="{23D591EB-3485-4B91-8C11-F95047F69697}" type="presOf" srcId="{EE1264AF-2653-4560-AF38-1AC3398648C2}" destId="{C613B100-42F8-481A-B975-20B8FA8DCB94}" srcOrd="0" destOrd="0" presId="urn:microsoft.com/office/officeart/2005/8/layout/hList2#2"/>
    <dgm:cxn modelId="{B599D6F8-8967-4349-A18A-9E7DBBE05CFD}" type="presOf" srcId="{96365D3A-2A66-4C1B-B3D3-A7B3E5EF62D9}" destId="{149EC979-6CAC-43CE-AD77-4D868C0B338C}" srcOrd="0" destOrd="0" presId="urn:microsoft.com/office/officeart/2005/8/layout/hList2#2"/>
    <dgm:cxn modelId="{679A85DC-8B65-46FD-97A4-C8E9E55FDA44}" type="presParOf" srcId="{896E6325-6B5D-4677-9124-FB69C57D3B6D}" destId="{7ABB28FF-BAF7-4EC1-B206-1A3CFC514DBA}" srcOrd="0" destOrd="0" presId="urn:microsoft.com/office/officeart/2005/8/layout/hList2#2"/>
    <dgm:cxn modelId="{69E93CDA-E829-4B02-8851-443EE0E2DD29}" type="presParOf" srcId="{7ABB28FF-BAF7-4EC1-B206-1A3CFC514DBA}" destId="{8871383A-7A8C-41AA-AAE0-83C02AC3BCF5}" srcOrd="0" destOrd="0" presId="urn:microsoft.com/office/officeart/2005/8/layout/hList2#2"/>
    <dgm:cxn modelId="{0A491D8D-B3B5-4F21-AE6D-8B791E81E488}" type="presParOf" srcId="{7ABB28FF-BAF7-4EC1-B206-1A3CFC514DBA}" destId="{149EC979-6CAC-43CE-AD77-4D868C0B338C}" srcOrd="1" destOrd="0" presId="urn:microsoft.com/office/officeart/2005/8/layout/hList2#2"/>
    <dgm:cxn modelId="{8963D7B5-30F4-428D-A9E2-2C390B9F390E}" type="presParOf" srcId="{7ABB28FF-BAF7-4EC1-B206-1A3CFC514DBA}" destId="{76AFB91E-5114-4466-B2A7-3B4713592BB7}" srcOrd="2" destOrd="0" presId="urn:microsoft.com/office/officeart/2005/8/layout/hList2#2"/>
    <dgm:cxn modelId="{E6DEF6F8-241D-474F-9DE6-E848A273CF02}" type="presParOf" srcId="{896E6325-6B5D-4677-9124-FB69C57D3B6D}" destId="{D771DF32-A4EA-4DC3-B05A-5AE70D89FEE5}" srcOrd="1" destOrd="0" presId="urn:microsoft.com/office/officeart/2005/8/layout/hList2#2"/>
    <dgm:cxn modelId="{E551340A-5DA2-4EF9-B58E-2891CE8FDBCA}" type="presParOf" srcId="{896E6325-6B5D-4677-9124-FB69C57D3B6D}" destId="{BBC289CC-210E-49E2-9A00-E6BDCF041FB5}" srcOrd="2" destOrd="0" presId="urn:microsoft.com/office/officeart/2005/8/layout/hList2#2"/>
    <dgm:cxn modelId="{F371D8C8-1CE7-4C47-8345-02DDF4071D58}" type="presParOf" srcId="{BBC289CC-210E-49E2-9A00-E6BDCF041FB5}" destId="{FDA8F1F0-2039-4838-93F3-6C889491E99F}" srcOrd="0" destOrd="0" presId="urn:microsoft.com/office/officeart/2005/8/layout/hList2#2"/>
    <dgm:cxn modelId="{2413C20B-037F-4ED9-A92B-EA703BBE61CB}" type="presParOf" srcId="{BBC289CC-210E-49E2-9A00-E6BDCF041FB5}" destId="{C613B100-42F8-481A-B975-20B8FA8DCB94}" srcOrd="1" destOrd="0" presId="urn:microsoft.com/office/officeart/2005/8/layout/hList2#2"/>
    <dgm:cxn modelId="{8735129C-280D-4733-8C79-7CD73B19C43A}" type="presParOf" srcId="{BBC289CC-210E-49E2-9A00-E6BDCF041FB5}" destId="{B1602786-3992-4137-9187-2BAF78C07ED5}" srcOrd="2" destOrd="0" presId="urn:microsoft.com/office/officeart/2005/8/layout/hList2#2"/>
    <dgm:cxn modelId="{AFD2D230-E422-4CB6-A84B-4637FAD0048B}" type="presParOf" srcId="{896E6325-6B5D-4677-9124-FB69C57D3B6D}" destId="{27357B71-B35B-4AB2-8F3E-40E364E9D00E}" srcOrd="3" destOrd="0" presId="urn:microsoft.com/office/officeart/2005/8/layout/hList2#2"/>
    <dgm:cxn modelId="{9FF05D70-9E5E-4F06-A707-83F76A45B115}" type="presParOf" srcId="{896E6325-6B5D-4677-9124-FB69C57D3B6D}" destId="{B891075A-63F7-450C-9357-0478C354B449}" srcOrd="4" destOrd="0" presId="urn:microsoft.com/office/officeart/2005/8/layout/hList2#2"/>
    <dgm:cxn modelId="{C8F014AF-CA22-432C-9745-0007CDD245A6}" type="presParOf" srcId="{B891075A-63F7-450C-9357-0478C354B449}" destId="{B4479608-1BEA-43BC-8E46-F8F13CBB33CB}" srcOrd="0" destOrd="0" presId="urn:microsoft.com/office/officeart/2005/8/layout/hList2#2"/>
    <dgm:cxn modelId="{AC22052E-8F35-44F6-B13F-9C20E8EF66D8}" type="presParOf" srcId="{B891075A-63F7-450C-9357-0478C354B449}" destId="{3996EB4B-86B7-4B6B-B2E7-894B029127F4}" srcOrd="1" destOrd="0" presId="urn:microsoft.com/office/officeart/2005/8/layout/hList2#2"/>
    <dgm:cxn modelId="{9F15C6AA-0301-41B2-8215-5C78A413BE3D}" type="presParOf" srcId="{B891075A-63F7-450C-9357-0478C354B449}" destId="{CC155F42-4A58-4CC8-9B0C-90A9E396CB77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497B2B-7C8A-438C-87F4-334CFEE63232}" type="doc">
      <dgm:prSet loTypeId="urn:microsoft.com/office/officeart/2005/8/layout/venn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8B708BBD-4866-4521-85BC-A9870FBCA8B0}">
      <dgm:prSet phldrT="[Texto]"/>
      <dgm:spPr/>
      <dgm:t>
        <a:bodyPr/>
        <a:lstStyle/>
        <a:p>
          <a:r>
            <a:rPr lang="pt-BR" b="1" dirty="0"/>
            <a:t>C</a:t>
          </a:r>
        </a:p>
      </dgm:t>
    </dgm:pt>
    <dgm:pt modelId="{0E197BB7-A754-4AD7-B634-6FA5D6AC8E1A}" type="parTrans" cxnId="{BE415F12-F58D-440D-9CF5-6F9FB205383C}">
      <dgm:prSet/>
      <dgm:spPr/>
      <dgm:t>
        <a:bodyPr/>
        <a:lstStyle/>
        <a:p>
          <a:endParaRPr lang="pt-BR" b="1"/>
        </a:p>
      </dgm:t>
    </dgm:pt>
    <dgm:pt modelId="{0916AB5C-1F12-4656-8CA7-F2E75C22248F}" type="sibTrans" cxnId="{BE415F12-F58D-440D-9CF5-6F9FB205383C}">
      <dgm:prSet/>
      <dgm:spPr/>
      <dgm:t>
        <a:bodyPr/>
        <a:lstStyle/>
        <a:p>
          <a:endParaRPr lang="pt-BR" b="1"/>
        </a:p>
      </dgm:t>
    </dgm:pt>
    <dgm:pt modelId="{8D9DF542-02FE-4035-89CA-1C0228E67B0F}">
      <dgm:prSet phldrT="[Texto]"/>
      <dgm:spPr/>
      <dgm:t>
        <a:bodyPr/>
        <a:lstStyle/>
        <a:p>
          <a:r>
            <a:rPr lang="pt-BR" b="1" dirty="0"/>
            <a:t>P</a:t>
          </a:r>
        </a:p>
      </dgm:t>
    </dgm:pt>
    <dgm:pt modelId="{7C046352-A5A2-4F76-AB24-E0367673556D}" type="parTrans" cxnId="{BE1DC0E3-59EE-4762-B7BB-18AF3028ED00}">
      <dgm:prSet/>
      <dgm:spPr/>
      <dgm:t>
        <a:bodyPr/>
        <a:lstStyle/>
        <a:p>
          <a:endParaRPr lang="pt-BR" b="1"/>
        </a:p>
      </dgm:t>
    </dgm:pt>
    <dgm:pt modelId="{2A2B6BEC-35F0-462C-A608-AD0F632D41AD}" type="sibTrans" cxnId="{BE1DC0E3-59EE-4762-B7BB-18AF3028ED00}">
      <dgm:prSet/>
      <dgm:spPr/>
      <dgm:t>
        <a:bodyPr/>
        <a:lstStyle/>
        <a:p>
          <a:endParaRPr lang="pt-BR" b="1"/>
        </a:p>
      </dgm:t>
    </dgm:pt>
    <dgm:pt modelId="{C066F5F5-9D67-4DBD-A706-E387333DE8C3}">
      <dgm:prSet phldrT="[Texto]"/>
      <dgm:spPr/>
      <dgm:t>
        <a:bodyPr/>
        <a:lstStyle/>
        <a:p>
          <a:r>
            <a:rPr lang="pt-BR" b="1" dirty="0"/>
            <a:t>F</a:t>
          </a:r>
        </a:p>
      </dgm:t>
    </dgm:pt>
    <dgm:pt modelId="{E28BE423-5083-4A2F-84AD-6B3E2A58C2D0}" type="parTrans" cxnId="{28D25F5F-52AB-4581-81DA-7CBE42EBD424}">
      <dgm:prSet/>
      <dgm:spPr/>
      <dgm:t>
        <a:bodyPr/>
        <a:lstStyle/>
        <a:p>
          <a:endParaRPr lang="pt-BR" b="1"/>
        </a:p>
      </dgm:t>
    </dgm:pt>
    <dgm:pt modelId="{F930B788-7134-4031-A7E6-23551C41867E}" type="sibTrans" cxnId="{28D25F5F-52AB-4581-81DA-7CBE42EBD424}">
      <dgm:prSet/>
      <dgm:spPr/>
      <dgm:t>
        <a:bodyPr/>
        <a:lstStyle/>
        <a:p>
          <a:endParaRPr lang="pt-BR" b="1"/>
        </a:p>
      </dgm:t>
    </dgm:pt>
    <dgm:pt modelId="{DA241345-B2D0-4D2B-84FD-73C99346C1F8}" type="pres">
      <dgm:prSet presAssocID="{39497B2B-7C8A-438C-87F4-334CFEE63232}" presName="Name0" presStyleCnt="0">
        <dgm:presLayoutVars>
          <dgm:dir/>
          <dgm:resizeHandles val="exact"/>
        </dgm:presLayoutVars>
      </dgm:prSet>
      <dgm:spPr/>
    </dgm:pt>
    <dgm:pt modelId="{0793AE5D-B44E-4826-B92C-350C1C368328}" type="pres">
      <dgm:prSet presAssocID="{8B708BBD-4866-4521-85BC-A9870FBCA8B0}" presName="Name5" presStyleLbl="vennNode1" presStyleIdx="0" presStyleCnt="3">
        <dgm:presLayoutVars>
          <dgm:bulletEnabled val="1"/>
        </dgm:presLayoutVars>
      </dgm:prSet>
      <dgm:spPr/>
    </dgm:pt>
    <dgm:pt modelId="{CF17696A-980E-4467-AE05-99AE68EF2250}" type="pres">
      <dgm:prSet presAssocID="{0916AB5C-1F12-4656-8CA7-F2E75C22248F}" presName="space" presStyleCnt="0"/>
      <dgm:spPr/>
    </dgm:pt>
    <dgm:pt modelId="{70CADBD4-A9B7-49A3-9585-929D96A794B1}" type="pres">
      <dgm:prSet presAssocID="{8D9DF542-02FE-4035-89CA-1C0228E67B0F}" presName="Name5" presStyleLbl="vennNode1" presStyleIdx="1" presStyleCnt="3">
        <dgm:presLayoutVars>
          <dgm:bulletEnabled val="1"/>
        </dgm:presLayoutVars>
      </dgm:prSet>
      <dgm:spPr/>
    </dgm:pt>
    <dgm:pt modelId="{EA82CB4B-18B6-43BC-BA3D-8A239839AAF5}" type="pres">
      <dgm:prSet presAssocID="{2A2B6BEC-35F0-462C-A608-AD0F632D41AD}" presName="space" presStyleCnt="0"/>
      <dgm:spPr/>
    </dgm:pt>
    <dgm:pt modelId="{D18EC1BA-E7DF-4380-B450-6C61368250A7}" type="pres">
      <dgm:prSet presAssocID="{C066F5F5-9D67-4DBD-A706-E387333DE8C3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E415F12-F58D-440D-9CF5-6F9FB205383C}" srcId="{39497B2B-7C8A-438C-87F4-334CFEE63232}" destId="{8B708BBD-4866-4521-85BC-A9870FBCA8B0}" srcOrd="0" destOrd="0" parTransId="{0E197BB7-A754-4AD7-B634-6FA5D6AC8E1A}" sibTransId="{0916AB5C-1F12-4656-8CA7-F2E75C22248F}"/>
    <dgm:cxn modelId="{E43E2D23-18A9-4018-B8FF-EDE0E300F149}" type="presOf" srcId="{39497B2B-7C8A-438C-87F4-334CFEE63232}" destId="{DA241345-B2D0-4D2B-84FD-73C99346C1F8}" srcOrd="0" destOrd="0" presId="urn:microsoft.com/office/officeart/2005/8/layout/venn3"/>
    <dgm:cxn modelId="{CC93B023-D2D6-4FF8-A0A2-68121202BC1C}" type="presOf" srcId="{8D9DF542-02FE-4035-89CA-1C0228E67B0F}" destId="{70CADBD4-A9B7-49A3-9585-929D96A794B1}" srcOrd="0" destOrd="0" presId="urn:microsoft.com/office/officeart/2005/8/layout/venn3"/>
    <dgm:cxn modelId="{28D25F5F-52AB-4581-81DA-7CBE42EBD424}" srcId="{39497B2B-7C8A-438C-87F4-334CFEE63232}" destId="{C066F5F5-9D67-4DBD-A706-E387333DE8C3}" srcOrd="2" destOrd="0" parTransId="{E28BE423-5083-4A2F-84AD-6B3E2A58C2D0}" sibTransId="{F930B788-7134-4031-A7E6-23551C41867E}"/>
    <dgm:cxn modelId="{18152F82-A9F6-4131-AC10-858210288AA0}" type="presOf" srcId="{C066F5F5-9D67-4DBD-A706-E387333DE8C3}" destId="{D18EC1BA-E7DF-4380-B450-6C61368250A7}" srcOrd="0" destOrd="0" presId="urn:microsoft.com/office/officeart/2005/8/layout/venn3"/>
    <dgm:cxn modelId="{1831F0B1-7028-4E43-8912-B14E64EB664B}" type="presOf" srcId="{8B708BBD-4866-4521-85BC-A9870FBCA8B0}" destId="{0793AE5D-B44E-4826-B92C-350C1C368328}" srcOrd="0" destOrd="0" presId="urn:microsoft.com/office/officeart/2005/8/layout/venn3"/>
    <dgm:cxn modelId="{BE1DC0E3-59EE-4762-B7BB-18AF3028ED00}" srcId="{39497B2B-7C8A-438C-87F4-334CFEE63232}" destId="{8D9DF542-02FE-4035-89CA-1C0228E67B0F}" srcOrd="1" destOrd="0" parTransId="{7C046352-A5A2-4F76-AB24-E0367673556D}" sibTransId="{2A2B6BEC-35F0-462C-A608-AD0F632D41AD}"/>
    <dgm:cxn modelId="{43E1B132-665A-43AE-A235-52648142A315}" type="presParOf" srcId="{DA241345-B2D0-4D2B-84FD-73C99346C1F8}" destId="{0793AE5D-B44E-4826-B92C-350C1C368328}" srcOrd="0" destOrd="0" presId="urn:microsoft.com/office/officeart/2005/8/layout/venn3"/>
    <dgm:cxn modelId="{436A22FC-E68D-4063-897D-61FE14D04DFE}" type="presParOf" srcId="{DA241345-B2D0-4D2B-84FD-73C99346C1F8}" destId="{CF17696A-980E-4467-AE05-99AE68EF2250}" srcOrd="1" destOrd="0" presId="urn:microsoft.com/office/officeart/2005/8/layout/venn3"/>
    <dgm:cxn modelId="{99264F7A-84BF-4F2A-B0B2-DF9D50C565D1}" type="presParOf" srcId="{DA241345-B2D0-4D2B-84FD-73C99346C1F8}" destId="{70CADBD4-A9B7-49A3-9585-929D96A794B1}" srcOrd="2" destOrd="0" presId="urn:microsoft.com/office/officeart/2005/8/layout/venn3"/>
    <dgm:cxn modelId="{F8120219-F4C9-4078-B7D1-E9AB6EA031D1}" type="presParOf" srcId="{DA241345-B2D0-4D2B-84FD-73C99346C1F8}" destId="{EA82CB4B-18B6-43BC-BA3D-8A239839AAF5}" srcOrd="3" destOrd="0" presId="urn:microsoft.com/office/officeart/2005/8/layout/venn3"/>
    <dgm:cxn modelId="{CCC88B68-6BE3-4B49-9FD6-FD5AEF0E843F}" type="presParOf" srcId="{DA241345-B2D0-4D2B-84FD-73C99346C1F8}" destId="{D18EC1BA-E7DF-4380-B450-6C61368250A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36837-9526-46F9-B8DA-7BA4C0702D42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6E2880-DAD4-4590-8FA2-18ED82918C17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/>
            </a:rPr>
            <a:t>Constituição Federal/1988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Art. 203 e 204</a:t>
          </a:r>
        </a:p>
      </dsp:txBody>
      <dsp:txXfrm>
        <a:off x="85903" y="1298554"/>
        <a:ext cx="1803440" cy="1466890"/>
      </dsp:txXfrm>
    </dsp:sp>
    <dsp:sp modelId="{E6BF3294-31CD-40BF-A2D8-CB043ABD7D0E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Conferência Marco Zero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Junho/1993</a:t>
          </a:r>
          <a:endParaRPr lang="pt-BR" sz="2500" b="0" kern="1200" dirty="0">
            <a:effectLst/>
          </a:endParaRPr>
        </a:p>
      </dsp:txBody>
      <dsp:txXfrm>
        <a:off x="2146280" y="1298554"/>
        <a:ext cx="1803440" cy="1466890"/>
      </dsp:txXfrm>
    </dsp:sp>
    <dsp:sp modelId="{884A1332-3CEC-467E-814A-75B8F3634D8A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LOAS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Lei nº 8.742/1993</a:t>
          </a:r>
        </a:p>
      </dsp:txBody>
      <dsp:txXfrm>
        <a:off x="4206656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E3CE4-B6F0-4A30-8E1E-DE8AF8B0B027}">
      <dsp:nvSpPr>
        <dsp:cNvPr id="0" name=""/>
        <dsp:cNvSpPr/>
      </dsp:nvSpPr>
      <dsp:spPr>
        <a:xfrm rot="5400000">
          <a:off x="6381653" y="-2713236"/>
          <a:ext cx="738462" cy="63537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Lei nº 8.742/1993 – Lei Orgânica de Assistência Social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Regulamenta os art. 203 e 204 da Constituição Federal/1988</a:t>
          </a:r>
        </a:p>
      </dsp:txBody>
      <dsp:txXfrm rot="-5400000">
        <a:off x="3573998" y="130468"/>
        <a:ext cx="6317724" cy="666364"/>
      </dsp:txXfrm>
    </dsp:sp>
    <dsp:sp modelId="{562AD739-1900-484F-8424-C86ED2CDF97A}">
      <dsp:nvSpPr>
        <dsp:cNvPr id="0" name=""/>
        <dsp:cNvSpPr/>
      </dsp:nvSpPr>
      <dsp:spPr>
        <a:xfrm>
          <a:off x="0" y="2111"/>
          <a:ext cx="3573997" cy="923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LOAS</a:t>
          </a:r>
        </a:p>
      </dsp:txBody>
      <dsp:txXfrm>
        <a:off x="45061" y="47172"/>
        <a:ext cx="3483875" cy="832956"/>
      </dsp:txXfrm>
    </dsp:sp>
    <dsp:sp modelId="{0B274449-CC18-423A-9CF7-99F066C76D3D}">
      <dsp:nvSpPr>
        <dsp:cNvPr id="0" name=""/>
        <dsp:cNvSpPr/>
      </dsp:nvSpPr>
      <dsp:spPr>
        <a:xfrm rot="5400000">
          <a:off x="6381653" y="-1744004"/>
          <a:ext cx="738462" cy="6353773"/>
        </a:xfrm>
        <a:prstGeom prst="round2Same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Política Nacional de Assistência Social de 2004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Organiza a Assistência Social de forma descentralizada, não contributiva, participativa por meio do SUAS.</a:t>
          </a:r>
        </a:p>
      </dsp:txBody>
      <dsp:txXfrm rot="-5400000">
        <a:off x="3573998" y="1099700"/>
        <a:ext cx="6317724" cy="666364"/>
      </dsp:txXfrm>
    </dsp:sp>
    <dsp:sp modelId="{58177CF1-E888-48E0-BC75-A8C7E2506D0A}">
      <dsp:nvSpPr>
        <dsp:cNvPr id="0" name=""/>
        <dsp:cNvSpPr/>
      </dsp:nvSpPr>
      <dsp:spPr>
        <a:xfrm>
          <a:off x="0" y="971343"/>
          <a:ext cx="3573997" cy="923078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PNAS</a:t>
          </a:r>
        </a:p>
      </dsp:txBody>
      <dsp:txXfrm>
        <a:off x="45061" y="1016404"/>
        <a:ext cx="3483875" cy="832956"/>
      </dsp:txXfrm>
    </dsp:sp>
    <dsp:sp modelId="{8B9BA381-346C-4195-96E8-4A6F37E59F40}">
      <dsp:nvSpPr>
        <dsp:cNvPr id="0" name=""/>
        <dsp:cNvSpPr/>
      </dsp:nvSpPr>
      <dsp:spPr>
        <a:xfrm rot="5400000">
          <a:off x="6381653" y="-774772"/>
          <a:ext cx="738462" cy="6353773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Norma Operacional Básica do Sistema Único de Assistência Social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Disciplina a operacionalização do SUAS, em cada esfera de governo.</a:t>
          </a:r>
        </a:p>
      </dsp:txBody>
      <dsp:txXfrm rot="-5400000">
        <a:off x="3573998" y="2068932"/>
        <a:ext cx="6317724" cy="666364"/>
      </dsp:txXfrm>
    </dsp:sp>
    <dsp:sp modelId="{1E8CE22E-46C6-4E40-922D-2ECC896CBCEC}">
      <dsp:nvSpPr>
        <dsp:cNvPr id="0" name=""/>
        <dsp:cNvSpPr/>
      </dsp:nvSpPr>
      <dsp:spPr>
        <a:xfrm>
          <a:off x="0" y="1940575"/>
          <a:ext cx="3573997" cy="92307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NOB SUAS</a:t>
          </a:r>
        </a:p>
      </dsp:txBody>
      <dsp:txXfrm>
        <a:off x="45061" y="1985636"/>
        <a:ext cx="3483875" cy="832956"/>
      </dsp:txXfrm>
    </dsp:sp>
    <dsp:sp modelId="{D672273F-2377-4C0A-A89E-11303FD13523}">
      <dsp:nvSpPr>
        <dsp:cNvPr id="0" name=""/>
        <dsp:cNvSpPr/>
      </dsp:nvSpPr>
      <dsp:spPr>
        <a:xfrm rot="5400000">
          <a:off x="6381653" y="194459"/>
          <a:ext cx="738462" cy="6353773"/>
        </a:xfrm>
        <a:prstGeom prst="round2Same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Norma Operacional Básica de Recursos Humanos do SUAS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Diretrizes Gestão do Trabalho e Educação Permanente, equipes de referência e princípios éticos para os trabalhadores do SUAS.</a:t>
          </a:r>
        </a:p>
      </dsp:txBody>
      <dsp:txXfrm rot="-5400000">
        <a:off x="3573998" y="3038164"/>
        <a:ext cx="6317724" cy="666364"/>
      </dsp:txXfrm>
    </dsp:sp>
    <dsp:sp modelId="{4E3271C7-3FC5-4F50-8EAE-9961D05873DF}">
      <dsp:nvSpPr>
        <dsp:cNvPr id="0" name=""/>
        <dsp:cNvSpPr/>
      </dsp:nvSpPr>
      <dsp:spPr>
        <a:xfrm>
          <a:off x="0" y="2909807"/>
          <a:ext cx="3573997" cy="923078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NOB RH SUAS</a:t>
          </a:r>
        </a:p>
      </dsp:txBody>
      <dsp:txXfrm>
        <a:off x="45061" y="2954868"/>
        <a:ext cx="3483875" cy="832956"/>
      </dsp:txXfrm>
    </dsp:sp>
    <dsp:sp modelId="{CE7CC971-A837-41DC-95FD-FE9C860DA15D}">
      <dsp:nvSpPr>
        <dsp:cNvPr id="0" name=""/>
        <dsp:cNvSpPr/>
      </dsp:nvSpPr>
      <dsp:spPr>
        <a:xfrm rot="5400000">
          <a:off x="6381653" y="1163691"/>
          <a:ext cx="738462" cy="6353773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ndara" pitchFamily="34" charset="0"/>
            </a:rPr>
            <a:t>Padronização nacional dos serviços socioassistenciais de proteção social básica e especial, pública e privada. </a:t>
          </a:r>
        </a:p>
      </dsp:txBody>
      <dsp:txXfrm rot="-5400000">
        <a:off x="3573998" y="4007396"/>
        <a:ext cx="6317724" cy="666364"/>
      </dsp:txXfrm>
    </dsp:sp>
    <dsp:sp modelId="{B4E330E5-791A-4FFB-A556-2217BA901AB8}">
      <dsp:nvSpPr>
        <dsp:cNvPr id="0" name=""/>
        <dsp:cNvSpPr/>
      </dsp:nvSpPr>
      <dsp:spPr>
        <a:xfrm>
          <a:off x="0" y="3879039"/>
          <a:ext cx="3573997" cy="92307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Tipificação Nacional dos Serviços Socioassistenciais</a:t>
          </a:r>
        </a:p>
      </dsp:txBody>
      <dsp:txXfrm>
        <a:off x="45061" y="3924100"/>
        <a:ext cx="3483875" cy="832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B91E-5114-4466-B2A7-3B4713592BB7}">
      <dsp:nvSpPr>
        <dsp:cNvPr id="0" name=""/>
        <dsp:cNvSpPr/>
      </dsp:nvSpPr>
      <dsp:spPr>
        <a:xfrm rot="16200000">
          <a:off x="-1444582" y="2464884"/>
          <a:ext cx="3312814" cy="36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82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latin typeface="Trebuchet MS"/>
              <a:ea typeface="+mn-ea"/>
              <a:cs typeface="+mn-cs"/>
            </a:rPr>
            <a:t>Proteção Social</a:t>
          </a:r>
          <a:endParaRPr lang="pt-BR" sz="3000" kern="1200" dirty="0">
            <a:latin typeface="Trebuchet MS"/>
            <a:ea typeface="+mn-ea"/>
            <a:cs typeface="+mn-cs"/>
          </a:endParaRPr>
        </a:p>
      </dsp:txBody>
      <dsp:txXfrm>
        <a:off x="-1444582" y="2464884"/>
        <a:ext cx="3312814" cy="369443"/>
      </dsp:txXfrm>
    </dsp:sp>
    <dsp:sp modelId="{149EC979-6CAC-43CE-AD77-4D868C0B338C}">
      <dsp:nvSpPr>
        <dsp:cNvPr id="0" name=""/>
        <dsp:cNvSpPr/>
      </dsp:nvSpPr>
      <dsp:spPr>
        <a:xfrm>
          <a:off x="396546" y="680179"/>
          <a:ext cx="1840219" cy="3650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5829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Trebuchet MS"/>
              <a:ea typeface="+mn-ea"/>
              <a:cs typeface="+mn-cs"/>
            </a:rPr>
            <a:t>Visa à garantia da vida, à redução de danos e à prevenção da incidência de riscos.</a:t>
          </a:r>
        </a:p>
      </dsp:txBody>
      <dsp:txXfrm>
        <a:off x="396546" y="680179"/>
        <a:ext cx="1840219" cy="3650805"/>
      </dsp:txXfrm>
    </dsp:sp>
    <dsp:sp modelId="{8871383A-7A8C-41AA-AAE0-83C02AC3BCF5}">
      <dsp:nvSpPr>
        <dsp:cNvPr id="0" name=""/>
        <dsp:cNvSpPr/>
      </dsp:nvSpPr>
      <dsp:spPr>
        <a:xfrm>
          <a:off x="27103" y="192514"/>
          <a:ext cx="738886" cy="7388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02786-3992-4137-9187-2BAF78C07ED5}">
      <dsp:nvSpPr>
        <dsp:cNvPr id="0" name=""/>
        <dsp:cNvSpPr/>
      </dsp:nvSpPr>
      <dsp:spPr>
        <a:xfrm rot="16200000">
          <a:off x="1204981" y="2320860"/>
          <a:ext cx="3600826" cy="36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829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latin typeface="Trebuchet MS"/>
              <a:ea typeface="+mn-ea"/>
              <a:cs typeface="+mn-cs"/>
            </a:rPr>
            <a:t>Vigilância Social</a:t>
          </a:r>
          <a:endParaRPr lang="pt-BR" sz="3000" kern="1200" dirty="0">
            <a:latin typeface="Trebuchet MS"/>
            <a:ea typeface="+mn-ea"/>
            <a:cs typeface="+mn-cs"/>
          </a:endParaRPr>
        </a:p>
      </dsp:txBody>
      <dsp:txXfrm>
        <a:off x="1204981" y="2320860"/>
        <a:ext cx="3600826" cy="369443"/>
      </dsp:txXfrm>
    </dsp:sp>
    <dsp:sp modelId="{C613B100-42F8-481A-B975-20B8FA8DCB94}">
      <dsp:nvSpPr>
        <dsp:cNvPr id="0" name=""/>
        <dsp:cNvSpPr/>
      </dsp:nvSpPr>
      <dsp:spPr>
        <a:xfrm>
          <a:off x="3190340" y="561929"/>
          <a:ext cx="2120816" cy="396484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58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rebuchet MS"/>
              <a:ea typeface="+mn-ea"/>
              <a:cs typeface="+mn-cs"/>
            </a:rPr>
            <a:t>Visa analisar territorialmente a capacidade protetiva das famílias e nela a ocorrência de vulnerabilidades, de ameaças, de vitimização e danos.</a:t>
          </a:r>
        </a:p>
      </dsp:txBody>
      <dsp:txXfrm>
        <a:off x="3190340" y="561929"/>
        <a:ext cx="2120816" cy="3964847"/>
      </dsp:txXfrm>
    </dsp:sp>
    <dsp:sp modelId="{FDA8F1F0-2039-4838-93F3-6C889491E99F}">
      <dsp:nvSpPr>
        <dsp:cNvPr id="0" name=""/>
        <dsp:cNvSpPr/>
      </dsp:nvSpPr>
      <dsp:spPr>
        <a:xfrm>
          <a:off x="2698608" y="216712"/>
          <a:ext cx="1043167" cy="73888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5F42-4A58-4CC8-9B0C-90A9E396CB77}">
      <dsp:nvSpPr>
        <dsp:cNvPr id="0" name=""/>
        <dsp:cNvSpPr/>
      </dsp:nvSpPr>
      <dsp:spPr>
        <a:xfrm rot="16200000">
          <a:off x="4212428" y="2392854"/>
          <a:ext cx="3312814" cy="36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82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latin typeface="Trebuchet MS"/>
              <a:ea typeface="+mn-ea"/>
              <a:cs typeface="+mn-cs"/>
            </a:rPr>
            <a:t>Acesso a direitos</a:t>
          </a:r>
          <a:endParaRPr lang="pt-BR" sz="3000" kern="1200" dirty="0">
            <a:latin typeface="Trebuchet MS"/>
            <a:ea typeface="+mn-ea"/>
            <a:cs typeface="+mn-cs"/>
          </a:endParaRPr>
        </a:p>
      </dsp:txBody>
      <dsp:txXfrm>
        <a:off x="4212428" y="2392854"/>
        <a:ext cx="3312814" cy="369443"/>
      </dsp:txXfrm>
    </dsp:sp>
    <dsp:sp modelId="{3996EB4B-86B7-4B6B-B2E7-894B029127F4}">
      <dsp:nvSpPr>
        <dsp:cNvPr id="0" name=""/>
        <dsp:cNvSpPr/>
      </dsp:nvSpPr>
      <dsp:spPr>
        <a:xfrm>
          <a:off x="6053557" y="680179"/>
          <a:ext cx="1840219" cy="365080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58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>
              <a:latin typeface="Trebuchet MS"/>
              <a:ea typeface="+mn-ea"/>
              <a:cs typeface="+mn-cs"/>
            </a:rPr>
            <a:t>Visa garantir o pleno acesso aos direitos no conjunto das provisões socioassistenciais.</a:t>
          </a:r>
          <a:endParaRPr lang="pt-BR" sz="2000" kern="1200" dirty="0">
            <a:latin typeface="Trebuchet MS"/>
            <a:ea typeface="+mn-ea"/>
            <a:cs typeface="+mn-cs"/>
          </a:endParaRPr>
        </a:p>
      </dsp:txBody>
      <dsp:txXfrm>
        <a:off x="6053557" y="680179"/>
        <a:ext cx="1840219" cy="3650805"/>
      </dsp:txXfrm>
    </dsp:sp>
    <dsp:sp modelId="{B4479608-1BEA-43BC-8E46-F8F13CBB33CB}">
      <dsp:nvSpPr>
        <dsp:cNvPr id="0" name=""/>
        <dsp:cNvSpPr/>
      </dsp:nvSpPr>
      <dsp:spPr>
        <a:xfrm>
          <a:off x="5780076" y="212419"/>
          <a:ext cx="589801" cy="73888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3AE5D-B44E-4826-B92C-350C1C368328}">
      <dsp:nvSpPr>
        <dsp:cNvPr id="0" name=""/>
        <dsp:cNvSpPr/>
      </dsp:nvSpPr>
      <dsp:spPr>
        <a:xfrm>
          <a:off x="299829" y="249"/>
          <a:ext cx="692997" cy="6929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38" tIns="36830" rIns="3813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C</a:t>
          </a:r>
        </a:p>
      </dsp:txBody>
      <dsp:txXfrm>
        <a:off x="401316" y="101736"/>
        <a:ext cx="490023" cy="490023"/>
      </dsp:txXfrm>
    </dsp:sp>
    <dsp:sp modelId="{70CADBD4-A9B7-49A3-9585-929D96A794B1}">
      <dsp:nvSpPr>
        <dsp:cNvPr id="0" name=""/>
        <dsp:cNvSpPr/>
      </dsp:nvSpPr>
      <dsp:spPr>
        <a:xfrm>
          <a:off x="854228" y="249"/>
          <a:ext cx="692997" cy="6929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38" tIns="36830" rIns="3813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P</a:t>
          </a:r>
        </a:p>
      </dsp:txBody>
      <dsp:txXfrm>
        <a:off x="955715" y="101736"/>
        <a:ext cx="490023" cy="490023"/>
      </dsp:txXfrm>
    </dsp:sp>
    <dsp:sp modelId="{D18EC1BA-E7DF-4380-B450-6C61368250A7}">
      <dsp:nvSpPr>
        <dsp:cNvPr id="0" name=""/>
        <dsp:cNvSpPr/>
      </dsp:nvSpPr>
      <dsp:spPr>
        <a:xfrm>
          <a:off x="1408626" y="249"/>
          <a:ext cx="692997" cy="69299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38" tIns="36830" rIns="3813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F</a:t>
          </a:r>
        </a:p>
      </dsp:txBody>
      <dsp:txXfrm>
        <a:off x="1510113" y="101736"/>
        <a:ext cx="490023" cy="49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50EED-FD46-48D2-9D02-FB8E67E968DF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E7AE1-020A-496D-9FE2-B1BAD7AA43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FF66A-E63B-4A7B-8160-D1E3AF9D219C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alt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26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0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3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19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9132" y="2082899"/>
            <a:ext cx="8531290" cy="220367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Desafios da Gestão Municipal da Assistência Social no Panorama Atual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46395" y="4580965"/>
            <a:ext cx="3648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/>
              <a:t>SALETTE MARINHO DE SÁ</a:t>
            </a:r>
          </a:p>
        </p:txBody>
      </p:sp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8" y="365125"/>
            <a:ext cx="10962502" cy="1325563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 </a:t>
            </a:r>
            <a:b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POPULACIONAL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90513"/>
              </p:ext>
            </p:extLst>
          </p:nvPr>
        </p:nvGraphicFramePr>
        <p:xfrm>
          <a:off x="5316604" y="740228"/>
          <a:ext cx="6858612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648603" imgH="3580952" progId="Paint.Picture">
                  <p:embed/>
                </p:oleObj>
              </mc:Choice>
              <mc:Fallback>
                <p:oleObj name="Imagem de Bitmap" r:id="rId2" imgW="4648603" imgH="35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604" y="740228"/>
                        <a:ext cx="6858612" cy="528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9" y="2278743"/>
            <a:ext cx="5825544" cy="369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42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25" y="0"/>
            <a:ext cx="7485075" cy="6858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8" y="365125"/>
            <a:ext cx="10962502" cy="1325563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REGIÕES SUAS MS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46791"/>
              </p:ext>
            </p:extLst>
          </p:nvPr>
        </p:nvGraphicFramePr>
        <p:xfrm>
          <a:off x="1528296" y="2315755"/>
          <a:ext cx="3396343" cy="3703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REGIÕES SUAS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CAMPO GRANDE E REGIÃO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GRANDE DOURADOS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BOLSÃO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CONE SUL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PANTANAL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SUDOESTE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SUL FRONTEIRA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Rectangle 72"/>
          <p:cNvSpPr>
            <a:spLocks noChangeArrowheads="1"/>
          </p:cNvSpPr>
          <p:nvPr/>
        </p:nvSpPr>
        <p:spPr bwMode="auto">
          <a:xfrm>
            <a:off x="911424" y="1341438"/>
            <a:ext cx="711200" cy="5516562"/>
          </a:xfrm>
          <a:prstGeom prst="rect">
            <a:avLst/>
          </a:prstGeom>
          <a:gradFill rotWithShape="1">
            <a:gsLst>
              <a:gs pos="0">
                <a:srgbClr val="A9F1A7">
                  <a:alpha val="60001"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33799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4" y="1443036"/>
            <a:ext cx="105140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 rot="16200000">
            <a:off x="-957972" y="3778249"/>
            <a:ext cx="3069771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Risco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24698" y="365125"/>
            <a:ext cx="10962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DA REDE SOCIOASSISTENCIAL</a:t>
            </a:r>
          </a:p>
        </p:txBody>
      </p:sp>
    </p:spTree>
    <p:extLst>
      <p:ext uri="{BB962C8B-B14F-4D97-AF65-F5344CB8AC3E}">
        <p14:creationId xmlns:p14="http://schemas.microsoft.com/office/powerpoint/2010/main" val="3089570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963" y="348388"/>
            <a:ext cx="8938054" cy="1098852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Competências dos Entes Federados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68451"/>
              </p:ext>
            </p:extLst>
          </p:nvPr>
        </p:nvGraphicFramePr>
        <p:xfrm>
          <a:off x="1880349" y="1386576"/>
          <a:ext cx="9993747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347">
                <a:tc>
                  <a:txBody>
                    <a:bodyPr/>
                    <a:lstStyle/>
                    <a:p>
                      <a:r>
                        <a:rPr lang="pt-BR" sz="2800" dirty="0"/>
                        <a:t>União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35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baseline="0" dirty="0"/>
                        <a:t> </a:t>
                      </a:r>
                      <a:r>
                        <a:rPr lang="pt-BR" sz="2400" dirty="0"/>
                        <a:t>Coordenação Geral do SUAS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Concessão e custeio do BPC – Benefício de Prestação Continuada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Cofinanciamento (Gestão</a:t>
                      </a:r>
                      <a:r>
                        <a:rPr lang="pt-BR" sz="2400" baseline="0" dirty="0"/>
                        <a:t> e Serviços)</a:t>
                      </a:r>
                      <a:endParaRPr lang="pt-BR" sz="24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Monitoramento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Capacitação  e apoio aos Municípios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Cofinanciamento (Benefícios</a:t>
                      </a:r>
                      <a:r>
                        <a:rPr lang="pt-BR" sz="2400" baseline="0" dirty="0"/>
                        <a:t> Eventuais, </a:t>
                      </a:r>
                      <a:r>
                        <a:rPr lang="pt-BR" sz="2400" dirty="0"/>
                        <a:t>Gestão</a:t>
                      </a:r>
                      <a:r>
                        <a:rPr lang="pt-BR" sz="2400" baseline="0" dirty="0"/>
                        <a:t> e Serviços)</a:t>
                      </a:r>
                      <a:endParaRPr lang="pt-B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2400" dirty="0"/>
                        <a:t>Monitoramento e Avaliação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Execução de serviços</a:t>
                      </a:r>
                      <a:r>
                        <a:rPr lang="pt-BR" sz="2400" baseline="0" dirty="0"/>
                        <a:t> de PSE de âmbito regional, onde o custo e a demanda justifiquem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baseline="0" dirty="0"/>
                        <a:t> Execução de programas, projetos, serviços e benefícios eventuais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Capacitação  e apoio a rede de atendimento </a:t>
                      </a:r>
                      <a:r>
                        <a:rPr lang="pt-BR" sz="2400" dirty="0" err="1"/>
                        <a:t>socioassistencial</a:t>
                      </a:r>
                      <a:r>
                        <a:rPr lang="pt-BR" sz="2400" baseline="0" dirty="0"/>
                        <a:t> local</a:t>
                      </a:r>
                      <a:endParaRPr lang="pt-BR" sz="24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Cofinanciamento (Benefícios</a:t>
                      </a:r>
                      <a:r>
                        <a:rPr lang="pt-BR" sz="2400" baseline="0" dirty="0"/>
                        <a:t> Eventuais, </a:t>
                      </a:r>
                      <a:r>
                        <a:rPr lang="pt-BR" sz="2400" dirty="0"/>
                        <a:t>Gestão</a:t>
                      </a:r>
                      <a:r>
                        <a:rPr lang="pt-BR" sz="2400" baseline="0" dirty="0"/>
                        <a:t> e Serviços)</a:t>
                      </a:r>
                      <a:endParaRPr lang="pt-BR" sz="24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400" dirty="0"/>
                        <a:t> Monitoramento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73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8" y="365125"/>
            <a:ext cx="10962502" cy="1325563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MUNICIPAL DE ASSISTÊNCIA SOCIAL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620" r="23215"/>
          <a:stretch/>
        </p:blipFill>
        <p:spPr>
          <a:xfrm>
            <a:off x="6012180" y="1576090"/>
            <a:ext cx="5212080" cy="44132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43939" y="2449890"/>
            <a:ext cx="5119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Órgão Gestor Municipal de Assistência Social tem </a:t>
            </a:r>
            <a:r>
              <a:rPr lang="pt-BR" sz="2800" b="1" dirty="0"/>
              <a:t>função gerencial </a:t>
            </a:r>
            <a:r>
              <a:rPr lang="pt-BR" sz="2800" dirty="0"/>
              <a:t>dessa política pública.</a:t>
            </a:r>
          </a:p>
          <a:p>
            <a:endParaRPr lang="pt-BR" sz="2800" dirty="0"/>
          </a:p>
          <a:p>
            <a:r>
              <a:rPr lang="pt-BR" sz="2800" dirty="0"/>
              <a:t>NÃO EXECUTA ATENDIMENTO AOS USUÁRIOS.</a:t>
            </a:r>
          </a:p>
        </p:txBody>
      </p:sp>
    </p:spTree>
    <p:extLst>
      <p:ext uri="{BB962C8B-B14F-4D97-AF65-F5344CB8AC3E}">
        <p14:creationId xmlns:p14="http://schemas.microsoft.com/office/powerpoint/2010/main" val="163443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8" y="365125"/>
            <a:ext cx="10962502" cy="1325563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DE ATENDIMENTO SOCIOASSISTENCIAL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0" r="9983"/>
          <a:stretch/>
        </p:blipFill>
        <p:spPr bwMode="auto">
          <a:xfrm>
            <a:off x="1618270" y="2307771"/>
            <a:ext cx="9615787" cy="31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listrada 1"/>
          <p:cNvSpPr/>
          <p:nvPr/>
        </p:nvSpPr>
        <p:spPr>
          <a:xfrm rot="19969686">
            <a:off x="2968062" y="5065032"/>
            <a:ext cx="685800" cy="4635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0" y="5271371"/>
            <a:ext cx="876075" cy="9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a direita listrada 8"/>
          <p:cNvSpPr/>
          <p:nvPr/>
        </p:nvSpPr>
        <p:spPr>
          <a:xfrm rot="12584530">
            <a:off x="10015082" y="4920795"/>
            <a:ext cx="685800" cy="463550"/>
          </a:xfrm>
          <a:prstGeom prst="strip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2" y="5001715"/>
            <a:ext cx="2161369" cy="104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91314" y="5241435"/>
            <a:ext cx="364054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pt-BR" b="1" dirty="0"/>
              <a:t>PORTA DE ENTRADA </a:t>
            </a:r>
            <a:r>
              <a:rPr lang="pt-BR" dirty="0"/>
              <a:t>DOS USUÁRIOS</a:t>
            </a:r>
          </a:p>
          <a:p>
            <a:r>
              <a:rPr lang="pt-BR" dirty="0"/>
              <a:t>DA POLÍTICA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103844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3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 DE ASSISTÊNCIA SOCIAL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044512" y="1741714"/>
            <a:ext cx="9605028" cy="527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Estudar e cumprir a legislação vigente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Respeitar as instâncias do SUAS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Compreender que se trata de uma Política de Gestão Compartilhada - Execução INDIRETA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Controle Social do Conselho de Assistência Social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Valorizar os trabalhadores do SUAS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Gestor/a é Agente Público e responde por 20 anos por seus atos</a:t>
            </a:r>
          </a:p>
        </p:txBody>
      </p:sp>
    </p:spTree>
    <p:extLst>
      <p:ext uri="{BB962C8B-B14F-4D97-AF65-F5344CB8AC3E}">
        <p14:creationId xmlns:p14="http://schemas.microsoft.com/office/powerpoint/2010/main" val="379502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3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 PÚBLICOS DE ASSISTÊNCIA SOCIAL</a:t>
            </a:r>
          </a:p>
        </p:txBody>
      </p:sp>
      <p:pic>
        <p:nvPicPr>
          <p:cNvPr id="5" name="Imagem 3" descr="ide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4212770"/>
            <a:ext cx="1707901" cy="17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83" y="2720340"/>
            <a:ext cx="9050562" cy="257351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17783" y="2308860"/>
            <a:ext cx="905056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PRINCÍPIOS DA GESTÃO PÚBLICA – ART. 37 DA CF/88</a:t>
            </a:r>
          </a:p>
        </p:txBody>
      </p:sp>
    </p:spTree>
    <p:extLst>
      <p:ext uri="{BB962C8B-B14F-4D97-AF65-F5344CB8AC3E}">
        <p14:creationId xmlns:p14="http://schemas.microsoft.com/office/powerpoint/2010/main" val="376916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Primeiros Passos na Assistência Social</a:t>
            </a:r>
          </a:p>
        </p:txBody>
      </p:sp>
      <p:sp>
        <p:nvSpPr>
          <p:cNvPr id="6" name="Elipse 5"/>
          <p:cNvSpPr/>
          <p:nvPr/>
        </p:nvSpPr>
        <p:spPr>
          <a:xfrm>
            <a:off x="222422" y="716692"/>
            <a:ext cx="1717589" cy="15569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64229"/>
            <a:ext cx="1717589" cy="16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044512" y="1494976"/>
            <a:ext cx="9605028" cy="46300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Estruturação da equipe técnica compatível com o porte.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Conhecer a rede de atendimento </a:t>
            </a:r>
            <a:r>
              <a:rPr lang="pt-BR" sz="2650" dirty="0" err="1"/>
              <a:t>socioassistencial</a:t>
            </a:r>
            <a:r>
              <a:rPr lang="pt-BR" sz="2650" dirty="0"/>
              <a:t> pública e privada.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Patrimônio existente e fonte de recursos utilizados na aquisição / construção (atenção para desvios de finalidade).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 Recursos disponíveis por fonte de financiamento.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 Conhecer os instrumentais de gestão do SUAS do Município: Plano Municipal de AS; Pacto de Aprimoramento de Gestão; Relatório de Gestão; Plano de Providências – Monitoramento </a:t>
            </a:r>
            <a:r>
              <a:rPr lang="pt-BR" sz="2650" dirty="0" err="1"/>
              <a:t>Sedhast</a:t>
            </a:r>
            <a:r>
              <a:rPr lang="pt-BR" sz="265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Identificar as vulnerabilidades e potencialidades.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50" dirty="0"/>
              <a:t>Estabeleça canais de diálogo e parcerias.</a:t>
            </a:r>
          </a:p>
          <a:p>
            <a:pPr marL="0" indent="0">
              <a:buNone/>
            </a:pPr>
            <a:endParaRPr lang="pt-BR" sz="2650" dirty="0"/>
          </a:p>
        </p:txBody>
      </p:sp>
    </p:spTree>
    <p:extLst>
      <p:ext uri="{BB962C8B-B14F-4D97-AF65-F5344CB8AC3E}">
        <p14:creationId xmlns:p14="http://schemas.microsoft.com/office/powerpoint/2010/main" val="282683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114" y="365125"/>
            <a:ext cx="9205686" cy="1325563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para Assistência Social na Atualidade</a:t>
            </a:r>
          </a:p>
        </p:txBody>
      </p:sp>
      <p:sp>
        <p:nvSpPr>
          <p:cNvPr id="6" name="Elipse 5"/>
          <p:cNvSpPr/>
          <p:nvPr/>
        </p:nvSpPr>
        <p:spPr>
          <a:xfrm>
            <a:off x="222422" y="716692"/>
            <a:ext cx="1717589" cy="15569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64229"/>
            <a:ext cx="1717589" cy="16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044512" y="1494976"/>
            <a:ext cx="9605028" cy="52786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Aumento exponencial da demanda em decorrência da pandemia da Covid-19.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Garantir orçamento/financeiro suficiente para atender as demandas.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Ofertas condizentes com a demanda de cada localidade/território.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Efetivar a Vigilância </a:t>
            </a:r>
            <a:r>
              <a:rPr lang="pt-BR" dirty="0" err="1"/>
              <a:t>Socioassistencial</a:t>
            </a:r>
            <a:r>
              <a:rPr lang="pt-BR" dirty="0"/>
              <a:t>, Gestão do Trabalho e a Educação Permanente do SUAS.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Estruturação da Gestão Municipal de Assistência Social de acordo com o Pacto de Aprimoramento de Gestão SUAS.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Respeito aos princípios e instâncias do SUAS.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784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Pj043342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366" y="1986270"/>
            <a:ext cx="2545680" cy="342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06246" y="2718393"/>
            <a:ext cx="3816350" cy="1752600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ea typeface="+mj-ea"/>
                <a:cs typeface="+mj-cs"/>
              </a:rPr>
              <a:t>Um pouco da história...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41904008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114" y="365125"/>
            <a:ext cx="9205686" cy="1325563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Estratégica da Assistência Social 2021</a:t>
            </a:r>
          </a:p>
        </p:txBody>
      </p:sp>
      <p:sp>
        <p:nvSpPr>
          <p:cNvPr id="6" name="Elipse 5"/>
          <p:cNvSpPr/>
          <p:nvPr/>
        </p:nvSpPr>
        <p:spPr>
          <a:xfrm>
            <a:off x="222422" y="716692"/>
            <a:ext cx="1717589" cy="15569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64229"/>
            <a:ext cx="1717589" cy="16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044512" y="1494976"/>
            <a:ext cx="9605028" cy="52786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Vacinação dos Trabalhadores do SUAS que atuam na linha de frente ao atendimento das famílias em situação de vulnerabilidade social.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Garantir orçamento suficiente para manutenção e ampliação das ofertas do SUAS, em todo território nacional.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Realização das Conferências de Assistência Social.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Elaboração do Plano Municipal de Assistência Social 2022 a 2025.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Estabelecer o SUAS em Lei em TODOS OS MUNICÍPIOS DE 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Fortalecimento do SUAS e suas instâncias em todo Brasil.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07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087" y="726564"/>
            <a:ext cx="9603275" cy="65514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Estruturação da SUPAS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7" name="Grupo 116" descr="Perfil superior com foto">
            <a:extLst>
              <a:ext uri="{FF2B5EF4-FFF2-40B4-BE49-F238E27FC236}">
                <a16:creationId xmlns:a16="http://schemas.microsoft.com/office/drawing/2014/main" id="{29A2F383-53EC-4824-A0B3-04705A56E78D}"/>
              </a:ext>
            </a:extLst>
          </p:cNvPr>
          <p:cNvGrpSpPr/>
          <p:nvPr/>
        </p:nvGrpSpPr>
        <p:grpSpPr>
          <a:xfrm>
            <a:off x="5258800" y="2086256"/>
            <a:ext cx="3404380" cy="979785"/>
            <a:chOff x="4393810" y="2049185"/>
            <a:chExt cx="3404380" cy="979785"/>
          </a:xfrm>
        </p:grpSpPr>
        <p:pic>
          <p:nvPicPr>
            <p:cNvPr id="50" name="Imagem 49" descr="Sombra">
              <a:extLst>
                <a:ext uri="{FF2B5EF4-FFF2-40B4-BE49-F238E27FC236}">
                  <a16:creationId xmlns:a16="http://schemas.microsoft.com/office/drawing/2014/main" id="{C9A96126-37B9-46C5-9BEE-FADC226B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4393810" y="2327786"/>
              <a:ext cx="3404380" cy="701184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D5B09E2-B849-4614-9B74-163F5FF1F387}"/>
                </a:ext>
              </a:extLst>
            </p:cNvPr>
            <p:cNvSpPr/>
            <p:nvPr/>
          </p:nvSpPr>
          <p:spPr>
            <a:xfrm>
              <a:off x="4656000" y="2049185"/>
              <a:ext cx="2880000" cy="6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rtlCol="0" anchor="ctr" anchorCtr="0">
              <a:noAutofit/>
            </a:bodyPr>
            <a:lstStyle/>
            <a:p>
              <a:pPr marL="0" lvl="0" indent="0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000" dirty="0">
                  <a:solidFill>
                    <a:schemeClr val="bg1"/>
                  </a:solidFill>
                </a:rPr>
                <a:t>ELISA NOBRE</a:t>
              </a:r>
              <a:br>
                <a:rPr lang="pt-BR" sz="1000" kern="1200" dirty="0">
                  <a:solidFill>
                    <a:schemeClr val="bg1"/>
                  </a:solidFill>
                </a:rPr>
              </a:br>
              <a:r>
                <a:rPr lang="pt-BR" sz="900" dirty="0">
                  <a:solidFill>
                    <a:schemeClr val="bg1"/>
                  </a:solidFill>
                </a:rPr>
                <a:t>Secretária de Estado de Direitos Humanos, Assistência Social e Trabalho</a:t>
              </a:r>
              <a:endParaRPr lang="pt-BR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upo 140" descr="Hierarquia de nível 2">
            <a:extLst>
              <a:ext uri="{FF2B5EF4-FFF2-40B4-BE49-F238E27FC236}">
                <a16:creationId xmlns:a16="http://schemas.microsoft.com/office/drawing/2014/main" id="{772ACF35-1423-47AC-84E0-9397DEAC85F1}"/>
              </a:ext>
            </a:extLst>
          </p:cNvPr>
          <p:cNvGrpSpPr/>
          <p:nvPr/>
        </p:nvGrpSpPr>
        <p:grpSpPr>
          <a:xfrm>
            <a:off x="4454914" y="2857135"/>
            <a:ext cx="2506076" cy="977094"/>
            <a:chOff x="3589924" y="2820064"/>
            <a:chExt cx="2506076" cy="977094"/>
          </a:xfrm>
        </p:grpSpPr>
        <p:grpSp>
          <p:nvGrpSpPr>
            <p:cNvPr id="118" name="Grupo 117" descr="Perfil inferior com foto">
              <a:extLst>
                <a:ext uri="{FF2B5EF4-FFF2-40B4-BE49-F238E27FC236}">
                  <a16:creationId xmlns:a16="http://schemas.microsoft.com/office/drawing/2014/main" id="{8A36DA09-7047-4B19-8547-C64A47BA02BA}"/>
                </a:ext>
              </a:extLst>
            </p:cNvPr>
            <p:cNvGrpSpPr/>
            <p:nvPr/>
          </p:nvGrpSpPr>
          <p:grpSpPr>
            <a:xfrm>
              <a:off x="3589924" y="2820064"/>
              <a:ext cx="2061576" cy="977094"/>
              <a:chOff x="3589924" y="2820064"/>
              <a:chExt cx="2061576" cy="977094"/>
            </a:xfrm>
          </p:grpSpPr>
          <p:pic>
            <p:nvPicPr>
              <p:cNvPr id="51" name="Imagem 50" descr="Sombra">
                <a:extLst>
                  <a:ext uri="{FF2B5EF4-FFF2-40B4-BE49-F238E27FC236}">
                    <a16:creationId xmlns:a16="http://schemas.microsoft.com/office/drawing/2014/main" id="{65E627C0-A58E-4CDE-97DD-082C7A979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3589924" y="3095974"/>
                <a:ext cx="2061576" cy="701184"/>
              </a:xfrm>
              <a:prstGeom prst="rect">
                <a:avLst/>
              </a:prstGeom>
            </p:spPr>
          </p:pic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390427B-0A98-430E-8C50-5B4E7369FFD7}"/>
                  </a:ext>
                </a:extLst>
              </p:cNvPr>
              <p:cNvSpPr/>
              <p:nvPr/>
            </p:nvSpPr>
            <p:spPr>
              <a:xfrm>
                <a:off x="3708594" y="2820064"/>
                <a:ext cx="1800000" cy="684000"/>
              </a:xfrm>
              <a:prstGeom prst="rect">
                <a:avLst/>
              </a:prstGeom>
              <a:solidFill>
                <a:schemeClr val="bg2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 SALETTE MARINHO DE SÁ</a:t>
                </a:r>
                <a:br>
                  <a:rPr lang="pt-BR" sz="1000" dirty="0">
                    <a:solidFill>
                      <a:schemeClr val="tx1"/>
                    </a:solidFill>
                  </a:rPr>
                </a:br>
                <a:r>
                  <a:rPr lang="pt-BR" sz="1000" dirty="0">
                    <a:solidFill>
                      <a:schemeClr val="tx1"/>
                    </a:solidFill>
                  </a:rPr>
                  <a:t>Superintendente da Política de Assistência Social</a:t>
                </a:r>
                <a:endParaRPr lang="pt-BR" sz="9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4" name="Conector Reto 93">
              <a:extLst>
                <a:ext uri="{FF2B5EF4-FFF2-40B4-BE49-F238E27FC236}">
                  <a16:creationId xmlns:a16="http://schemas.microsoft.com/office/drawing/2014/main" id="{E73CE40F-2825-4705-B741-7D9E45A04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8594" y="3162064"/>
              <a:ext cx="58740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o 131" descr="Nível de hierarquia 3 item 1">
            <a:extLst>
              <a:ext uri="{FF2B5EF4-FFF2-40B4-BE49-F238E27FC236}">
                <a16:creationId xmlns:a16="http://schemas.microsoft.com/office/drawing/2014/main" id="{A29AC038-AA67-413B-A109-63453D8463E4}"/>
              </a:ext>
            </a:extLst>
          </p:cNvPr>
          <p:cNvGrpSpPr/>
          <p:nvPr/>
        </p:nvGrpSpPr>
        <p:grpSpPr>
          <a:xfrm>
            <a:off x="1342824" y="3770900"/>
            <a:ext cx="1888331" cy="1565964"/>
            <a:chOff x="477834" y="3733829"/>
            <a:chExt cx="1888331" cy="1565964"/>
          </a:xfrm>
        </p:grpSpPr>
        <p:cxnSp>
          <p:nvCxnSpPr>
            <p:cNvPr id="6" name="Conector: Ângulo 5">
              <a:extLst>
                <a:ext uri="{FF2B5EF4-FFF2-40B4-BE49-F238E27FC236}">
                  <a16:creationId xmlns:a16="http://schemas.microsoft.com/office/drawing/2014/main" id="{7109B770-7551-4771-831C-43CE2C547B2E}"/>
                </a:ext>
              </a:extLst>
            </p:cNvPr>
            <p:cNvCxnSpPr>
              <a:cxnSpLocks/>
              <a:stCxn id="2" idx="4"/>
              <a:endCxn id="26" idx="1"/>
            </p:cNvCxnSpPr>
            <p:nvPr/>
          </p:nvCxnSpPr>
          <p:spPr>
            <a:xfrm rot="16200000" flipH="1">
              <a:off x="644254" y="4535371"/>
              <a:ext cx="304631" cy="155552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o 118" descr="Perfil com foto">
              <a:extLst>
                <a:ext uri="{FF2B5EF4-FFF2-40B4-BE49-F238E27FC236}">
                  <a16:creationId xmlns:a16="http://schemas.microsoft.com/office/drawing/2014/main" id="{559C510F-2AAC-4FFD-B20C-2FF8B9BA9FBE}"/>
                </a:ext>
              </a:extLst>
            </p:cNvPr>
            <p:cNvGrpSpPr/>
            <p:nvPr/>
          </p:nvGrpSpPr>
          <p:grpSpPr>
            <a:xfrm>
              <a:off x="477834" y="3733829"/>
              <a:ext cx="1888331" cy="974402"/>
              <a:chOff x="477834" y="3733829"/>
              <a:chExt cx="1888331" cy="974402"/>
            </a:xfrm>
          </p:grpSpPr>
          <p:pic>
            <p:nvPicPr>
              <p:cNvPr id="56" name="Imagem 55" descr="Sombra">
                <a:extLst>
                  <a:ext uri="{FF2B5EF4-FFF2-40B4-BE49-F238E27FC236}">
                    <a16:creationId xmlns:a16="http://schemas.microsoft.com/office/drawing/2014/main" id="{6E219D2D-9F46-4C1E-96B7-E0F3B9DC8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77834" y="4007047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A7F8D098-0929-4CEA-9504-BC69DC676431}"/>
                  </a:ext>
                </a:extLst>
              </p:cNvPr>
              <p:cNvSpPr/>
              <p:nvPr/>
            </p:nvSpPr>
            <p:spPr>
              <a:xfrm>
                <a:off x="612000" y="3733829"/>
                <a:ext cx="1620000" cy="684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PATRÍCIA NOLETO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 err="1">
                    <a:solidFill>
                      <a:schemeClr val="tx1"/>
                    </a:solidFill>
                  </a:rPr>
                  <a:t>Coord</a:t>
                </a:r>
                <a:r>
                  <a:rPr lang="pt-BR" sz="1000" dirty="0">
                    <a:solidFill>
                      <a:schemeClr val="tx1"/>
                    </a:solidFill>
                  </a:rPr>
                  <a:t> Escola do SUAS/MS</a:t>
                </a:r>
                <a:endParaRPr lang="pt-BR" sz="9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upo 119" descr="Perfil sem foto">
              <a:extLst>
                <a:ext uri="{FF2B5EF4-FFF2-40B4-BE49-F238E27FC236}">
                  <a16:creationId xmlns:a16="http://schemas.microsoft.com/office/drawing/2014/main" id="{C16784B6-8875-4E1D-A97C-ADF3F3494554}"/>
                </a:ext>
              </a:extLst>
            </p:cNvPr>
            <p:cNvGrpSpPr/>
            <p:nvPr/>
          </p:nvGrpSpPr>
          <p:grpSpPr>
            <a:xfrm>
              <a:off x="743102" y="4531463"/>
              <a:ext cx="1585474" cy="768330"/>
              <a:chOff x="743102" y="4531463"/>
              <a:chExt cx="1585474" cy="768330"/>
            </a:xfrm>
          </p:grpSpPr>
          <p:pic>
            <p:nvPicPr>
              <p:cNvPr id="64" name="Imagem 63" descr="Sombra">
                <a:extLst>
                  <a:ext uri="{FF2B5EF4-FFF2-40B4-BE49-F238E27FC236}">
                    <a16:creationId xmlns:a16="http://schemas.microsoft.com/office/drawing/2014/main" id="{D1EACAE0-8DD6-494B-9D64-5C4E85C224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743102" y="4598609"/>
                <a:ext cx="1585474" cy="701184"/>
              </a:xfrm>
              <a:prstGeom prst="rect">
                <a:avLst/>
              </a:prstGeom>
            </p:spPr>
          </p:pic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0DFF8E5-DA86-4C58-9F40-3EB827A6AB4E}"/>
                  </a:ext>
                </a:extLst>
              </p:cNvPr>
              <p:cNvSpPr/>
              <p:nvPr/>
            </p:nvSpPr>
            <p:spPr>
              <a:xfrm>
                <a:off x="874345" y="4531463"/>
                <a:ext cx="1332000" cy="468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44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Gestão do Trabalho e Educação Permanente</a:t>
                </a:r>
                <a:endParaRPr lang="pt-BR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1F96518-A294-488D-B799-9563A4D782F3}"/>
                </a:ext>
              </a:extLst>
            </p:cNvPr>
            <p:cNvSpPr/>
            <p:nvPr/>
          </p:nvSpPr>
          <p:spPr>
            <a:xfrm>
              <a:off x="682793" y="4388832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grpSp>
        <p:nvGrpSpPr>
          <p:cNvPr id="139" name="Grupo 138" descr="Nível de hierarquia 3 item 2">
            <a:extLst>
              <a:ext uri="{FF2B5EF4-FFF2-40B4-BE49-F238E27FC236}">
                <a16:creationId xmlns:a16="http://schemas.microsoft.com/office/drawing/2014/main" id="{DBEF5969-DC12-41B5-BAE3-CDF5AFB39286}"/>
              </a:ext>
            </a:extLst>
          </p:cNvPr>
          <p:cNvGrpSpPr/>
          <p:nvPr/>
        </p:nvGrpSpPr>
        <p:grpSpPr>
          <a:xfrm>
            <a:off x="3216170" y="3770900"/>
            <a:ext cx="1888331" cy="2059542"/>
            <a:chOff x="2351180" y="3733829"/>
            <a:chExt cx="1888331" cy="2059542"/>
          </a:xfrm>
        </p:grpSpPr>
        <p:cxnSp>
          <p:nvCxnSpPr>
            <p:cNvPr id="76" name="Conector: Ângulo 75">
              <a:extLst>
                <a:ext uri="{FF2B5EF4-FFF2-40B4-BE49-F238E27FC236}">
                  <a16:creationId xmlns:a16="http://schemas.microsoft.com/office/drawing/2014/main" id="{7ADCC9AE-0B3B-4F82-875B-D456898A3363}"/>
                </a:ext>
              </a:extLst>
            </p:cNvPr>
            <p:cNvCxnSpPr>
              <a:cxnSpLocks/>
              <a:stCxn id="75" idx="4"/>
              <a:endCxn id="30" idx="1"/>
            </p:cNvCxnSpPr>
            <p:nvPr/>
          </p:nvCxnSpPr>
          <p:spPr>
            <a:xfrm rot="16200000" flipH="1">
              <a:off x="2527501" y="4521722"/>
              <a:ext cx="277335" cy="155553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: Ângulo 86">
              <a:extLst>
                <a:ext uri="{FF2B5EF4-FFF2-40B4-BE49-F238E27FC236}">
                  <a16:creationId xmlns:a16="http://schemas.microsoft.com/office/drawing/2014/main" id="{9FAD093C-B28C-4E54-9EB4-651DECAB6E6B}"/>
                </a:ext>
              </a:extLst>
            </p:cNvPr>
            <p:cNvCxnSpPr>
              <a:cxnSpLocks/>
              <a:stCxn id="75" idx="4"/>
              <a:endCxn id="53" idx="1"/>
            </p:cNvCxnSpPr>
            <p:nvPr/>
          </p:nvCxnSpPr>
          <p:spPr>
            <a:xfrm rot="16200000" flipH="1">
              <a:off x="2246025" y="4803198"/>
              <a:ext cx="840286" cy="155553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o 120" descr="Perfil com foto">
              <a:extLst>
                <a:ext uri="{FF2B5EF4-FFF2-40B4-BE49-F238E27FC236}">
                  <a16:creationId xmlns:a16="http://schemas.microsoft.com/office/drawing/2014/main" id="{3EC24EF0-8992-4196-AF90-39F6E4119BC1}"/>
                </a:ext>
              </a:extLst>
            </p:cNvPr>
            <p:cNvGrpSpPr/>
            <p:nvPr/>
          </p:nvGrpSpPr>
          <p:grpSpPr>
            <a:xfrm>
              <a:off x="2351180" y="3733829"/>
              <a:ext cx="1888331" cy="974402"/>
              <a:chOff x="2351180" y="3733829"/>
              <a:chExt cx="1888331" cy="974402"/>
            </a:xfrm>
          </p:grpSpPr>
          <p:pic>
            <p:nvPicPr>
              <p:cNvPr id="58" name="Imagem 57" descr="Sombra">
                <a:extLst>
                  <a:ext uri="{FF2B5EF4-FFF2-40B4-BE49-F238E27FC236}">
                    <a16:creationId xmlns:a16="http://schemas.microsoft.com/office/drawing/2014/main" id="{13BFBB35-FD78-4A6C-96B6-2A37087341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2351180" y="4007047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AD43BAE-F667-4859-A42B-3828F545314A}"/>
                  </a:ext>
                </a:extLst>
              </p:cNvPr>
              <p:cNvSpPr/>
              <p:nvPr/>
            </p:nvSpPr>
            <p:spPr>
              <a:xfrm>
                <a:off x="2481600" y="3733829"/>
                <a:ext cx="1620000" cy="684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TACIANA SILVESTRINI</a:t>
                </a:r>
                <a:br>
                  <a:rPr lang="pt-BR" sz="1000" dirty="0">
                    <a:solidFill>
                      <a:schemeClr val="tx1"/>
                    </a:solidFill>
                  </a:rPr>
                </a:br>
                <a:r>
                  <a:rPr lang="pt-BR" sz="1000" dirty="0" err="1">
                    <a:solidFill>
                      <a:schemeClr val="tx1"/>
                    </a:solidFill>
                  </a:rPr>
                  <a:t>Coord</a:t>
                </a:r>
                <a:r>
                  <a:rPr lang="pt-BR" sz="1000" dirty="0">
                    <a:solidFill>
                      <a:schemeClr val="tx1"/>
                    </a:solidFill>
                  </a:rPr>
                  <a:t> Gestão SUAS</a:t>
                </a:r>
                <a:endParaRPr lang="pt-BR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tângulo 29" descr="Perfil sem foto">
              <a:extLst>
                <a:ext uri="{FF2B5EF4-FFF2-40B4-BE49-F238E27FC236}">
                  <a16:creationId xmlns:a16="http://schemas.microsoft.com/office/drawing/2014/main" id="{56C4AF74-02F0-4A55-BA1E-D968151F6BE3}"/>
                </a:ext>
              </a:extLst>
            </p:cNvPr>
            <p:cNvSpPr/>
            <p:nvPr/>
          </p:nvSpPr>
          <p:spPr>
            <a:xfrm>
              <a:off x="2743945" y="4504167"/>
              <a:ext cx="1332000" cy="468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pt-BR" sz="1000" dirty="0">
                  <a:solidFill>
                    <a:schemeClr val="tx1"/>
                  </a:solidFill>
                </a:rPr>
                <a:t>Vigilância </a:t>
              </a:r>
              <a:r>
                <a:rPr lang="pt-BR" sz="1000" dirty="0" err="1">
                  <a:solidFill>
                    <a:schemeClr val="tx1"/>
                  </a:solidFill>
                </a:rPr>
                <a:t>Socioassistencial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122" name="Grupo 121" descr="Perfil sem foto">
              <a:extLst>
                <a:ext uri="{FF2B5EF4-FFF2-40B4-BE49-F238E27FC236}">
                  <a16:creationId xmlns:a16="http://schemas.microsoft.com/office/drawing/2014/main" id="{A05CA452-6DC6-40AB-868A-C7DB498EA7C5}"/>
                </a:ext>
              </a:extLst>
            </p:cNvPr>
            <p:cNvGrpSpPr/>
            <p:nvPr/>
          </p:nvGrpSpPr>
          <p:grpSpPr>
            <a:xfrm>
              <a:off x="2625973" y="5067118"/>
              <a:ext cx="1585474" cy="726253"/>
              <a:chOff x="2625973" y="5067118"/>
              <a:chExt cx="1585474" cy="726253"/>
            </a:xfrm>
          </p:grpSpPr>
          <p:pic>
            <p:nvPicPr>
              <p:cNvPr id="63" name="Imagem 62" descr="Sombra">
                <a:extLst>
                  <a:ext uri="{FF2B5EF4-FFF2-40B4-BE49-F238E27FC236}">
                    <a16:creationId xmlns:a16="http://schemas.microsoft.com/office/drawing/2014/main" id="{50F818E1-1CE3-46DC-928B-5CC6FC8938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2625973" y="5092187"/>
                <a:ext cx="1585474" cy="701184"/>
              </a:xfrm>
              <a:prstGeom prst="rect">
                <a:avLst/>
              </a:prstGeom>
            </p:spPr>
          </p:pic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BB8AC8E4-BB12-422D-88B6-6BED5C5A85CE}"/>
                  </a:ext>
                </a:extLst>
              </p:cNvPr>
              <p:cNvSpPr/>
              <p:nvPr/>
            </p:nvSpPr>
            <p:spPr>
              <a:xfrm>
                <a:off x="2743945" y="5067118"/>
                <a:ext cx="1332000" cy="468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44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Sistema de Informação REDE SUAS MS</a:t>
                </a:r>
                <a:endParaRPr lang="pt-BR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7C7ADF-3A6D-43E9-83EF-56536586C28E}"/>
                </a:ext>
              </a:extLst>
            </p:cNvPr>
            <p:cNvSpPr/>
            <p:nvPr/>
          </p:nvSpPr>
          <p:spPr>
            <a:xfrm>
              <a:off x="2552392" y="4388832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grpSp>
        <p:nvGrpSpPr>
          <p:cNvPr id="135" name="Grupo 134" descr="Nível de hierarquia 3 item 4">
            <a:extLst>
              <a:ext uri="{FF2B5EF4-FFF2-40B4-BE49-F238E27FC236}">
                <a16:creationId xmlns:a16="http://schemas.microsoft.com/office/drawing/2014/main" id="{D3F63E85-353C-47AE-A7E6-66AAB4E3FA0B}"/>
              </a:ext>
            </a:extLst>
          </p:cNvPr>
          <p:cNvGrpSpPr/>
          <p:nvPr/>
        </p:nvGrpSpPr>
        <p:grpSpPr>
          <a:xfrm>
            <a:off x="6962862" y="3770900"/>
            <a:ext cx="1888331" cy="1565964"/>
            <a:chOff x="6097872" y="3733829"/>
            <a:chExt cx="1888331" cy="1565964"/>
          </a:xfrm>
        </p:grpSpPr>
        <p:cxnSp>
          <p:nvCxnSpPr>
            <p:cNvPr id="80" name="Conector: Ângulo 79">
              <a:extLst>
                <a:ext uri="{FF2B5EF4-FFF2-40B4-BE49-F238E27FC236}">
                  <a16:creationId xmlns:a16="http://schemas.microsoft.com/office/drawing/2014/main" id="{DBCDF41A-0F95-43AF-8067-F81B20A7DBA6}"/>
                </a:ext>
              </a:extLst>
            </p:cNvPr>
            <p:cNvCxnSpPr>
              <a:cxnSpLocks/>
              <a:stCxn id="79" idx="4"/>
              <a:endCxn id="38" idx="1"/>
            </p:cNvCxnSpPr>
            <p:nvPr/>
          </p:nvCxnSpPr>
          <p:spPr>
            <a:xfrm rot="16200000" flipH="1">
              <a:off x="6253052" y="4535369"/>
              <a:ext cx="304631" cy="155555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upo 130" descr="Perfil com foto">
              <a:extLst>
                <a:ext uri="{FF2B5EF4-FFF2-40B4-BE49-F238E27FC236}">
                  <a16:creationId xmlns:a16="http://schemas.microsoft.com/office/drawing/2014/main" id="{F20711AA-82A3-48C6-93F7-D3430DBC8AF8}"/>
                </a:ext>
              </a:extLst>
            </p:cNvPr>
            <p:cNvGrpSpPr/>
            <p:nvPr/>
          </p:nvGrpSpPr>
          <p:grpSpPr>
            <a:xfrm>
              <a:off x="6097872" y="3733829"/>
              <a:ext cx="1888331" cy="974402"/>
              <a:chOff x="6097872" y="3733829"/>
              <a:chExt cx="1888331" cy="974402"/>
            </a:xfrm>
          </p:grpSpPr>
          <p:pic>
            <p:nvPicPr>
              <p:cNvPr id="60" name="Imagem 59" descr="Sombra">
                <a:extLst>
                  <a:ext uri="{FF2B5EF4-FFF2-40B4-BE49-F238E27FC236}">
                    <a16:creationId xmlns:a16="http://schemas.microsoft.com/office/drawing/2014/main" id="{69FBFAA8-3373-4DA1-A088-7E3496CF56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6097872" y="4007047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5656520-BCB2-4EC3-826A-C139F4D5BF29}"/>
                  </a:ext>
                </a:extLst>
              </p:cNvPr>
              <p:cNvSpPr/>
              <p:nvPr/>
            </p:nvSpPr>
            <p:spPr>
              <a:xfrm>
                <a:off x="6220800" y="3733829"/>
                <a:ext cx="1620000" cy="684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VERIDIANA ALMEIDA</a:t>
                </a:r>
                <a:br>
                  <a:rPr lang="pt-BR" sz="1000" dirty="0">
                    <a:solidFill>
                      <a:schemeClr val="tx1"/>
                    </a:solidFill>
                  </a:rPr>
                </a:br>
                <a:r>
                  <a:rPr lang="pt-BR" sz="900" dirty="0" err="1">
                    <a:solidFill>
                      <a:schemeClr val="tx1"/>
                    </a:solidFill>
                  </a:rPr>
                  <a:t>Coord</a:t>
                </a:r>
                <a:r>
                  <a:rPr lang="pt-BR" sz="900" dirty="0">
                    <a:solidFill>
                      <a:schemeClr val="tx1"/>
                    </a:solidFill>
                  </a:rPr>
                  <a:t> Proteção Social Especial</a:t>
                </a:r>
              </a:p>
            </p:txBody>
          </p:sp>
        </p:grpSp>
        <p:grpSp>
          <p:nvGrpSpPr>
            <p:cNvPr id="126" name="Grupo 125" descr="Perfil sem foto">
              <a:extLst>
                <a:ext uri="{FF2B5EF4-FFF2-40B4-BE49-F238E27FC236}">
                  <a16:creationId xmlns:a16="http://schemas.microsoft.com/office/drawing/2014/main" id="{F444B61D-6B67-42CA-A5DC-72FD70D0B2F8}"/>
                </a:ext>
              </a:extLst>
            </p:cNvPr>
            <p:cNvGrpSpPr/>
            <p:nvPr/>
          </p:nvGrpSpPr>
          <p:grpSpPr>
            <a:xfrm>
              <a:off x="6353615" y="4531463"/>
              <a:ext cx="1585474" cy="768330"/>
              <a:chOff x="6353615" y="4531463"/>
              <a:chExt cx="1585474" cy="768330"/>
            </a:xfrm>
          </p:grpSpPr>
          <p:pic>
            <p:nvPicPr>
              <p:cNvPr id="66" name="Imagem 65" descr="Sombra">
                <a:extLst>
                  <a:ext uri="{FF2B5EF4-FFF2-40B4-BE49-F238E27FC236}">
                    <a16:creationId xmlns:a16="http://schemas.microsoft.com/office/drawing/2014/main" id="{2857CFD2-AB86-42A9-9610-039A3FB17B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6353615" y="4598609"/>
                <a:ext cx="1585474" cy="701184"/>
              </a:xfrm>
              <a:prstGeom prst="rect">
                <a:avLst/>
              </a:prstGeom>
            </p:spPr>
          </p:pic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5A4A4EFF-4DED-4C0A-9884-14BA7167DCF6}"/>
                  </a:ext>
                </a:extLst>
              </p:cNvPr>
              <p:cNvSpPr/>
              <p:nvPr/>
            </p:nvSpPr>
            <p:spPr>
              <a:xfrm>
                <a:off x="6483145" y="4531463"/>
                <a:ext cx="1332000" cy="468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44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Unidades de Execução Direta PSEAC</a:t>
                </a:r>
                <a:endParaRPr lang="pt-BR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A0D54C5-6F49-4C48-8414-376435C22C2E}"/>
                </a:ext>
              </a:extLst>
            </p:cNvPr>
            <p:cNvSpPr/>
            <p:nvPr/>
          </p:nvSpPr>
          <p:spPr>
            <a:xfrm>
              <a:off x="6291590" y="4388832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grpSp>
        <p:nvGrpSpPr>
          <p:cNvPr id="136" name="Grupo 135" descr="Nível de hierarquia 3 item 5">
            <a:extLst>
              <a:ext uri="{FF2B5EF4-FFF2-40B4-BE49-F238E27FC236}">
                <a16:creationId xmlns:a16="http://schemas.microsoft.com/office/drawing/2014/main" id="{1E168CDC-2C18-4BDC-A5E0-9E0D67B6CAC9}"/>
              </a:ext>
            </a:extLst>
          </p:cNvPr>
          <p:cNvGrpSpPr/>
          <p:nvPr/>
        </p:nvGrpSpPr>
        <p:grpSpPr>
          <a:xfrm>
            <a:off x="5104394" y="3770900"/>
            <a:ext cx="1888331" cy="1829876"/>
            <a:chOff x="7971218" y="3733829"/>
            <a:chExt cx="1888331" cy="1829876"/>
          </a:xfrm>
        </p:grpSpPr>
        <p:cxnSp>
          <p:nvCxnSpPr>
            <p:cNvPr id="82" name="Conector: Ângulo 81">
              <a:extLst>
                <a:ext uri="{FF2B5EF4-FFF2-40B4-BE49-F238E27FC236}">
                  <a16:creationId xmlns:a16="http://schemas.microsoft.com/office/drawing/2014/main" id="{1318082D-886B-45B1-86F2-B5C1B4E3154B}"/>
                </a:ext>
              </a:extLst>
            </p:cNvPr>
            <p:cNvCxnSpPr>
              <a:cxnSpLocks/>
              <a:stCxn id="81" idx="4"/>
              <a:endCxn id="42" idx="1"/>
            </p:cNvCxnSpPr>
            <p:nvPr/>
          </p:nvCxnSpPr>
          <p:spPr>
            <a:xfrm rot="16200000" flipH="1">
              <a:off x="8122652" y="4535369"/>
              <a:ext cx="304631" cy="155556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: Ângulo 87">
              <a:extLst>
                <a:ext uri="{FF2B5EF4-FFF2-40B4-BE49-F238E27FC236}">
                  <a16:creationId xmlns:a16="http://schemas.microsoft.com/office/drawing/2014/main" id="{72527411-DFE4-4D3E-83F8-0BEB168AF7B9}"/>
                </a:ext>
              </a:extLst>
            </p:cNvPr>
            <p:cNvCxnSpPr>
              <a:cxnSpLocks/>
              <a:stCxn id="81" idx="4"/>
              <a:endCxn id="57" idx="1"/>
            </p:cNvCxnSpPr>
            <p:nvPr/>
          </p:nvCxnSpPr>
          <p:spPr>
            <a:xfrm rot="16200000" flipH="1">
              <a:off x="7840531" y="4817490"/>
              <a:ext cx="868873" cy="155556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upo 126" descr="Perfil com foto">
              <a:extLst>
                <a:ext uri="{FF2B5EF4-FFF2-40B4-BE49-F238E27FC236}">
                  <a16:creationId xmlns:a16="http://schemas.microsoft.com/office/drawing/2014/main" id="{FB70C53F-F150-485B-82EF-DA07C7F588E0}"/>
                </a:ext>
              </a:extLst>
            </p:cNvPr>
            <p:cNvGrpSpPr/>
            <p:nvPr/>
          </p:nvGrpSpPr>
          <p:grpSpPr>
            <a:xfrm>
              <a:off x="7971218" y="3733829"/>
              <a:ext cx="1888331" cy="974402"/>
              <a:chOff x="7971218" y="3733829"/>
              <a:chExt cx="1888331" cy="974402"/>
            </a:xfrm>
          </p:grpSpPr>
          <p:pic>
            <p:nvPicPr>
              <p:cNvPr id="61" name="Imagem 60" descr="Sombra">
                <a:extLst>
                  <a:ext uri="{FF2B5EF4-FFF2-40B4-BE49-F238E27FC236}">
                    <a16:creationId xmlns:a16="http://schemas.microsoft.com/office/drawing/2014/main" id="{70A9DDC7-8510-4D9E-9352-25B0AC253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7971218" y="4007047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7F203A5-B0A4-4204-8BD6-E9E482A24070}"/>
                  </a:ext>
                </a:extLst>
              </p:cNvPr>
              <p:cNvSpPr/>
              <p:nvPr/>
            </p:nvSpPr>
            <p:spPr>
              <a:xfrm>
                <a:off x="8090400" y="3733829"/>
                <a:ext cx="1620000" cy="684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KAMILLA NUNES</a:t>
                </a:r>
                <a:br>
                  <a:rPr lang="pt-BR" sz="1000" dirty="0">
                    <a:solidFill>
                      <a:schemeClr val="tx1"/>
                    </a:solidFill>
                  </a:rPr>
                </a:br>
                <a:r>
                  <a:rPr lang="pt-BR" sz="900" dirty="0" err="1">
                    <a:solidFill>
                      <a:schemeClr val="tx1"/>
                    </a:solidFill>
                  </a:rPr>
                  <a:t>Coord</a:t>
                </a:r>
                <a:r>
                  <a:rPr lang="pt-BR" sz="900" dirty="0">
                    <a:solidFill>
                      <a:schemeClr val="tx1"/>
                    </a:solidFill>
                  </a:rPr>
                  <a:t> Proteção Social Básica</a:t>
                </a:r>
              </a:p>
            </p:txBody>
          </p:sp>
        </p:grpSp>
        <p:sp>
          <p:nvSpPr>
            <p:cNvPr id="42" name="Retângulo 41" descr="Perfil sem foto">
              <a:extLst>
                <a:ext uri="{FF2B5EF4-FFF2-40B4-BE49-F238E27FC236}">
                  <a16:creationId xmlns:a16="http://schemas.microsoft.com/office/drawing/2014/main" id="{21C87809-31C8-4D7C-9755-C3ADC19624D4}"/>
                </a:ext>
              </a:extLst>
            </p:cNvPr>
            <p:cNvSpPr/>
            <p:nvPr/>
          </p:nvSpPr>
          <p:spPr>
            <a:xfrm>
              <a:off x="8352745" y="4531463"/>
              <a:ext cx="1332000" cy="468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dirty="0">
                  <a:solidFill>
                    <a:schemeClr val="tx1"/>
                  </a:solidFill>
                </a:rPr>
                <a:t>Passe Livre Intermunicipal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  <p:sp>
          <p:nvSpPr>
            <p:cNvPr id="57" name="Retângulo 56" descr="Perfil sem foto">
              <a:extLst>
                <a:ext uri="{FF2B5EF4-FFF2-40B4-BE49-F238E27FC236}">
                  <a16:creationId xmlns:a16="http://schemas.microsoft.com/office/drawing/2014/main" id="{DB857A3D-4F0C-4143-B6E8-7E519AE1FFA9}"/>
                </a:ext>
              </a:extLst>
            </p:cNvPr>
            <p:cNvSpPr/>
            <p:nvPr/>
          </p:nvSpPr>
          <p:spPr>
            <a:xfrm>
              <a:off x="8352745" y="5095705"/>
              <a:ext cx="1332000" cy="468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dirty="0">
                  <a:solidFill>
                    <a:schemeClr val="tx1"/>
                  </a:solidFill>
                </a:rPr>
                <a:t>Programas Sociais Governo Federal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533B7E3-30DF-4184-A167-5BDF13AFB384}"/>
                </a:ext>
              </a:extLst>
            </p:cNvPr>
            <p:cNvSpPr/>
            <p:nvPr/>
          </p:nvSpPr>
          <p:spPr>
            <a:xfrm>
              <a:off x="8161189" y="4388832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grpSp>
        <p:nvGrpSpPr>
          <p:cNvPr id="137" name="Grupo 136" descr="Nível de hierarquia 3 item 6">
            <a:extLst>
              <a:ext uri="{FF2B5EF4-FFF2-40B4-BE49-F238E27FC236}">
                <a16:creationId xmlns:a16="http://schemas.microsoft.com/office/drawing/2014/main" id="{19152A78-3530-4CA4-8C6E-6DD7A1A4DF12}"/>
              </a:ext>
            </a:extLst>
          </p:cNvPr>
          <p:cNvGrpSpPr/>
          <p:nvPr/>
        </p:nvGrpSpPr>
        <p:grpSpPr>
          <a:xfrm>
            <a:off x="8917791" y="3795614"/>
            <a:ext cx="1888331" cy="974402"/>
            <a:chOff x="9844566" y="3733829"/>
            <a:chExt cx="1888331" cy="974402"/>
          </a:xfrm>
        </p:grpSpPr>
        <p:grpSp>
          <p:nvGrpSpPr>
            <p:cNvPr id="128" name="Grupo 127" descr="Perfil com foto">
              <a:extLst>
                <a:ext uri="{FF2B5EF4-FFF2-40B4-BE49-F238E27FC236}">
                  <a16:creationId xmlns:a16="http://schemas.microsoft.com/office/drawing/2014/main" id="{F7196609-6609-4759-9C8A-BFBD02F557F2}"/>
                </a:ext>
              </a:extLst>
            </p:cNvPr>
            <p:cNvGrpSpPr/>
            <p:nvPr/>
          </p:nvGrpSpPr>
          <p:grpSpPr>
            <a:xfrm>
              <a:off x="9844566" y="3733829"/>
              <a:ext cx="1888331" cy="974402"/>
              <a:chOff x="9844566" y="3733829"/>
              <a:chExt cx="1888331" cy="974402"/>
            </a:xfrm>
          </p:grpSpPr>
          <p:pic>
            <p:nvPicPr>
              <p:cNvPr id="62" name="Imagem 61" descr="Sombra">
                <a:extLst>
                  <a:ext uri="{FF2B5EF4-FFF2-40B4-BE49-F238E27FC236}">
                    <a16:creationId xmlns:a16="http://schemas.microsoft.com/office/drawing/2014/main" id="{50D18916-E99D-496A-A33F-1356C5F51F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9844566" y="4007047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8F135B0-49E9-49ED-A27C-901D249A56ED}"/>
                  </a:ext>
                </a:extLst>
              </p:cNvPr>
              <p:cNvSpPr/>
              <p:nvPr/>
            </p:nvSpPr>
            <p:spPr>
              <a:xfrm>
                <a:off x="9960000" y="3733829"/>
                <a:ext cx="1620000" cy="68400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000" dirty="0">
                    <a:solidFill>
                      <a:schemeClr val="tx1"/>
                    </a:solidFill>
                  </a:rPr>
                  <a:t>ALESSANDRA NERI</a:t>
                </a:r>
                <a:br>
                  <a:rPr lang="pt-BR" sz="1000" dirty="0">
                    <a:solidFill>
                      <a:schemeClr val="tx1"/>
                    </a:solidFill>
                  </a:rPr>
                </a:br>
                <a:r>
                  <a:rPr lang="pt-BR" sz="900" dirty="0" err="1">
                    <a:solidFill>
                      <a:schemeClr val="tx1"/>
                    </a:solidFill>
                  </a:rPr>
                  <a:t>Prog</a:t>
                </a:r>
                <a:r>
                  <a:rPr lang="pt-BR" sz="900" dirty="0">
                    <a:solidFill>
                      <a:schemeClr val="tx1"/>
                    </a:solidFill>
                  </a:rPr>
                  <a:t> Criança Feliz</a:t>
                </a:r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967BF36-6D91-4A11-8C11-A25B304AE679}"/>
                </a:ext>
              </a:extLst>
            </p:cNvPr>
            <p:cNvSpPr/>
            <p:nvPr/>
          </p:nvSpPr>
          <p:spPr>
            <a:xfrm>
              <a:off x="10030788" y="4388832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cxnSp>
        <p:nvCxnSpPr>
          <p:cNvPr id="98" name="Conector: Ângulo 97" descr="Linhas de hierarquia">
            <a:extLst>
              <a:ext uri="{FF2B5EF4-FFF2-40B4-BE49-F238E27FC236}">
                <a16:creationId xmlns:a16="http://schemas.microsoft.com/office/drawing/2014/main" id="{D13F7E87-4582-40C2-94E3-F6320D996798}"/>
              </a:ext>
            </a:extLst>
          </p:cNvPr>
          <p:cNvCxnSpPr>
            <a:cxnSpLocks/>
            <a:stCxn id="22" idx="2"/>
            <a:endCxn id="44" idx="0"/>
          </p:cNvCxnSpPr>
          <p:nvPr/>
        </p:nvCxnSpPr>
        <p:spPr>
          <a:xfrm rot="16200000" flipH="1">
            <a:off x="7889428" y="1841817"/>
            <a:ext cx="1025358" cy="2882235"/>
          </a:xfrm>
          <a:prstGeom prst="bentConnector3">
            <a:avLst>
              <a:gd name="adj1" fmla="val 8374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: Ângulo 98" descr="Linhas de hierarquia">
            <a:extLst>
              <a:ext uri="{FF2B5EF4-FFF2-40B4-BE49-F238E27FC236}">
                <a16:creationId xmlns:a16="http://schemas.microsoft.com/office/drawing/2014/main" id="{0F1C06F4-2481-40A9-A7A8-930B756F30EC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rot="5400000">
            <a:off x="4123668" y="933578"/>
            <a:ext cx="1000644" cy="4674000"/>
          </a:xfrm>
          <a:prstGeom prst="bentConnector3">
            <a:avLst>
              <a:gd name="adj1" fmla="val 8617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 descr="Linhas de hierarquia">
            <a:extLst>
              <a:ext uri="{FF2B5EF4-FFF2-40B4-BE49-F238E27FC236}">
                <a16:creationId xmlns:a16="http://schemas.microsoft.com/office/drawing/2014/main" id="{2941C472-2906-48B9-AFCF-945E11AFC270}"/>
              </a:ext>
            </a:extLst>
          </p:cNvPr>
          <p:cNvCxnSpPr>
            <a:cxnSpLocks/>
          </p:cNvCxnSpPr>
          <p:nvPr/>
        </p:nvCxnSpPr>
        <p:spPr>
          <a:xfrm>
            <a:off x="4156590" y="3637521"/>
            <a:ext cx="0" cy="139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 descr="Linhas de hierarquia">
            <a:extLst>
              <a:ext uri="{FF2B5EF4-FFF2-40B4-BE49-F238E27FC236}">
                <a16:creationId xmlns:a16="http://schemas.microsoft.com/office/drawing/2014/main" id="{2BC65502-671D-4CF6-90D6-96E15B4593B0}"/>
              </a:ext>
            </a:extLst>
          </p:cNvPr>
          <p:cNvCxnSpPr>
            <a:cxnSpLocks/>
          </p:cNvCxnSpPr>
          <p:nvPr/>
        </p:nvCxnSpPr>
        <p:spPr>
          <a:xfrm>
            <a:off x="7895790" y="3637521"/>
            <a:ext cx="0" cy="139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 descr="Linhas de hierarquia">
            <a:extLst>
              <a:ext uri="{FF2B5EF4-FFF2-40B4-BE49-F238E27FC236}">
                <a16:creationId xmlns:a16="http://schemas.microsoft.com/office/drawing/2014/main" id="{88D688D4-3F2D-4EA8-9BD3-34D2E03882AF}"/>
              </a:ext>
            </a:extLst>
          </p:cNvPr>
          <p:cNvCxnSpPr>
            <a:cxnSpLocks/>
          </p:cNvCxnSpPr>
          <p:nvPr/>
        </p:nvCxnSpPr>
        <p:spPr>
          <a:xfrm>
            <a:off x="6033576" y="3637521"/>
            <a:ext cx="0" cy="139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"/>
          <a:stretch/>
        </p:blipFill>
        <p:spPr bwMode="auto">
          <a:xfrm>
            <a:off x="5570128" y="2125056"/>
            <a:ext cx="615726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27" y="2893135"/>
            <a:ext cx="648615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65" y="3816291"/>
            <a:ext cx="51351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83" y="3806900"/>
            <a:ext cx="604966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6962862" y="3199135"/>
            <a:ext cx="188833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1" y="3813903"/>
            <a:ext cx="479329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32" y="3797340"/>
            <a:ext cx="454865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etângulo 107" descr="Perfil sem foto">
            <a:extLst>
              <a:ext uri="{FF2B5EF4-FFF2-40B4-BE49-F238E27FC236}">
                <a16:creationId xmlns:a16="http://schemas.microsoft.com/office/drawing/2014/main" id="{21C87809-31C8-4D7C-9755-C3ADC19624D4}"/>
              </a:ext>
            </a:extLst>
          </p:cNvPr>
          <p:cNvSpPr/>
          <p:nvPr/>
        </p:nvSpPr>
        <p:spPr>
          <a:xfrm>
            <a:off x="8814070" y="2014751"/>
            <a:ext cx="1332000" cy="46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00" dirty="0">
                <a:solidFill>
                  <a:schemeClr val="tx1"/>
                </a:solidFill>
              </a:rPr>
              <a:t>CEAS/MS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10" name="Retângulo 109" descr="Perfil sem foto">
            <a:extLst>
              <a:ext uri="{FF2B5EF4-FFF2-40B4-BE49-F238E27FC236}">
                <a16:creationId xmlns:a16="http://schemas.microsoft.com/office/drawing/2014/main" id="{DB857A3D-4F0C-4143-B6E8-7E519AE1FFA9}"/>
              </a:ext>
            </a:extLst>
          </p:cNvPr>
          <p:cNvSpPr/>
          <p:nvPr/>
        </p:nvSpPr>
        <p:spPr>
          <a:xfrm>
            <a:off x="8814070" y="2538049"/>
            <a:ext cx="1332000" cy="46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00" dirty="0">
                <a:solidFill>
                  <a:schemeClr val="tx1"/>
                </a:solidFill>
              </a:rPr>
              <a:t>CIB/MS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FA86FEDF-E8E0-4EA9-AEA7-9D8847E639B8}"/>
              </a:ext>
            </a:extLst>
          </p:cNvPr>
          <p:cNvSpPr/>
          <p:nvPr/>
        </p:nvSpPr>
        <p:spPr>
          <a:xfrm>
            <a:off x="8814070" y="3059880"/>
            <a:ext cx="1332000" cy="46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00" dirty="0">
                <a:solidFill>
                  <a:schemeClr val="tx1"/>
                </a:solidFill>
              </a:rPr>
              <a:t>NEEP-SUAS/MS</a:t>
            </a:r>
            <a:endParaRPr lang="pt-BR" sz="900" dirty="0">
              <a:solidFill>
                <a:schemeClr val="tx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3"/>
          <a:stretch/>
        </p:blipFill>
        <p:spPr bwMode="auto">
          <a:xfrm>
            <a:off x="9140013" y="3824759"/>
            <a:ext cx="446036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75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65300"/>
            <a:ext cx="10058400" cy="43815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800" b="1" cap="small" dirty="0"/>
              <a:t>Superintendência da Política de Assistência Social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Secretaria de Estado de Direitos Humanos, Assistência Social e Trabalho - SUPAS/SEDHAST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3318-4116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supas@sedhast.ms.gov.br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www.sedhast.ms.gov.br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www.observatorio.sedhast.ms.gov.br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Gestores SUAS 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SUPAS_SEDHAST_MS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4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92" y="5060946"/>
            <a:ext cx="6223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9775" r="10656" b="10945"/>
          <a:stretch/>
        </p:blipFill>
        <p:spPr bwMode="auto">
          <a:xfrm>
            <a:off x="2804451" y="3468914"/>
            <a:ext cx="687143" cy="6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30" y="5491094"/>
            <a:ext cx="491966" cy="48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91" y="5518971"/>
            <a:ext cx="405323" cy="40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2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conquista da LOAS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06673790"/>
              </p:ext>
            </p:extLst>
          </p:nvPr>
        </p:nvGraphicFramePr>
        <p:xfrm>
          <a:off x="3396868" y="15874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66" y="4198727"/>
            <a:ext cx="2936875" cy="171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Lei Orgânica de Assistência Social - LOAS Anota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85995" y="4198727"/>
            <a:ext cx="1319212" cy="185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6650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DA ASSISTÊNCIA SOCIAL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46967318"/>
              </p:ext>
            </p:extLst>
          </p:nvPr>
        </p:nvGraphicFramePr>
        <p:xfrm>
          <a:off x="2031999" y="1494970"/>
          <a:ext cx="9927771" cy="480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67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2177" y="2035856"/>
            <a:ext cx="8784999" cy="39295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 panose="05020102010507070707" pitchFamily="18" charset="2"/>
              <a:buNone/>
            </a:pPr>
            <a:r>
              <a:rPr lang="pt-BR" altLang="pt-BR" sz="4000" dirty="0"/>
              <a:t>	“A assistência social, </a:t>
            </a:r>
            <a:r>
              <a:rPr lang="pt-BR" altLang="pt-BR" sz="4000" b="1" dirty="0">
                <a:solidFill>
                  <a:schemeClr val="tx2"/>
                </a:solidFill>
              </a:rPr>
              <a:t>direito do cidadão e dever do Estado</a:t>
            </a:r>
            <a:r>
              <a:rPr lang="pt-BR" altLang="pt-BR" sz="4000" dirty="0"/>
              <a:t>, é Política de Seguridade Social </a:t>
            </a:r>
            <a:r>
              <a:rPr lang="pt-BR" altLang="pt-BR" sz="4000" b="1" dirty="0">
                <a:solidFill>
                  <a:schemeClr val="tx2"/>
                </a:solidFill>
              </a:rPr>
              <a:t>não contributiva</a:t>
            </a:r>
            <a:r>
              <a:rPr lang="pt-BR" altLang="pt-BR" sz="4000" dirty="0"/>
              <a:t> que provê os mínimos sociais, realizada através de um conjunto integrado de ações de </a:t>
            </a:r>
            <a:r>
              <a:rPr lang="pt-BR" altLang="pt-BR" sz="4000" b="1" dirty="0">
                <a:solidFill>
                  <a:schemeClr val="tx2"/>
                </a:solidFill>
              </a:rPr>
              <a:t>iniciativa pública</a:t>
            </a:r>
            <a:r>
              <a:rPr lang="pt-BR" altLang="pt-BR" sz="4000" dirty="0">
                <a:solidFill>
                  <a:schemeClr val="tx2"/>
                </a:solidFill>
              </a:rPr>
              <a:t> e da </a:t>
            </a:r>
            <a:r>
              <a:rPr lang="pt-BR" altLang="pt-BR" sz="4000" b="1" dirty="0">
                <a:solidFill>
                  <a:schemeClr val="tx2"/>
                </a:solidFill>
              </a:rPr>
              <a:t>sociedade</a:t>
            </a:r>
            <a:r>
              <a:rPr lang="pt-BR" altLang="pt-BR" sz="4000" dirty="0"/>
              <a:t>, para garantir o atendimento às necessidades básicas.”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 dirty="0"/>
              <a:t>Art. 1° da LOAS (Lei n° 8.742/93)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163517" y="643070"/>
            <a:ext cx="8784999" cy="9239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O que é a Política de Assistência Social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04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89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ASSISTENCIALISMO x ASSISTÊNCIA SOCIAL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89641"/>
              </p:ext>
            </p:extLst>
          </p:nvPr>
        </p:nvGraphicFramePr>
        <p:xfrm>
          <a:off x="2166257" y="1764592"/>
          <a:ext cx="8839199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ASSISTENCIALISMO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ASSISTÊNCIA</a:t>
                      </a:r>
                      <a:r>
                        <a:rPr lang="pt-BR" baseline="0" dirty="0"/>
                        <a:t> SOCIAL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CARIDADE, BENEMERÊNCIA</a:t>
                      </a:r>
                    </a:p>
                    <a:p>
                      <a:r>
                        <a:rPr lang="pt-BR" dirty="0"/>
                        <a:t>PERSPECTIVA</a:t>
                      </a:r>
                      <a:r>
                        <a:rPr lang="pt-BR" baseline="0" dirty="0"/>
                        <a:t> DO FAVOR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POLÍTICA PÚBLICA</a:t>
                      </a:r>
                    </a:p>
                    <a:p>
                      <a:r>
                        <a:rPr lang="pt-BR" baseline="0"/>
                        <a:t>PERSPECTIVA DO </a:t>
                      </a:r>
                      <a:r>
                        <a:rPr lang="pt-BR" baseline="0" dirty="0"/>
                        <a:t>DIREITO E PROTEÇÃO SOCIAL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VOLUNTARIADO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PROFISSIONALIZAÇÃO</a:t>
                      </a:r>
                      <a:r>
                        <a:rPr lang="pt-BR" baseline="0" dirty="0"/>
                        <a:t> – EQUIPE TÉCNICA DE REFERÊNCIA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PROVISÕES 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PROVISÕES</a:t>
                      </a:r>
                      <a:r>
                        <a:rPr lang="pt-BR" baseline="0" dirty="0"/>
                        <a:t> QUE AMPLIAM O ACESSO A DIREITOS, BENS E SERVIÇOS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PRÁTICA PONTUAL E </a:t>
                      </a:r>
                    </a:p>
                    <a:p>
                      <a:r>
                        <a:rPr lang="pt-BR"/>
                        <a:t>FRAGMENTADA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ATIVIDADES PLANEJADAS A PARTIR DA DEMANDA DE CADA TERRITÓRIO</a:t>
                      </a:r>
                      <a:r>
                        <a:rPr lang="pt-BR" baseline="0" dirty="0"/>
                        <a:t> E FAMÍLIAS, COM OBJETIVOS E METODOLOGIAS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CÍRCULO</a:t>
                      </a:r>
                      <a:r>
                        <a:rPr lang="pt-BR" baseline="0" dirty="0"/>
                        <a:t> DE DEPENDÊNCIA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SEGURANÇAS</a:t>
                      </a:r>
                      <a:r>
                        <a:rPr lang="pt-BR" baseline="0" dirty="0"/>
                        <a:t> SOCIOASSISTENCIAIS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SEM POSSIBILIDADES</a:t>
                      </a:r>
                      <a:r>
                        <a:rPr lang="pt-BR" baseline="0" dirty="0"/>
                        <a:t> DE TRANSFORMAÇÃO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FORTALECIMENTO</a:t>
                      </a:r>
                      <a:r>
                        <a:rPr lang="pt-BR" baseline="0" dirty="0"/>
                        <a:t> DE VÍNCULOS FAMÍLIARES E COMUNITÁRIOS. PARTICIPAÇÃO SOCIAL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5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ÚNICO DE ASSISTÊNCIA SOCIAL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55372" y="1933349"/>
            <a:ext cx="880654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800" dirty="0">
                <a:latin typeface="Arial" panose="020B0604020202020204" pitchFamily="34" charset="0"/>
                <a:cs typeface="Arial" pitchFamily="34" charset="0"/>
              </a:rPr>
              <a:t>“</a:t>
            </a:r>
            <a:r>
              <a:rPr lang="pt-BR" sz="2800" i="1" dirty="0">
                <a:latin typeface="Arial" panose="020B0604020202020204" pitchFamily="34" charset="0"/>
                <a:cs typeface="Arial" pitchFamily="34" charset="0"/>
              </a:rPr>
              <a:t>A política de assistência social, que tem por funções a </a:t>
            </a: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proteção social</a:t>
            </a:r>
            <a:r>
              <a:rPr lang="pt-BR" sz="2800" i="1" dirty="0">
                <a:latin typeface="Arial" panose="020B0604020202020204" pitchFamily="34" charset="0"/>
                <a:cs typeface="Arial" pitchFamily="34" charset="0"/>
              </a:rPr>
              <a:t>, a </a:t>
            </a: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vigilância socioassistencial</a:t>
            </a:r>
            <a:r>
              <a:rPr lang="pt-BR" sz="2800" i="1" dirty="0">
                <a:latin typeface="Arial" panose="020B0604020202020204" pitchFamily="34" charset="0"/>
                <a:cs typeface="Arial" pitchFamily="34" charset="0"/>
              </a:rPr>
              <a:t> e a </a:t>
            </a: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defesa de direitos</a:t>
            </a:r>
            <a:r>
              <a:rPr lang="pt-BR" sz="2800" i="1" dirty="0">
                <a:latin typeface="Arial" panose="020B0604020202020204" pitchFamily="34" charset="0"/>
                <a:cs typeface="Arial" pitchFamily="34" charset="0"/>
              </a:rPr>
              <a:t>, organiza-se sob a forma de sistema público </a:t>
            </a:r>
            <a:r>
              <a:rPr lang="pt-BR" sz="2800" b="1" i="1" dirty="0">
                <a:latin typeface="Arial" panose="020B0604020202020204" pitchFamily="34" charset="0"/>
                <a:cs typeface="Arial" pitchFamily="34" charset="0"/>
              </a:rPr>
              <a:t>não contributivo</a:t>
            </a:r>
            <a:r>
              <a:rPr lang="pt-BR" sz="2800" i="1" dirty="0">
                <a:latin typeface="Arial" panose="020B0604020202020204" pitchFamily="34" charset="0"/>
                <a:cs typeface="Arial" pitchFamily="34" charset="0"/>
              </a:rPr>
              <a:t>, descentralizado e participativo, denominado 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Sistema Único de Assistência Social - SUAS</a:t>
            </a:r>
            <a:r>
              <a:rPr lang="pt-BR" sz="2800" dirty="0">
                <a:latin typeface="Arial" panose="020B0604020202020204" pitchFamily="34" charset="0"/>
                <a:cs typeface="Arial" pitchFamily="34" charset="0"/>
              </a:rPr>
              <a:t>”.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500" dirty="0">
                <a:latin typeface="Arial" panose="020B0604020202020204" pitchFamily="34" charset="0"/>
                <a:cs typeface="Arial" pitchFamily="34" charset="0"/>
              </a:rPr>
              <a:t>Art. 1º da NOB SUAS/2012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kumimoji="1" lang="pt-BR" sz="2800" b="1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Funções da Assistência Social</a:t>
            </a:r>
          </a:p>
        </p:txBody>
      </p:sp>
      <p:sp>
        <p:nvSpPr>
          <p:cNvPr id="6" name="Elipse 5"/>
          <p:cNvSpPr/>
          <p:nvPr/>
        </p:nvSpPr>
        <p:spPr>
          <a:xfrm>
            <a:off x="222422" y="716692"/>
            <a:ext cx="1717589" cy="15569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64229"/>
            <a:ext cx="1717589" cy="16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0172501"/>
              </p:ext>
            </p:extLst>
          </p:nvPr>
        </p:nvGraphicFramePr>
        <p:xfrm>
          <a:off x="2218014" y="1495167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82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Diretrizes Estruturantes do SUAS</a:t>
            </a:r>
          </a:p>
        </p:txBody>
      </p:sp>
      <p:sp>
        <p:nvSpPr>
          <p:cNvPr id="6" name="Elipse 5"/>
          <p:cNvSpPr/>
          <p:nvPr/>
        </p:nvSpPr>
        <p:spPr>
          <a:xfrm>
            <a:off x="222422" y="716692"/>
            <a:ext cx="1717589" cy="15569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64229"/>
            <a:ext cx="1717589" cy="16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81" y="0"/>
            <a:ext cx="9092216" cy="62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-1668947" y="2039652"/>
            <a:ext cx="5572897" cy="1790158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8000" b="1">
                <a:ln/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SUAS</a:t>
            </a:r>
            <a:endParaRPr lang="pt-BR" sz="8000" b="1" dirty="0">
              <a:ln/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9984509" y="2936394"/>
          <a:ext cx="2401454" cy="69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8831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1130</Words>
  <Application>Microsoft Office PowerPoint</Application>
  <PresentationFormat>Widescreen</PresentationFormat>
  <Paragraphs>163</Paragraphs>
  <Slides>22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Candara</vt:lpstr>
      <vt:lpstr>Edwardian Script ITC</vt:lpstr>
      <vt:lpstr>Franklin Gothic Book</vt:lpstr>
      <vt:lpstr>Trebuchet MS</vt:lpstr>
      <vt:lpstr>Wingdings</vt:lpstr>
      <vt:lpstr>Wingdings 2</vt:lpstr>
      <vt:lpstr>Tema do Office</vt:lpstr>
      <vt:lpstr>Imagem de Bitmap</vt:lpstr>
      <vt:lpstr>Os Desafios da Gestão Municipal da Assistência Social no Panorama Atual</vt:lpstr>
      <vt:lpstr>          ASSISTÊNCIA SOCIAL</vt:lpstr>
      <vt:lpstr>          A conquista da LOAS</vt:lpstr>
      <vt:lpstr>          LEGISLAÇÃO DA ASSISTÊNCIA SOCIAL</vt:lpstr>
      <vt:lpstr>O que é a Política de Assistência Social?</vt:lpstr>
      <vt:lpstr>ASSISTENCIALISMO x ASSISTÊNCIA SOCIAL </vt:lpstr>
      <vt:lpstr>          SISTEMA ÚNICO DE ASSISTÊNCIA SOCIAL</vt:lpstr>
      <vt:lpstr>          Funções da Assistência Social</vt:lpstr>
      <vt:lpstr>          Diretrizes Estruturantes do SUAS</vt:lpstr>
      <vt:lpstr>           PORTE             POPULACIONAL</vt:lpstr>
      <vt:lpstr>          REGIÕES SUAS MS</vt:lpstr>
      <vt:lpstr>Apresentação do PowerPoint</vt:lpstr>
      <vt:lpstr>Competências dos Entes Federados</vt:lpstr>
      <vt:lpstr>          SECRETARIA MUNICIPAL DE ASSISTÊNCIA SOCIAL</vt:lpstr>
      <vt:lpstr>          REDE DE ATENDIMENTO SOCIOASSISTENCIAL</vt:lpstr>
      <vt:lpstr>          GESTORES DE ASSISTÊNCIA SOCIAL</vt:lpstr>
      <vt:lpstr>          GESTORES PÚBLICOS DE ASSISTÊNCIA SOCIAL</vt:lpstr>
      <vt:lpstr>          Primeiros Passos na Assistência Social</vt:lpstr>
      <vt:lpstr>Desafios para Assistência Social na Atualidade</vt:lpstr>
      <vt:lpstr>Agenda Estratégica da Assistência Social 2021</vt:lpstr>
      <vt:lpstr>Estruturação da SUPAS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tadashi.hirokawa@gmail.com</cp:lastModifiedBy>
  <cp:revision>83</cp:revision>
  <dcterms:created xsi:type="dcterms:W3CDTF">2021-02-12T20:25:28Z</dcterms:created>
  <dcterms:modified xsi:type="dcterms:W3CDTF">2021-03-05T20:21:45Z</dcterms:modified>
</cp:coreProperties>
</file>