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303" r:id="rId10"/>
    <p:sldId id="292" r:id="rId11"/>
    <p:sldId id="291" r:id="rId12"/>
    <p:sldId id="290" r:id="rId13"/>
    <p:sldId id="293" r:id="rId14"/>
    <p:sldId id="294" r:id="rId15"/>
    <p:sldId id="296" r:id="rId16"/>
    <p:sldId id="297" r:id="rId17"/>
    <p:sldId id="270" r:id="rId18"/>
    <p:sldId id="272" r:id="rId19"/>
    <p:sldId id="274" r:id="rId20"/>
    <p:sldId id="305" r:id="rId21"/>
    <p:sldId id="275" r:id="rId22"/>
    <p:sldId id="279" r:id="rId23"/>
    <p:sldId id="285" r:id="rId24"/>
    <p:sldId id="287" r:id="rId25"/>
    <p:sldId id="288" r:id="rId26"/>
    <p:sldId id="298" r:id="rId27"/>
    <p:sldId id="300" r:id="rId28"/>
    <p:sldId id="301" r:id="rId29"/>
    <p:sldId id="304" r:id="rId3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BA53-E69A-4709-A585-CB209DF19A10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94AC2-8B65-426C-9E2B-CE762F4E79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15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19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42303" y="1441253"/>
            <a:ext cx="8888119" cy="4452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SUPERINTENDÊNCIA DE ADMINISTRAÇÃO E FINANÇAS</a:t>
            </a:r>
          </a:p>
          <a:p>
            <a:b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COORDENADORIA DE ORÇAMENTO, FINANÇAS E CONTABILIDADE</a:t>
            </a:r>
            <a:b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UNIDADE DE CONVÊNIO FEDERAL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87048" y="5054599"/>
            <a:ext cx="258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CLAUDETE VASCONCELOS</a:t>
            </a: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561975"/>
            <a:ext cx="8924925" cy="885826"/>
          </a:xfrm>
        </p:spPr>
        <p:txBody>
          <a:bodyPr/>
          <a:lstStyle/>
          <a:p>
            <a:pPr algn="ctr"/>
            <a:r>
              <a:rPr lang="pt-BR" b="1" dirty="0">
                <a:latin typeface="+mn-lt"/>
              </a:rPr>
              <a:t>EXECUÇÃO DOS RECURSOS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1825625"/>
            <a:ext cx="8972550" cy="4117975"/>
          </a:xfrm>
        </p:spPr>
        <p:txBody>
          <a:bodyPr>
            <a:normAutofit lnSpcReduction="10000"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pt-BR" dirty="0"/>
              <a:t>A execução financeira dos recursos do cofinanciamento federal deve ser compatível com a Tipificação Nacional dos Serviços Socioassistenciais, com os respectivos Plano de Assistência Social e Plano de Ação, e demais normativos que os regem.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dirty="0"/>
              <a:t>Os recursos dos Blocos de Financiamento referentes aos serviços podem ser utilizados para qualquer serviço do respectivo Bloco, desde que sejam asseguradas as ofertas das ações pactuadas, dentro dos padrões e condições normatizadas.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2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600076"/>
            <a:ext cx="8905876" cy="84772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+mn-lt"/>
              </a:rPr>
              <a:t>REPROGRAMAÇÃO DE SALDOS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4075" y="1571625"/>
            <a:ext cx="9001126" cy="5510819"/>
          </a:xfrm>
        </p:spPr>
        <p:txBody>
          <a:bodyPr>
            <a:normAutofit fontScale="25000" lnSpcReduction="20000"/>
          </a:bodyPr>
          <a:lstStyle/>
          <a:p>
            <a:pPr marL="284400" indent="-284400" algn="just">
              <a:lnSpc>
                <a:spcPct val="100000"/>
              </a:lnSpc>
              <a:spcAft>
                <a:spcPts val="1200"/>
              </a:spcAft>
            </a:pPr>
            <a:r>
              <a:rPr lang="pt-BR" sz="10000" dirty="0"/>
              <a:t>Os saldos referentes aos Blocos/Programas, existentes em 31 de dezembro de cada ano, poderão ser reprogramados para o exercício seguinte e deverão ser utilizados na forma dos normativos específicos que os regem, d</a:t>
            </a:r>
            <a:r>
              <a:rPr lang="en-US" altLang="pt-BR" sz="10000" dirty="0" err="1"/>
              <a:t>esde</a:t>
            </a:r>
            <a:r>
              <a:rPr lang="en-US" altLang="pt-BR" sz="10000" dirty="0"/>
              <a:t> </a:t>
            </a:r>
            <a:r>
              <a:rPr lang="en-US" altLang="pt-BR" sz="10000" dirty="0" err="1"/>
              <a:t>que</a:t>
            </a:r>
            <a:r>
              <a:rPr lang="en-US" altLang="pt-BR" sz="10000" dirty="0"/>
              <a:t> </a:t>
            </a:r>
            <a:r>
              <a:rPr lang="en-US" altLang="pt-BR" sz="10000" dirty="0" err="1"/>
              <a:t>tenha</a:t>
            </a:r>
            <a:r>
              <a:rPr lang="en-US" altLang="pt-BR" sz="10000" dirty="0"/>
              <a:t> </a:t>
            </a:r>
            <a:r>
              <a:rPr lang="en-US" altLang="pt-BR" sz="10000" dirty="0" err="1"/>
              <a:t>garantido</a:t>
            </a:r>
            <a:r>
              <a:rPr lang="en-US" altLang="pt-BR" sz="10000" dirty="0"/>
              <a:t> o </a:t>
            </a:r>
            <a:r>
              <a:rPr lang="en-US" altLang="pt-BR" sz="10000" dirty="0" err="1"/>
              <a:t>atendimento</a:t>
            </a:r>
            <a:r>
              <a:rPr lang="en-US" altLang="pt-BR" sz="10000" dirty="0"/>
              <a:t> dos </a:t>
            </a:r>
            <a:r>
              <a:rPr lang="en-US" altLang="pt-BR" sz="10000" dirty="0" err="1"/>
              <a:t>serviços</a:t>
            </a:r>
            <a:r>
              <a:rPr lang="en-US" altLang="pt-BR" sz="10000" dirty="0"/>
              <a:t>.</a:t>
            </a:r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</a:pPr>
            <a:r>
              <a:rPr lang="pt-BR" sz="10000" dirty="0"/>
              <a:t>No caso de descontinuidade na execução dos serviços, acarretará a devolução do valor equivalente às parcelas mensais do período verificado.</a:t>
            </a:r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pt-BR" sz="10000" dirty="0"/>
              <a:t>Para apuração do valor a ser reprogramado deve-se aplicar a seguinte fórmula:</a:t>
            </a:r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buFont typeface="+mj-lt"/>
              <a:buAutoNum type="alphaLcParenR"/>
              <a:defRPr/>
            </a:pPr>
            <a:r>
              <a:rPr lang="pt-BR" sz="10000" dirty="0"/>
              <a:t>Verificar, por meio de extrato bancário em 31.12, o saldo constante em cada conta recebedora de recursos do FNAS;</a:t>
            </a:r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defRPr/>
            </a:pPr>
            <a:endParaRPr lang="pt-BR" sz="8800" dirty="0"/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defRPr/>
            </a:pPr>
            <a:endParaRPr lang="pt-BR" sz="8800" dirty="0"/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defRPr/>
            </a:pPr>
            <a:endParaRPr lang="pt-BR" sz="8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29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62175" y="752476"/>
            <a:ext cx="8905876" cy="6667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+mn-lt"/>
              </a:rPr>
              <a:t>REPROGRAMAÇÃO DE SALDOS</a:t>
            </a:r>
            <a:endParaRPr lang="pt-BR" dirty="0">
              <a:latin typeface="+mn-lt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007697" y="1729567"/>
            <a:ext cx="9001126" cy="43529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pt-BR" sz="9600" dirty="0"/>
              <a:t>b) Subtrair os valores inscritos em Restos a Pagar, ou seja, os comprometidos, e ainda os valores em trânsito referente a ordens de pagamento ;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pt-BR" sz="9600" dirty="0"/>
              <a:t>c) O resultado da operação é o valor passível de reprogramação.</a:t>
            </a:r>
          </a:p>
          <a:p>
            <a:pPr marL="284400" indent="-284400"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pt-BR" sz="9600" b="1" dirty="0"/>
              <a:t>Incorporação ao orçamento</a:t>
            </a:r>
            <a:endParaRPr lang="pt-BR" sz="9600" dirty="0"/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/>
            </a:pPr>
            <a:r>
              <a:rPr lang="pt-BR" sz="9600" dirty="0"/>
              <a:t>Para aplicação dos valores reprogramados será necessário a sua incorporação ao orçamento do Fundo Municipal de Assistência Social a título de crédito adicional com a justificativa de superávit financeiro conforme previsto nos artigos 41 e 43 da Lei nº 4.320/64.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13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75" y="666750"/>
            <a:ext cx="8896350" cy="771525"/>
          </a:xfrm>
        </p:spPr>
        <p:txBody>
          <a:bodyPr/>
          <a:lstStyle/>
          <a:p>
            <a:pPr algn="ctr"/>
            <a:r>
              <a:rPr lang="pt-BR" b="1" dirty="0">
                <a:latin typeface="+mn-lt"/>
              </a:rPr>
              <a:t>PRESTAÇÃO DE CONTAS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4075" y="1600201"/>
            <a:ext cx="8982076" cy="4324350"/>
          </a:xfrm>
        </p:spPr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cs typeface="Arial" pitchFamily="34" charset="0"/>
              </a:rPr>
              <a:t>O dever de prestar contas é uma obrigação inerente a qualquer administrador público, conforme preconizado no Art. 70, parágrafo único da Constituição Federal.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cs typeface="Arial" pitchFamily="34" charset="0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  <a:r>
              <a:rPr lang="pt-BR" dirty="0">
                <a:cs typeface="Arial" pitchFamily="34" charset="0"/>
                <a:hlinkClick r:id="rId2"/>
              </a:rPr>
              <a:t>(Redação dada pela Emenda Constitucional nº 19, de 1998)</a:t>
            </a:r>
            <a:endParaRPr lang="pt-BR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15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8963025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latin typeface="+mn-lt"/>
              </a:rPr>
              <a:t>PRINCIPAIS CONSTATAÇÕES DOS ÓRGÃOS DE CONTROLE REFERENTES À EXECUÇÃO DE RECURSOS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600" y="1825625"/>
            <a:ext cx="9001125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 Licitação (ausência de formalização de processo licitatório, fracionamento de despesas, utilização equivocada de modalidade, fragilidade na cotação de preços);</a:t>
            </a:r>
          </a:p>
          <a:p>
            <a:r>
              <a:rPr lang="pt-BR" dirty="0"/>
              <a:t>Fragilidade na guarda e controle de materiais e documentos;</a:t>
            </a:r>
          </a:p>
          <a:p>
            <a:r>
              <a:rPr lang="pt-BR" dirty="0"/>
              <a:t>Ausência de instrumento contratual para o repasse de recursos para entidade executora;</a:t>
            </a:r>
          </a:p>
          <a:p>
            <a:r>
              <a:rPr lang="pt-BR" dirty="0"/>
              <a:t>Recursos sem aplicação financeira;</a:t>
            </a:r>
          </a:p>
          <a:p>
            <a:r>
              <a:rPr lang="pt-BR" dirty="0"/>
              <a:t>Falta de reprogramação de recursos não utilizados em exercícios anteriores;</a:t>
            </a:r>
          </a:p>
          <a:p>
            <a:r>
              <a:rPr lang="pt-BR" dirty="0"/>
              <a:t>Realização de despesas inelegíveis.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11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5" y="365126"/>
            <a:ext cx="8943976" cy="103505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>
                <a:latin typeface="+mn-lt"/>
              </a:rPr>
              <a:t>ASPECTOS IMPORTANTES QUANTO A PRESTAÇÃO DE CONTAS</a:t>
            </a:r>
            <a:br>
              <a:rPr lang="pt-BR" b="1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5024" y="1638300"/>
            <a:ext cx="8953501" cy="4538663"/>
          </a:xfrm>
        </p:spPr>
        <p:txBody>
          <a:bodyPr>
            <a:normAutofit fontScale="32500" lnSpcReduction="20000"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pt-BR" sz="6200" dirty="0"/>
              <a:t>Os recursos dos Blocos de Financiamento da Proteção Social Básica, Proteção Social Especial, dos Programas e dos Projetos terão suas Prestações de Contas registradas no Demonstrativo Sintético, em sistema informatizado, cujos dados deverão ser lançados pelos gestores e submetidos à manifestação do Conselho de Assistência Social competente, quanto ao cumprimento das finalidades dos recursos.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sz="6200" dirty="0"/>
              <a:t>O Demonstrativo será disponibilizado ao preenchimento por meio de Portaria da SNAS, preferencialmente até o final do primeiro semestre do exercício subsequente ao de referência da prestação de contas.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sz="6200" dirty="0"/>
              <a:t>Será concedido o prazo de 60 dias para preenchimento do gestor e 30 dias, a contar do término do prazo do gestor, para que o Conselho envie o seu parecer.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sz="5000" dirty="0"/>
              <a:t>Transcorrido o prazo destinado ao preenchimento do Demonstrativo e da respectiva avaliação do Conselho de Assistência Social, serão considerados omissos no dever de prestar contas, os gestores que não enviarem a prestação de contas eletronicamente por intermédio do preenchimento do Demonstrativo e do Parecer do Conselho ou em meio físico com a apresentação da documentação comprobatória dos gastos e do Parecer do Conselho.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0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4" y="495300"/>
            <a:ext cx="8934451" cy="962026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>
                <a:latin typeface="+mn-lt"/>
              </a:rPr>
              <a:t>PORTARIA 124 DE 29 de JUNHO DE 2017</a:t>
            </a:r>
            <a:br>
              <a:rPr lang="pt-BR" b="1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1224" y="1825625"/>
            <a:ext cx="8896351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Regulamenta procedimentos de arquivamento e guarda documental e ao arquivamento dos processos e documentos comprobatórios de despesas realizadas com recursos federais transferidos a Estados, Municípios e ao Distrito Federal na modalidade fundo a fundo, no âmbito da Assistência Social.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Gestão e guarda de documentos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Promover a segurança da gestão orçamentária, financeira e contábil.</a:t>
            </a: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Promover a </a:t>
            </a:r>
            <a:r>
              <a:rPr lang="pt-BR" b="1" dirty="0"/>
              <a:t>Transparência</a:t>
            </a:r>
            <a:r>
              <a:rPr lang="pt-BR" dirty="0"/>
              <a:t> da execução financeira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b="1" dirty="0"/>
              <a:t>Facilitador da Prestação de Contas. 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18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4075" y="365125"/>
            <a:ext cx="8963026" cy="1044575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</a:rPr>
              <a:t>PROCEDIMENTOS PARA INSTRUÇÃO E GUARDA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0749" y="1787525"/>
            <a:ext cx="8991601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● Adotar procedimentos padronizados para organização dos documentos comprobatórios das despesas a fim de facilitar a disponibilidade da documentação e o acompanhamento das despesas;</a:t>
            </a:r>
          </a:p>
          <a:p>
            <a:pPr marL="0" indent="0" algn="just">
              <a:buNone/>
            </a:pPr>
            <a:br>
              <a:rPr lang="pt-BR" dirty="0"/>
            </a:br>
            <a:r>
              <a:rPr lang="pt-BR" dirty="0"/>
              <a:t> ● Os processos deverão ser compostos por documentos em </a:t>
            </a:r>
            <a:r>
              <a:rPr lang="pt-BR" b="1" dirty="0"/>
              <a:t>ordem cronológica crescente</a:t>
            </a:r>
            <a:r>
              <a:rPr lang="pt-BR" dirty="0"/>
              <a:t>;</a:t>
            </a:r>
          </a:p>
          <a:p>
            <a:pPr marL="0" indent="0" algn="just">
              <a:buNone/>
            </a:pPr>
            <a:br>
              <a:rPr lang="pt-BR" dirty="0"/>
            </a:br>
            <a:r>
              <a:rPr lang="pt-BR" dirty="0"/>
              <a:t>● </a:t>
            </a:r>
            <a:r>
              <a:rPr lang="pt-BR" b="1" dirty="0"/>
              <a:t>Indicar o nome do Bloco de Serviços/Gestão ou do Programa </a:t>
            </a:r>
            <a:r>
              <a:rPr lang="pt-BR" dirty="0"/>
              <a:t>em todos os comprovantes de todas as fases da despesa (empenho, liquidação e pagamento) e  documentos fiscais;</a:t>
            </a:r>
          </a:p>
          <a:p>
            <a:pPr marL="0" indent="0" algn="just">
              <a:buNone/>
            </a:pPr>
            <a:br>
              <a:rPr lang="pt-BR" dirty="0"/>
            </a:br>
            <a:r>
              <a:rPr lang="pt-BR" dirty="0"/>
              <a:t>● </a:t>
            </a:r>
            <a:r>
              <a:rPr lang="pt-BR" b="1" dirty="0"/>
              <a:t>Arquivar separadamente </a:t>
            </a:r>
            <a:r>
              <a:rPr lang="pt-BR" dirty="0"/>
              <a:t>os documentos pagos com recursos federais, municipais ou estaduais, pois existem regras diferentes para utilização dos recursos. 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343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828676"/>
            <a:ext cx="901064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6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627" y="559031"/>
            <a:ext cx="8982074" cy="55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222500" y="1619250"/>
            <a:ext cx="2571750" cy="933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LEGAIS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222500" y="2834540"/>
            <a:ext cx="2571750" cy="962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POLÍTICO-ADMINISTRATIVOS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222500" y="4146609"/>
            <a:ext cx="2571750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ORGANIZACIONAIS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621" y="1619250"/>
            <a:ext cx="6124575" cy="107791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 Lei de Criação do Fundo;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 Decreto de Regulamentação do Fundo;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 Inscrever o FAS no  CNPJ (IN/RFB nº 1183, de 19.08.2011 e IN/RFB nº 1143, de 01.04.2011)</a:t>
            </a:r>
            <a:endParaRPr lang="pt-BR" sz="1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620" y="2834540"/>
            <a:ext cx="612457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Definir o Gestor Ordenador de Despesas e o Gestor Financeiro;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Subordinar o Fundo à Secretaria de Assistência Social;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Definir equipe do FMAS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00619" y="3883034"/>
            <a:ext cx="6124575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Constituir Unidade Orçamentária;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Instituir Unidade Gestora;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Realizar planejamento orçamentário e financeiro;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Realizar programação financeira e fluxo de caixa;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Realizar execução orçamentária e financeira e contábil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Realizar monitoramento, avaliação e controle;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Prestar Contas ao Conselho em relatórios de fácil compreensão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  <a:cs typeface="Arial" pitchFamily="34" charset="0"/>
              </a:rPr>
              <a:t>Prestar contas ao MC por meio do Demonstrativo Sintético Anual de Execução Físico-Financeiro do SUAS</a:t>
            </a:r>
          </a:p>
        </p:txBody>
      </p:sp>
      <p:sp>
        <p:nvSpPr>
          <p:cNvPr id="13" name="Título 3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427742"/>
            <a:ext cx="886777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4000" b="1" dirty="0">
                <a:latin typeface="+mn-lt"/>
              </a:rPr>
              <a:t>INSTITUIÇÃO, ORGANIZAÇÃO E ESTRUTURAÇÃO DOS FAS</a:t>
            </a:r>
          </a:p>
        </p:txBody>
      </p:sp>
    </p:spTree>
    <p:extLst>
      <p:ext uri="{BB962C8B-B14F-4D97-AF65-F5344CB8AC3E}">
        <p14:creationId xmlns:p14="http://schemas.microsoft.com/office/powerpoint/2010/main" val="16957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673" y="223808"/>
            <a:ext cx="9162011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618" y="223808"/>
            <a:ext cx="9310255" cy="57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75" y="612776"/>
            <a:ext cx="8943975" cy="78739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RELAÇÃO DE PAGAMENTOS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25" y="1529542"/>
            <a:ext cx="9039226" cy="3906981"/>
          </a:xfrm>
        </p:spPr>
        <p:txBody>
          <a:bodyPr>
            <a:normAutofit lnSpcReduction="10000"/>
          </a:bodyPr>
          <a:lstStyle/>
          <a:p>
            <a:r>
              <a:rPr lang="pt-BR" sz="3000" b="1" dirty="0"/>
              <a:t>Relação de pagamentos de preenchimento obrigatório </a:t>
            </a:r>
            <a:r>
              <a:rPr lang="pt-BR" sz="3000" dirty="0"/>
              <a:t>no</a:t>
            </a:r>
            <a:r>
              <a:rPr lang="pt-BR" sz="3000" b="1" dirty="0"/>
              <a:t> </a:t>
            </a:r>
            <a:r>
              <a:rPr lang="pt-BR" sz="3000" dirty="0"/>
              <a:t>Demonstrativo Sintético de Execução Físico-Financeira;</a:t>
            </a:r>
          </a:p>
          <a:p>
            <a:endParaRPr lang="pt-BR" sz="3000" dirty="0"/>
          </a:p>
          <a:p>
            <a:r>
              <a:rPr lang="pt-BR" sz="3000" dirty="0"/>
              <a:t>Que poderá trazer dificuldades para o municípios que não tem a sua gestão documental bem organizada;</a:t>
            </a:r>
          </a:p>
          <a:p>
            <a:endParaRPr lang="pt-BR" sz="3000" dirty="0"/>
          </a:p>
          <a:p>
            <a:r>
              <a:rPr lang="pt-BR" sz="3000" dirty="0"/>
              <a:t>Mas poderá acelerar o processo de aprovação da prestação de contas dos municípios;</a:t>
            </a:r>
          </a:p>
        </p:txBody>
      </p:sp>
    </p:spTree>
    <p:extLst>
      <p:ext uri="{BB962C8B-B14F-4D97-AF65-F5344CB8AC3E}">
        <p14:creationId xmlns:p14="http://schemas.microsoft.com/office/powerpoint/2010/main" val="288284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586913"/>
            <a:ext cx="898207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5" y="365125"/>
            <a:ext cx="8963026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latin typeface="+mn-lt"/>
              </a:rPr>
              <a:t>DOCUMENTOS OBRIGATÓRIOS PARA COMPOSIÇÃO DOS PROCESSOS DE PRESTAÇÃO DE CONTAS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62174" y="1825626"/>
            <a:ext cx="8877301" cy="3917950"/>
          </a:xfrm>
        </p:spPr>
        <p:txBody>
          <a:bodyPr/>
          <a:lstStyle/>
          <a:p>
            <a:r>
              <a:rPr lang="pt-BR" b="1" dirty="0"/>
              <a:t>Art. 18 </a:t>
            </a:r>
          </a:p>
          <a:p>
            <a:pPr marL="0" indent="0">
              <a:buNone/>
            </a:pPr>
            <a:r>
              <a:rPr lang="pt-BR" dirty="0"/>
              <a:t>I – a relação de pagamento (de que se trata o art. 13);</a:t>
            </a:r>
          </a:p>
          <a:p>
            <a:pPr marL="0" indent="0">
              <a:buNone/>
            </a:pPr>
            <a:r>
              <a:rPr lang="pt-BR" dirty="0"/>
              <a:t>II – os quadros descritivos por grupo de despesas (de que se trata o art. 14);</a:t>
            </a:r>
          </a:p>
          <a:p>
            <a:pPr marL="0" indent="0">
              <a:buNone/>
            </a:pPr>
            <a:r>
              <a:rPr lang="pt-BR" dirty="0"/>
              <a:t>III – extratos bancários;</a:t>
            </a:r>
          </a:p>
          <a:p>
            <a:pPr marL="0" indent="0">
              <a:buNone/>
            </a:pPr>
            <a:r>
              <a:rPr lang="pt-BR" dirty="0"/>
              <a:t>IV – ordens bancárias ou comprovantes de transferência;</a:t>
            </a:r>
          </a:p>
          <a:p>
            <a:pPr marL="0" indent="0">
              <a:buNone/>
            </a:pPr>
            <a:r>
              <a:rPr lang="pt-BR" dirty="0"/>
              <a:t>V – notas fiscais.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58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52651" y="638176"/>
            <a:ext cx="8963024" cy="876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/>
              <a:t>ANÁLISE DA PRESTAÇÃO DE CONTAS PELO GESTOR FEDERAL</a:t>
            </a:r>
          </a:p>
        </p:txBody>
      </p:sp>
      <p:cxnSp>
        <p:nvCxnSpPr>
          <p:cNvPr id="5" name="Conector de seta reta 4"/>
          <p:cNvCxnSpPr>
            <a:endCxn id="6" idx="0"/>
          </p:cNvCxnSpPr>
          <p:nvPr/>
        </p:nvCxnSpPr>
        <p:spPr>
          <a:xfrm>
            <a:off x="6630988" y="1572418"/>
            <a:ext cx="0" cy="973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550775" y="2546001"/>
            <a:ext cx="2160426" cy="41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REPROVAÇÃO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3134495" y="2063750"/>
            <a:ext cx="6914380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134495" y="2071687"/>
            <a:ext cx="0" cy="511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0037763" y="2051049"/>
            <a:ext cx="0" cy="511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137168" y="2581606"/>
            <a:ext cx="2142790" cy="41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NOTIFICAÇÃO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59478" y="2558875"/>
            <a:ext cx="2178794" cy="41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APROVAÇÃO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308508" y="2791326"/>
            <a:ext cx="1241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16200000" flipH="1">
            <a:off x="7345748" y="2244893"/>
            <a:ext cx="836613" cy="23034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/>
          <p:nvPr/>
        </p:nvCxnSpPr>
        <p:spPr>
          <a:xfrm rot="5400000">
            <a:off x="5139916" y="2339854"/>
            <a:ext cx="811213" cy="2133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461029" y="3870955"/>
            <a:ext cx="2035386" cy="41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TOTAL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894638" y="3874760"/>
            <a:ext cx="1862721" cy="41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PARCIAL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48344" y="4772400"/>
            <a:ext cx="3218249" cy="5993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TOMADA DE CONTAS ESPECIAL   </a:t>
            </a:r>
          </a:p>
        </p:txBody>
      </p:sp>
      <p:cxnSp>
        <p:nvCxnSpPr>
          <p:cNvPr id="20" name="Conector angulado 19"/>
          <p:cNvCxnSpPr/>
          <p:nvPr/>
        </p:nvCxnSpPr>
        <p:spPr>
          <a:xfrm rot="16200000" flipH="1">
            <a:off x="4391794" y="4395803"/>
            <a:ext cx="803275" cy="5492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/>
          <p:nvPr/>
        </p:nvCxnSpPr>
        <p:spPr>
          <a:xfrm rot="5400000">
            <a:off x="8265787" y="4395009"/>
            <a:ext cx="777875" cy="5762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ta para baixo 21"/>
          <p:cNvSpPr/>
          <p:nvPr/>
        </p:nvSpPr>
        <p:spPr>
          <a:xfrm>
            <a:off x="6342956" y="5371755"/>
            <a:ext cx="57606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373153" y="5875811"/>
            <a:ext cx="4437063" cy="41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TRIBUNAL DE CONTAS DA UNIÃO </a:t>
            </a:r>
          </a:p>
        </p:txBody>
      </p:sp>
    </p:spTree>
    <p:extLst>
      <p:ext uri="{BB962C8B-B14F-4D97-AF65-F5344CB8AC3E}">
        <p14:creationId xmlns:p14="http://schemas.microsoft.com/office/powerpoint/2010/main" val="65593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1225" y="581024"/>
            <a:ext cx="8905875" cy="657572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000" b="1" dirty="0">
                <a:latin typeface="+mn-lt"/>
              </a:rPr>
            </a:br>
            <a:br>
              <a:rPr lang="pt-BR" sz="4000" b="1" dirty="0">
                <a:latin typeface="+mn-lt"/>
              </a:rPr>
            </a:br>
            <a:r>
              <a:rPr lang="pt-BR" b="1" dirty="0">
                <a:latin typeface="+mn-lt"/>
              </a:rPr>
              <a:t>RECURSOS EXTRAORDINÁRIOS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4074" y="1638300"/>
            <a:ext cx="8972551" cy="431482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400" dirty="0"/>
              <a:t>No mês de abril de 2020, o Governo Federal publicou a Medida Provisória nº 953, destinando crédito extraordinário para o Ministério da Cidadania. Os recursos tem como objetivo apoiar estados e municípios no atendimento à população em vulnerabilidade social no enfrentamento dos impactos da pandemia de Covid-19.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O recurso emergencial de que trata a Portaria tem como finalidade aumentar a capacidade de resposta do SUAS no atendimento às famílias e aos indivíduos em situação de vulnerabilidade e risco social decorrente do COVID-19.</a:t>
            </a:r>
          </a:p>
          <a:p>
            <a:pPr marL="0" indent="0" algn="just">
              <a:buNone/>
            </a:pPr>
            <a:endParaRPr lang="pt-BR" sz="2400" dirty="0"/>
          </a:p>
          <a:p>
            <a:r>
              <a:rPr lang="pt-BR" sz="2400" b="1" cap="all" dirty="0">
                <a:solidFill>
                  <a:srgbClr val="162937"/>
                </a:solidFill>
              </a:rPr>
              <a:t>PORTARIA Nº 369, DE 29 DE ABRIL DE 2020</a:t>
            </a:r>
          </a:p>
          <a:p>
            <a:pPr marL="0" indent="0" algn="just">
              <a:buNone/>
            </a:pPr>
            <a:r>
              <a:rPr lang="pt-BR" sz="2400" dirty="0"/>
              <a:t>Dispõe sobre o repasse financeiro emergencial de recursos federais para a execução de ações </a:t>
            </a:r>
            <a:r>
              <a:rPr lang="pt-BR" sz="2400" dirty="0" err="1"/>
              <a:t>socioassistenciais</a:t>
            </a:r>
            <a:r>
              <a:rPr lang="pt-BR" sz="2400" dirty="0"/>
              <a:t> e estruturação da rede do SUAS, no âmbito dos estados, Distrito Federal e municípios devido à situação de Emergência em Saúde Pública de Importância Nacional, em decorrência de infecção humana pelo novo </a:t>
            </a:r>
            <a:r>
              <a:rPr lang="pt-BR" sz="2400" dirty="0" err="1"/>
              <a:t>Coronavírus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544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5" y="365126"/>
            <a:ext cx="8963026" cy="107315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ALTERAÇÕES DA PORTARIA 369/2020: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1226" y="1504605"/>
            <a:ext cx="8915400" cy="4987636"/>
          </a:xfrm>
        </p:spPr>
        <p:txBody>
          <a:bodyPr>
            <a:no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pt-BR" sz="2200" b="1" dirty="0"/>
              <a:t>PORTARIA MC Nº 601, DE 29 DE JANEIRO DE 2021</a:t>
            </a:r>
          </a:p>
          <a:p>
            <a:pPr marL="0" indent="0" algn="just" fontAlgn="base">
              <a:buNone/>
            </a:pPr>
            <a:r>
              <a:rPr lang="pt-BR" sz="2000" dirty="0"/>
              <a:t>Considerando o Acordão nº 73/2021 – TCU/Plenário que deferiu a extensão constante do item 9.1.4 </a:t>
            </a:r>
            <a:r>
              <a:rPr lang="pt-BR" sz="2000" b="1" dirty="0"/>
              <a:t>do Covid-19</a:t>
            </a:r>
            <a:r>
              <a:rPr lang="pt-BR" sz="2000" dirty="0"/>
              <a:t>, tornando possível a </a:t>
            </a:r>
            <a:r>
              <a:rPr lang="pt-BR" sz="2000" b="1" dirty="0"/>
              <a:t>reprogramação dos recursos extraordinários </a:t>
            </a:r>
            <a:r>
              <a:rPr lang="pt-BR" sz="2000" b="1" dirty="0" err="1"/>
              <a:t>p</a:t>
            </a:r>
            <a:r>
              <a:rPr lang="pt-BR" sz="2000" dirty="0" err="1"/>
              <a:t>do</a:t>
            </a:r>
            <a:r>
              <a:rPr lang="pt-BR" sz="2000" dirty="0"/>
              <a:t> Acórdão 3225/2020 – Plenário aos recursos transferidos fundo a fundo pelo Ministério da Cidadania a estados, municípios e Distrito Federal para o</a:t>
            </a:r>
            <a:r>
              <a:rPr lang="pt-BR" sz="2000" b="1" dirty="0"/>
              <a:t> enfrentamento à pandemia ara o exercício de 2021</a:t>
            </a:r>
            <a:r>
              <a:rPr lang="pt-BR" sz="2000" dirty="0"/>
              <a:t>.</a:t>
            </a:r>
          </a:p>
          <a:p>
            <a:pPr marL="0" indent="0" algn="just" fontAlgn="base">
              <a:buNone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b="1" cap="all" dirty="0"/>
              <a:t>PORTARIA MC Nº 605, DE 5 DE FEVEREIRO DE 2021</a:t>
            </a:r>
          </a:p>
          <a:p>
            <a:pPr marL="0" indent="0" algn="just">
              <a:buNone/>
            </a:pPr>
            <a:r>
              <a:rPr lang="pt-BR" sz="2000" dirty="0"/>
              <a:t>Altera o art. 12 da Portaria nº 369, de 29 de Abril de 2020</a:t>
            </a:r>
          </a:p>
          <a:p>
            <a:pPr marL="0" indent="0" algn="just">
              <a:buNone/>
            </a:pPr>
            <a:r>
              <a:rPr lang="pt-BR" sz="2000" dirty="0"/>
              <a:t>Os saldos desses recursos poderão ser reprogramados para o incremento temporário das ações </a:t>
            </a:r>
            <a:r>
              <a:rPr lang="pt-BR" sz="2000" dirty="0" err="1"/>
              <a:t>socioassistenciais</a:t>
            </a:r>
            <a:r>
              <a:rPr lang="pt-BR" sz="2000" dirty="0"/>
              <a:t>  a ser deliberado no âmbito do Conselho de Assistência Social.</a:t>
            </a:r>
          </a:p>
          <a:p>
            <a:pPr marL="0" indent="0" algn="just">
              <a:buNone/>
            </a:pPr>
            <a:r>
              <a:rPr lang="pt-BR" sz="2000" dirty="0"/>
              <a:t>Bem como no âmbito da Proteção Social Básica ou Especial em despesas necessárias ao enfrentamento do Covid-19, conforme disciplinado pela Portaria 378, de 7 de maio de 2020.</a:t>
            </a:r>
          </a:p>
          <a:p>
            <a:pPr marL="0" indent="0" algn="just" fontAlgn="base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3324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365126"/>
            <a:ext cx="8915400" cy="1073150"/>
          </a:xfrm>
        </p:spPr>
        <p:txBody>
          <a:bodyPr>
            <a:noAutofit/>
          </a:bodyPr>
          <a:lstStyle/>
          <a:p>
            <a:pPr algn="ctr"/>
            <a:r>
              <a:rPr lang="pt-BR" sz="4000" b="1" cap="all" dirty="0">
                <a:solidFill>
                  <a:srgbClr val="162937"/>
                </a:solidFill>
                <a:latin typeface="+mn-lt"/>
              </a:rPr>
              <a:t>PORTARIA Nº 378, </a:t>
            </a:r>
            <a:br>
              <a:rPr lang="pt-BR" sz="4000" b="1" cap="all" dirty="0">
                <a:solidFill>
                  <a:srgbClr val="162937"/>
                </a:solidFill>
                <a:latin typeface="+mn-lt"/>
              </a:rPr>
            </a:br>
            <a:r>
              <a:rPr lang="pt-BR" sz="4000" b="1" cap="all" dirty="0">
                <a:solidFill>
                  <a:srgbClr val="162937"/>
                </a:solidFill>
                <a:latin typeface="+mn-lt"/>
              </a:rPr>
              <a:t>DE 7 DE MAIO DE 2020</a:t>
            </a:r>
            <a:endParaRPr lang="pt-BR" sz="4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4550" y="1619250"/>
            <a:ext cx="8963025" cy="455771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sz="2400" dirty="0">
              <a:solidFill>
                <a:srgbClr val="162937"/>
              </a:solidFill>
            </a:endParaRPr>
          </a:p>
          <a:p>
            <a:pPr algn="just"/>
            <a:r>
              <a:rPr lang="pt-BR" sz="2400" dirty="0">
                <a:solidFill>
                  <a:srgbClr val="162937"/>
                </a:solidFill>
              </a:rPr>
              <a:t>Dispõe sobre repasse de recurso extraordinário do financiamento federal do Sistema Único de Assistência Social para incremento temporário na execução de ações </a:t>
            </a:r>
            <a:r>
              <a:rPr lang="pt-BR" sz="2400" dirty="0" err="1">
                <a:solidFill>
                  <a:srgbClr val="162937"/>
                </a:solidFill>
              </a:rPr>
              <a:t>socioassistenciais</a:t>
            </a:r>
            <a:r>
              <a:rPr lang="pt-BR" sz="2400" dirty="0">
                <a:solidFill>
                  <a:srgbClr val="162937"/>
                </a:solidFill>
              </a:rPr>
              <a:t> nos estados, Distrito Federal e municípios devido à situação de Emergência em Saúde Pública de Importância Internacional decorrente do </a:t>
            </a:r>
            <a:r>
              <a:rPr lang="pt-BR" sz="2400" dirty="0" err="1">
                <a:solidFill>
                  <a:srgbClr val="162937"/>
                </a:solidFill>
              </a:rPr>
              <a:t>coronavírus</a:t>
            </a:r>
            <a:r>
              <a:rPr lang="pt-BR" sz="2400" dirty="0">
                <a:solidFill>
                  <a:srgbClr val="162937"/>
                </a:solidFill>
              </a:rPr>
              <a:t>, COVID-19.  </a:t>
            </a:r>
            <a:r>
              <a:rPr lang="pt-BR" sz="2400" dirty="0"/>
              <a:t>A portaria trata do repasse na execução de ações </a:t>
            </a:r>
            <a:r>
              <a:rPr lang="pt-BR" sz="2400" dirty="0" err="1"/>
              <a:t>socioassistenciais</a:t>
            </a:r>
            <a:r>
              <a:rPr lang="pt-BR" sz="2400" dirty="0"/>
              <a:t> no âmbito da Proteção Social Básica e Especial.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O normativo reforça a atribuição dos respectivos Conselhos de Assistência Social que deverão apreciar, acompanhar e fiscalizar a implementação das ações, os resultados e a prestação de contas dos recursos repassados, cabendo ainda ao Ministério da Cidadania, a qualquer tempo, requisitar informações referentes à aplicação do recursos extraordinários, para fins de análise e acompanhamento de sua boa e regular utilização pelo órgão recebedor.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38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ALTERAÇÕES DA PORTARIA 378/2020: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1225" y="1529542"/>
            <a:ext cx="8867775" cy="4547062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400" b="1" dirty="0"/>
              <a:t>PORTARIA Nº 467 DE 13 DE AGOSTO DE 2020</a:t>
            </a:r>
            <a:endParaRPr lang="pt-BR" sz="2200" dirty="0"/>
          </a:p>
          <a:p>
            <a:pPr algn="just" fontAlgn="base"/>
            <a:r>
              <a:rPr lang="pt-BR" sz="2000" dirty="0"/>
              <a:t>Altera os </a:t>
            </a:r>
            <a:r>
              <a:rPr lang="pt-BR" sz="2000" dirty="0" err="1"/>
              <a:t>arts</a:t>
            </a:r>
            <a:r>
              <a:rPr lang="pt-BR" sz="2000" dirty="0"/>
              <a:t>. 2º, 3º e 5º da Portaria nº 378, estabelecendo que serão pagas três parcelas adicionais:</a:t>
            </a:r>
          </a:p>
          <a:p>
            <a:pPr algn="just" fontAlgn="base"/>
            <a:r>
              <a:rPr lang="pt-BR" sz="2000" dirty="0"/>
              <a:t>Duas equivalentes a três meses do cofinanciamento ordinário; e</a:t>
            </a:r>
          </a:p>
          <a:p>
            <a:pPr algn="just" fontAlgn="base"/>
            <a:r>
              <a:rPr lang="pt-BR" sz="2000" dirty="0"/>
              <a:t>Uma equivalente a dois meses do cofinanciamento ordinário da proteção social básica e um mês do cofinanciamento ordinário da proteção social especial.</a:t>
            </a:r>
          </a:p>
          <a:p>
            <a:pPr algn="just" fontAlgn="base"/>
            <a:endParaRPr lang="pt-BR" sz="20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2200" b="1" dirty="0"/>
              <a:t>PORTARIA MC Nº 601 DE JANEIRO DE 2021</a:t>
            </a:r>
          </a:p>
          <a:p>
            <a:pPr marL="0" indent="0" algn="just" fontAlgn="base">
              <a:buNone/>
            </a:pPr>
            <a:r>
              <a:rPr lang="pt-BR" sz="2000" dirty="0"/>
              <a:t>Considerando o Acordão nº 73/2021 – TCU/Plenário que deferiu a extensão constante do item 9.1.4 do Acórdão 3225/2020 – Plenário aos recursos transferidos fundo a fundo pelo Ministério da Cidadania a estados, municípios e Distrito Federal para o</a:t>
            </a:r>
            <a:r>
              <a:rPr lang="pt-BR" sz="2000" b="1" dirty="0"/>
              <a:t> enfrentamento à pandemia do Covid-19</a:t>
            </a:r>
            <a:r>
              <a:rPr lang="pt-BR" sz="2000" dirty="0"/>
              <a:t>, tornando possível a </a:t>
            </a:r>
            <a:r>
              <a:rPr lang="pt-BR" sz="2000" b="1" dirty="0"/>
              <a:t>reprogramação dos recursos extraordinários para o exercício de 2021</a:t>
            </a:r>
            <a:r>
              <a:rPr lang="pt-BR" sz="2000" dirty="0"/>
              <a:t>.</a:t>
            </a:r>
          </a:p>
          <a:p>
            <a:pPr algn="just" fontAlgn="base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8813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25" y="1753986"/>
            <a:ext cx="8953500" cy="3470478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UNIDADE DE CONVÊNIO FEDERAL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pt-BR" b="1" dirty="0"/>
              <a:t>Av. Desemb. José Nunes da Cunha, s/n –Parque dos Poderes</a:t>
            </a:r>
          </a:p>
          <a:p>
            <a:pPr marL="0" indent="0" algn="ctr">
              <a:lnSpc>
                <a:spcPct val="160000"/>
              </a:lnSpc>
              <a:buClr>
                <a:schemeClr val="accent3"/>
              </a:buClr>
              <a:buNone/>
              <a:defRPr/>
            </a:pPr>
            <a:r>
              <a:rPr lang="pt-BR" b="1" dirty="0"/>
              <a:t>Fone: (67)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3318-4184/4108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6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5" y="365125"/>
            <a:ext cx="8943976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+mn-lt"/>
              </a:rPr>
              <a:t>OBSERVAÇÕES PARA APLICAÇÃO DOS RECURSOS</a:t>
            </a:r>
            <a:endParaRPr lang="pt-BR" dirty="0">
              <a:latin typeface="+mn-lt"/>
            </a:endParaRPr>
          </a:p>
        </p:txBody>
      </p:sp>
      <p:sp>
        <p:nvSpPr>
          <p:cNvPr id="4" name="Fluxograma: Processo 3"/>
          <p:cNvSpPr/>
          <p:nvPr/>
        </p:nvSpPr>
        <p:spPr>
          <a:xfrm>
            <a:off x="2135559" y="1643286"/>
            <a:ext cx="8942015" cy="4320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CONSTITUIÇÃO FEDERAL</a:t>
            </a:r>
          </a:p>
        </p:txBody>
      </p:sp>
      <p:sp>
        <p:nvSpPr>
          <p:cNvPr id="5" name="Fluxograma: Processo 4"/>
          <p:cNvSpPr/>
          <p:nvPr/>
        </p:nvSpPr>
        <p:spPr>
          <a:xfrm>
            <a:off x="2123715" y="2204864"/>
            <a:ext cx="3828268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LOAS</a:t>
            </a:r>
          </a:p>
        </p:txBody>
      </p:sp>
      <p:sp>
        <p:nvSpPr>
          <p:cNvPr id="6" name="Fluxograma: Processo 5"/>
          <p:cNvSpPr/>
          <p:nvPr/>
        </p:nvSpPr>
        <p:spPr>
          <a:xfrm>
            <a:off x="2135559" y="2929905"/>
            <a:ext cx="3816424" cy="28803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PNAS</a:t>
            </a:r>
            <a:endParaRPr lang="pt-BR" sz="2000" b="1" dirty="0"/>
          </a:p>
        </p:txBody>
      </p:sp>
      <p:sp>
        <p:nvSpPr>
          <p:cNvPr id="7" name="Fluxograma: Processo 6"/>
          <p:cNvSpPr/>
          <p:nvPr/>
        </p:nvSpPr>
        <p:spPr>
          <a:xfrm>
            <a:off x="2135559" y="3356992"/>
            <a:ext cx="2592288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RESOLUÇÃO </a:t>
            </a:r>
            <a:r>
              <a:rPr lang="pt-BR" sz="2000" b="1" dirty="0" err="1"/>
              <a:t>CIT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2135559" y="4062982"/>
            <a:ext cx="8942015" cy="890017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/>
          </a:p>
          <a:p>
            <a:r>
              <a:rPr lang="pt-BR" sz="2000" b="1" dirty="0"/>
              <a:t>Exemplos: </a:t>
            </a:r>
            <a:r>
              <a:rPr lang="pt-BR" sz="2000" dirty="0"/>
              <a:t>Resolução CNAS nº 109/2009 - Tipificação Nacional dos Serviços</a:t>
            </a:r>
          </a:p>
          <a:p>
            <a:pPr marL="808038"/>
            <a:r>
              <a:rPr lang="pt-BR" sz="2000" dirty="0"/>
              <a:t>  Portaria MDS nº 113/2015 – Blocos de Financiamento</a:t>
            </a:r>
          </a:p>
          <a:p>
            <a:pPr marL="808038"/>
            <a:r>
              <a:rPr lang="pt-BR" sz="2000" dirty="0"/>
              <a:t>   Portaria 124/2017 – Guarda e arquivamento dos processos </a:t>
            </a:r>
          </a:p>
          <a:p>
            <a:endParaRPr lang="pt-BR" sz="1400" dirty="0"/>
          </a:p>
        </p:txBody>
      </p:sp>
      <p:sp>
        <p:nvSpPr>
          <p:cNvPr id="9" name="Fluxograma: Processo 8"/>
          <p:cNvSpPr/>
          <p:nvPr/>
        </p:nvSpPr>
        <p:spPr>
          <a:xfrm>
            <a:off x="2141848" y="5066902"/>
            <a:ext cx="8935726" cy="73416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ORIENTAÇÕES E CADERNOS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6929847" y="2204864"/>
            <a:ext cx="4141438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Leis relativas à  execução da despesa pública.</a:t>
            </a:r>
          </a:p>
        </p:txBody>
      </p:sp>
      <p:sp>
        <p:nvSpPr>
          <p:cNvPr id="11" name="Fluxograma: Processo 10"/>
          <p:cNvSpPr/>
          <p:nvPr/>
        </p:nvSpPr>
        <p:spPr>
          <a:xfrm>
            <a:off x="6936136" y="2916585"/>
            <a:ext cx="4141438" cy="28803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NOB</a:t>
            </a:r>
            <a:r>
              <a:rPr lang="pt-BR" sz="2000" b="1" dirty="0"/>
              <a:t> SUAS 2012</a:t>
            </a:r>
          </a:p>
        </p:txBody>
      </p:sp>
      <p:sp>
        <p:nvSpPr>
          <p:cNvPr id="12" name="Fluxograma: Processo 11"/>
          <p:cNvSpPr/>
          <p:nvPr/>
        </p:nvSpPr>
        <p:spPr>
          <a:xfrm>
            <a:off x="5282250" y="3389387"/>
            <a:ext cx="2458131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RESOLUÇÃO </a:t>
            </a:r>
            <a:r>
              <a:rPr lang="pt-BR" sz="1600" dirty="0" err="1"/>
              <a:t>CNAS</a:t>
            </a:r>
            <a:endParaRPr lang="pt-BR" sz="1600" dirty="0"/>
          </a:p>
        </p:txBody>
      </p:sp>
      <p:sp>
        <p:nvSpPr>
          <p:cNvPr id="13" name="Fluxograma: Processo 12"/>
          <p:cNvSpPr/>
          <p:nvPr/>
        </p:nvSpPr>
        <p:spPr>
          <a:xfrm>
            <a:off x="8220071" y="3366145"/>
            <a:ext cx="2851214" cy="5760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PORTARIAS MINISTERIAIS - MC</a:t>
            </a:r>
          </a:p>
        </p:txBody>
      </p:sp>
    </p:spTree>
    <p:extLst>
      <p:ext uri="{BB962C8B-B14F-4D97-AF65-F5344CB8AC3E}">
        <p14:creationId xmlns:p14="http://schemas.microsoft.com/office/powerpoint/2010/main" val="389317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4" y="365126"/>
            <a:ext cx="8953501" cy="109220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>
                <a:latin typeface="+mn-lt"/>
              </a:rPr>
              <a:t>PORTARIA MDS nº 113, DE 10 DE DEZEMBRO DE 2015</a:t>
            </a:r>
            <a:br>
              <a:rPr lang="pt-BR" b="1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4074" y="1654175"/>
            <a:ext cx="901065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i="1" dirty="0">
                <a:solidFill>
                  <a:prstClr val="black"/>
                </a:solidFill>
              </a:rPr>
              <a:t>Regulamenta o cofinanciamento federal do Sistema Único de Assistência Social - SUAS e a transferência de recursos na modalidade fundo a fundo e dá outras providências</a:t>
            </a:r>
          </a:p>
          <a:p>
            <a:pPr marL="0" indent="0" algn="just">
              <a:buNone/>
            </a:pPr>
            <a:endParaRPr lang="pt-BR" sz="2200" i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pt-BR" sz="2200" dirty="0"/>
              <a:t>Flexibiliza a utilização dos recursos para os diversos serviços </a:t>
            </a:r>
            <a:r>
              <a:rPr lang="pt-BR" sz="2200" dirty="0" err="1"/>
              <a:t>socioassistenciais</a:t>
            </a:r>
            <a:r>
              <a:rPr lang="pt-BR" sz="2200" dirty="0"/>
              <a:t> que compõe cada Bloco de Financiamento otimizando a sua utilização.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Qualifica a gestão orçamentária;</a:t>
            </a:r>
          </a:p>
          <a:p>
            <a:pPr marL="0" indent="0" algn="just">
              <a:buNone/>
            </a:pPr>
            <a:r>
              <a:rPr lang="pt-BR" sz="2200" dirty="0"/>
              <a:t>Otimiza a utilização dos recursos – em decorrência da unificação de ações orçamentárias.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81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4075" y="574676"/>
            <a:ext cx="8972550" cy="863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</a:rPr>
              <a:t>A Portaria foi dividida em 9 (nove) Capítulos, seguindo a ordem cronológica das ações desempenhadas, quais sejam:</a:t>
            </a:r>
            <a:endParaRPr lang="pt-BR" sz="2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24" y="1682750"/>
            <a:ext cx="9029701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Capítulo I – Disposições Preliminares;</a:t>
            </a:r>
          </a:p>
          <a:p>
            <a:r>
              <a:rPr lang="pt-BR" dirty="0"/>
              <a:t>Capítulo II – Plano de Ação;</a:t>
            </a:r>
          </a:p>
          <a:p>
            <a:r>
              <a:rPr lang="pt-BR" dirty="0"/>
              <a:t>Capítulo III – Blocos de Financiamento;</a:t>
            </a:r>
          </a:p>
          <a:p>
            <a:r>
              <a:rPr lang="pt-BR" dirty="0"/>
              <a:t>Capítulo IV – Transferências;</a:t>
            </a:r>
          </a:p>
          <a:p>
            <a:r>
              <a:rPr lang="pt-BR" dirty="0"/>
              <a:t>Capítulo V – Execução;</a:t>
            </a:r>
          </a:p>
          <a:p>
            <a:r>
              <a:rPr lang="pt-BR" dirty="0"/>
              <a:t>Capítulo VI – Reprogramação;</a:t>
            </a:r>
          </a:p>
          <a:p>
            <a:r>
              <a:rPr lang="pt-BR" dirty="0"/>
              <a:t>Capítulo VII – Prestação de Contas;</a:t>
            </a:r>
          </a:p>
          <a:p>
            <a:r>
              <a:rPr lang="pt-BR" dirty="0"/>
              <a:t>Capítulo VIII – Disposições Transitórias; e</a:t>
            </a:r>
          </a:p>
          <a:p>
            <a:r>
              <a:rPr lang="pt-BR" dirty="0"/>
              <a:t>Capítulo IX – Disposições Gerais.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76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75" y="650875"/>
            <a:ext cx="8858250" cy="77787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PLANO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1644650"/>
            <a:ext cx="8924925" cy="4351338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pt-BR" dirty="0"/>
              <a:t>O Plano de Ação será disponibilizado ao preenchimento por meio de Portaria da Secretaria Nacional de Assistência Social - SNAS, preferencialmente até o final do exercício anterior ao de referência.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dirty="0"/>
              <a:t>Será concedido o prazo de 60 dias para preenchimento por parte do gestor e 30 dias, a contar do término do prazo do gestor, para o Conselho enviar seu parecer.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dirty="0"/>
              <a:t>Transcorrido o prazo destinado ao preenchimento do Plano de Ação e da respectiva avaliação do Conselho de Assistência Social sem que todo o ciclo de preenchimento tenha ocorrido, a SNAS suspenderá o repasse dos recursos dos Blocos de Financiamento disciplinados nos incisos I a IV do art. 7º e de Programas e Projetos, do exercício de referência do respectivo Plano de Ação, até que a pendência seja sanada, com o parecer favorável do Conselho de Assistência Social.</a:t>
            </a:r>
          </a:p>
          <a:p>
            <a:pPr marL="285750" indent="-285750" algn="just">
              <a:spcAft>
                <a:spcPts val="1200"/>
              </a:spcAft>
            </a:pPr>
            <a:r>
              <a:rPr lang="pt-BR" dirty="0"/>
              <a:t>As transferências dos recursos referente às competências do exercício de preenchimento do Plano ficam asseguradas do início do exercício até o término do período de preenchimento e aprovação do Plano de Ação.</a:t>
            </a:r>
          </a:p>
        </p:txBody>
      </p:sp>
    </p:spTree>
    <p:extLst>
      <p:ext uri="{BB962C8B-B14F-4D97-AF65-F5344CB8AC3E}">
        <p14:creationId xmlns:p14="http://schemas.microsoft.com/office/powerpoint/2010/main" val="42170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619124"/>
            <a:ext cx="8924925" cy="80010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OS BLOCOS DE FINANCIAMENTO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420167" y="1653062"/>
            <a:ext cx="4371157" cy="601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u="sng" dirty="0">
                <a:latin typeface="+mn-lt"/>
              </a:rPr>
              <a:t>2 Blocos - Serviços</a:t>
            </a:r>
          </a:p>
        </p:txBody>
      </p:sp>
      <p:sp>
        <p:nvSpPr>
          <p:cNvPr id="7" name="Cubo 6"/>
          <p:cNvSpPr>
            <a:spLocks noChangeAspect="1"/>
          </p:cNvSpPr>
          <p:nvPr/>
        </p:nvSpPr>
        <p:spPr>
          <a:xfrm>
            <a:off x="2294024" y="2314229"/>
            <a:ext cx="2632720" cy="1468062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PROTEÇÃO SOCIAL 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BÁSICA</a:t>
            </a:r>
            <a:endParaRPr lang="pt-BR" sz="2000" b="1" dirty="0"/>
          </a:p>
        </p:txBody>
      </p:sp>
      <p:sp>
        <p:nvSpPr>
          <p:cNvPr id="8" name="Espaço Reservado para Conteúdo 4"/>
          <p:cNvSpPr>
            <a:spLocks noGrp="1" noChangeAspect="1"/>
          </p:cNvSpPr>
          <p:nvPr>
            <p:ph idx="1"/>
          </p:nvPr>
        </p:nvSpPr>
        <p:spPr>
          <a:xfrm>
            <a:off x="4779640" y="2314229"/>
            <a:ext cx="2632720" cy="14680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PROTEÇÃO SOCIAL 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ESPECIAL</a:t>
            </a: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52650" y="3922987"/>
            <a:ext cx="4199707" cy="47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u="sng" dirty="0">
                <a:latin typeface="+mn-lt"/>
              </a:rPr>
              <a:t>2 Blocos – Gestão</a:t>
            </a:r>
          </a:p>
        </p:txBody>
      </p:sp>
      <p:sp>
        <p:nvSpPr>
          <p:cNvPr id="9" name="Espaço Reservado para Conteúdo 3"/>
          <p:cNvSpPr txBox="1">
            <a:spLocks noChangeAspect="1"/>
          </p:cNvSpPr>
          <p:nvPr/>
        </p:nvSpPr>
        <p:spPr>
          <a:xfrm>
            <a:off x="1833201" y="4520346"/>
            <a:ext cx="2570932" cy="1680949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GESTÃO DO SUAS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1" name="Cubo 10"/>
          <p:cNvSpPr>
            <a:spLocks noChangeAspect="1"/>
          </p:cNvSpPr>
          <p:nvPr/>
        </p:nvSpPr>
        <p:spPr>
          <a:xfrm>
            <a:off x="4605746" y="4542323"/>
            <a:ext cx="2861854" cy="159247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ea typeface="DejaVu Sans"/>
              </a:rPr>
              <a:t>BLOCO DA GESTÃO DO PROGRAMA BOLSA FAMÍLIA E DO CADASTRO ÚNICO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800975" y="1762125"/>
            <a:ext cx="3267077" cy="49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u="sng" dirty="0">
                <a:latin typeface="+mn-lt"/>
              </a:rPr>
              <a:t>Programas</a:t>
            </a:r>
          </a:p>
          <a:p>
            <a:pPr algn="ctr"/>
            <a:endParaRPr lang="pt-BR" sz="3600" b="1" u="sng" dirty="0">
              <a:latin typeface="+mn-lt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722395" y="2314229"/>
            <a:ext cx="3345656" cy="361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Exemplos: </a:t>
            </a:r>
          </a:p>
          <a:p>
            <a:r>
              <a:rPr lang="pt-BR" sz="2500" dirty="0"/>
              <a:t>Programa Primeira Infância no SUAS /Criança Feliz  </a:t>
            </a:r>
          </a:p>
          <a:p>
            <a:r>
              <a:rPr lang="pt-BR" sz="2500" dirty="0" err="1"/>
              <a:t>Acessuas</a:t>
            </a:r>
            <a:r>
              <a:rPr lang="pt-BR" sz="2500" dirty="0"/>
              <a:t> Trabalho</a:t>
            </a:r>
          </a:p>
          <a:p>
            <a:r>
              <a:rPr lang="pt-BR" sz="2500" dirty="0"/>
              <a:t>BPC na Escola</a:t>
            </a:r>
          </a:p>
          <a:p>
            <a:r>
              <a:rPr lang="pt-BR" sz="2500" dirty="0"/>
              <a:t>AEPETI</a:t>
            </a:r>
          </a:p>
          <a:p>
            <a:endParaRPr lang="pt-BR" sz="22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7718961" y="1613396"/>
            <a:ext cx="0" cy="4712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5" y="409576"/>
            <a:ext cx="8924926" cy="10287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</a:rPr>
              <a:t>TRANSFERÊNCIAS DE RECURSOS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4075" y="1657350"/>
            <a:ext cx="9001126" cy="4181475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spcAft>
                <a:spcPts val="1800"/>
              </a:spcAft>
            </a:pPr>
            <a:r>
              <a:rPr lang="pt-BR" dirty="0"/>
              <a:t>Os recursos do cofinanciamento federal são depositados e geridos em conta bancária específica, aberta pelo FNAS, e enquanto não empregados na sua finalidade, serão automaticamente aplicados em fundos de aplicação financeira de curto prazo, com resgates automáticos.</a:t>
            </a:r>
          </a:p>
          <a:p>
            <a:pPr marL="285750" indent="-285750" algn="just">
              <a:spcAft>
                <a:spcPts val="1800"/>
              </a:spcAft>
            </a:pPr>
            <a:r>
              <a:rPr lang="pt-BR" dirty="0"/>
              <a:t>Não é permitida a aplicação de recursos em conta centralizadora ou qualquer outro mecanismo semelhante, sob pena de devolução de recursos ao FNAS.</a:t>
            </a:r>
          </a:p>
          <a:p>
            <a:pPr marL="285750" indent="-285750" algn="just">
              <a:spcAft>
                <a:spcPts val="1800"/>
              </a:spcAft>
            </a:pPr>
            <a:r>
              <a:rPr lang="pt-BR" dirty="0"/>
              <a:t>Os entes serão responsáveis pela boa e regular utilização do recurso, devendo, sempre quando solicitados, encaminhar informações, documentos ou realizar devolução de recursos à União, nos casos de comprovada irregularidade na execução dos serviços, programas e projetos, inclusive por meio das entidades e organizações de assistência social, ou de irregularidade na apuração dos índices de gestão, conforme o caso.</a:t>
            </a:r>
          </a:p>
        </p:txBody>
      </p:sp>
    </p:spTree>
    <p:extLst>
      <p:ext uri="{BB962C8B-B14F-4D97-AF65-F5344CB8AC3E}">
        <p14:creationId xmlns:p14="http://schemas.microsoft.com/office/powerpoint/2010/main" val="249700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8953500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cap="all" dirty="0">
                <a:latin typeface="+mn-lt"/>
              </a:rPr>
              <a:t>PORTARIA MC Nº 580, DE 31 DE DEZEMBRO DE 2020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600" y="1825625"/>
            <a:ext cx="891401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Dispõe sobre as transferências de recursos pelo Ministério da Cidadania, na modalidade fundo a fundo, oriundos de emenda parlamentar, de programação orçamentária própria e outros que vierem a ser indicados no âmbito do Sistema Único de Assistência Social - SUAS e dá outras providências.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Estabelece mudanças sobre as transferências de recursos. </a:t>
            </a:r>
          </a:p>
          <a:p>
            <a:pPr marL="0" indent="0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/>
              <a:t>Essa normativa revoga a Portaria do Ministério de Desenvolvimento Social (MDS) 2.601/2018, destaque no processo de execução dos recursos do cofinanciamento federal.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0555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2497</Words>
  <Application>Microsoft Office PowerPoint</Application>
  <PresentationFormat>Widescreen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INSTITUIÇÃO, ORGANIZAÇÃO E ESTRUTURAÇÃO DOS FAS</vt:lpstr>
      <vt:lpstr>OBSERVAÇÕES PARA APLICAÇÃO DOS RECURSOS</vt:lpstr>
      <vt:lpstr> PORTARIA MDS nº 113, DE 10 DE DEZEMBRO DE 2015 </vt:lpstr>
      <vt:lpstr>A Portaria foi dividida em 9 (nove) Capítulos, seguindo a ordem cronológica das ações desempenhadas, quais sejam:</vt:lpstr>
      <vt:lpstr>PLANO DE AÇÃO</vt:lpstr>
      <vt:lpstr>OS BLOCOS DE FINANCIAMENTO</vt:lpstr>
      <vt:lpstr>TRANSFERÊNCIAS DE RECURSOS</vt:lpstr>
      <vt:lpstr>PORTARIA MC Nº 580, DE 31 DE DEZEMBRO DE 2020</vt:lpstr>
      <vt:lpstr>EXECUÇÃO DOS RECURSOS</vt:lpstr>
      <vt:lpstr>REPROGRAMAÇÃO DE SALDOS</vt:lpstr>
      <vt:lpstr>REPROGRAMAÇÃO DE SALDOS</vt:lpstr>
      <vt:lpstr>PRESTAÇÃO DE CONTAS</vt:lpstr>
      <vt:lpstr>PRINCIPAIS CONSTATAÇÕES DOS ÓRGÃOS DE CONTROLE REFERENTES À EXECUÇÃO DE RECURSOS</vt:lpstr>
      <vt:lpstr> ASPECTOS IMPORTANTES QUANTO A PRESTAÇÃO DE CONTAS </vt:lpstr>
      <vt:lpstr> PORTARIA 124 DE 29 de JUNHO DE 2017 </vt:lpstr>
      <vt:lpstr>PROCEDIMENTOS PARA INSTRUÇÃO E GUARDA DE PROCESSOS</vt:lpstr>
      <vt:lpstr>Apresentação do PowerPoint</vt:lpstr>
      <vt:lpstr>Apresentação do PowerPoint</vt:lpstr>
      <vt:lpstr>Apresentação do PowerPoint</vt:lpstr>
      <vt:lpstr>RELAÇÃO DE PAGAMENTOS</vt:lpstr>
      <vt:lpstr>Apresentação do PowerPoint</vt:lpstr>
      <vt:lpstr>DOCUMENTOS OBRIGATÓRIOS PARA COMPOSIÇÃO DOS PROCESSOS DE PRESTAÇÃO DE CONTAS</vt:lpstr>
      <vt:lpstr>ANÁLISE DA PRESTAÇÃO DE CONTAS PELO GESTOR FEDERAL</vt:lpstr>
      <vt:lpstr>  RECURSOS EXTRAORDINÁRIOS  </vt:lpstr>
      <vt:lpstr>ALTERAÇÕES DA PORTARIA 369/2020:</vt:lpstr>
      <vt:lpstr>PORTARIA Nº 378,  DE 7 DE MAIO DE 2020</vt:lpstr>
      <vt:lpstr>ALTERAÇÕES DA PORTARIA 378/2020: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68</cp:revision>
  <cp:lastPrinted>2021-02-26T13:04:45Z</cp:lastPrinted>
  <dcterms:created xsi:type="dcterms:W3CDTF">2021-02-12T20:25:28Z</dcterms:created>
  <dcterms:modified xsi:type="dcterms:W3CDTF">2021-03-05T20:24:51Z</dcterms:modified>
</cp:coreProperties>
</file>