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74" r:id="rId4"/>
    <p:sldId id="280" r:id="rId5"/>
    <p:sldId id="278" r:id="rId6"/>
    <p:sldId id="281" r:id="rId7"/>
    <p:sldId id="288" r:id="rId8"/>
    <p:sldId id="276" r:id="rId9"/>
    <p:sldId id="284" r:id="rId10"/>
    <p:sldId id="287" r:id="rId11"/>
    <p:sldId id="283" r:id="rId12"/>
    <p:sldId id="282" r:id="rId13"/>
    <p:sldId id="285" r:id="rId14"/>
    <p:sldId id="286" r:id="rId15"/>
  </p:sldIdLst>
  <p:sldSz cx="12192000" cy="6858000"/>
  <p:notesSz cx="6877050" cy="965676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B4B98B0-60AC-42C2-AFA5-B58CD77FA1E5}" styleName="Estilo Claro 1 - Ênfas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5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51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0055" cy="484515"/>
          </a:xfrm>
          <a:prstGeom prst="rect">
            <a:avLst/>
          </a:prstGeom>
        </p:spPr>
        <p:txBody>
          <a:bodyPr vert="horz" lIns="94476" tIns="47238" rIns="94476" bIns="47238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95404" y="0"/>
            <a:ext cx="2980055" cy="484515"/>
          </a:xfrm>
          <a:prstGeom prst="rect">
            <a:avLst/>
          </a:prstGeom>
        </p:spPr>
        <p:txBody>
          <a:bodyPr vert="horz" lIns="94476" tIns="47238" rIns="94476" bIns="47238" rtlCol="0"/>
          <a:lstStyle>
            <a:lvl1pPr algn="r">
              <a:defRPr sz="1200"/>
            </a:lvl1pPr>
          </a:lstStyle>
          <a:p>
            <a:fld id="{2F71E86C-AEBA-4E14-BB85-93E27EA5A7B3}" type="datetimeFigureOut">
              <a:rPr lang="pt-BR" smtClean="0"/>
              <a:t>05/03/2021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542925" y="1206500"/>
            <a:ext cx="5791200" cy="32591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476" tIns="47238" rIns="94476" bIns="47238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7705" y="4647317"/>
            <a:ext cx="5501640" cy="3802350"/>
          </a:xfrm>
          <a:prstGeom prst="rect">
            <a:avLst/>
          </a:prstGeom>
        </p:spPr>
        <p:txBody>
          <a:bodyPr vert="horz" lIns="94476" tIns="47238" rIns="94476" bIns="47238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172249"/>
            <a:ext cx="2980055" cy="484514"/>
          </a:xfrm>
          <a:prstGeom prst="rect">
            <a:avLst/>
          </a:prstGeom>
        </p:spPr>
        <p:txBody>
          <a:bodyPr vert="horz" lIns="94476" tIns="47238" rIns="94476" bIns="47238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95404" y="9172249"/>
            <a:ext cx="2980055" cy="484514"/>
          </a:xfrm>
          <a:prstGeom prst="rect">
            <a:avLst/>
          </a:prstGeom>
        </p:spPr>
        <p:txBody>
          <a:bodyPr vert="horz" lIns="94476" tIns="47238" rIns="94476" bIns="47238" rtlCol="0" anchor="b"/>
          <a:lstStyle>
            <a:lvl1pPr algn="r">
              <a:defRPr sz="1200"/>
            </a:lvl1pPr>
          </a:lstStyle>
          <a:p>
            <a:fld id="{C84C1B9E-B371-4717-82B1-406F1DA0E49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2846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AE28B0B-6B30-4B0C-BA39-97500FFFDCE6}" type="slidenum">
              <a:rPr lang="pt-BR" smtClean="0"/>
              <a:t>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92400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AE28B0B-6B30-4B0C-BA39-97500FFFDCE6}" type="slidenum">
              <a:rPr lang="pt-BR" smtClean="0"/>
              <a:t>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818806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AE28B0B-6B30-4B0C-BA39-97500FFFDCE6}" type="slidenum">
              <a:rPr lang="pt-BR" smtClean="0"/>
              <a:t>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120292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AE28B0B-6B30-4B0C-BA39-97500FFFDCE6}" type="slidenum">
              <a:rPr lang="pt-BR" smtClean="0"/>
              <a:t>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036235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AE28B0B-6B30-4B0C-BA39-97500FFFDCE6}" type="slidenum">
              <a:rPr lang="pt-BR" smtClean="0"/>
              <a:t>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506914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AE28B0B-6B30-4B0C-BA39-97500FFFDCE6}" type="slidenum">
              <a:rPr lang="pt-BR" smtClean="0"/>
              <a:t>10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957027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AE28B0B-6B30-4B0C-BA39-97500FFFDCE6}" type="slidenum">
              <a:rPr lang="pt-BR" smtClean="0"/>
              <a:t>11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811767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AE28B0B-6B30-4B0C-BA39-97500FFFDCE6}" type="slidenum">
              <a:rPr lang="pt-BR" smtClean="0"/>
              <a:t>12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22151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4DB4B-5B85-4CDC-9AA2-8D55FD10D261}" type="datetimeFigureOut">
              <a:rPr lang="pt-BR" smtClean="0"/>
              <a:t>05/03/2021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25A07-46FC-49A9-AEEE-1A84E23DB7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9607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4DB4B-5B85-4CDC-9AA2-8D55FD10D261}" type="datetimeFigureOut">
              <a:rPr lang="pt-BR" smtClean="0"/>
              <a:t>05/03/2021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25A07-46FC-49A9-AEEE-1A84E23DB7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1624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4DB4B-5B85-4CDC-9AA2-8D55FD10D261}" type="datetimeFigureOut">
              <a:rPr lang="pt-BR" smtClean="0"/>
              <a:t>05/03/2021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25A07-46FC-49A9-AEEE-1A84E23DB7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8805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4DB4B-5B85-4CDC-9AA2-8D55FD10D261}" type="datetimeFigureOut">
              <a:rPr lang="pt-BR" smtClean="0"/>
              <a:t>05/03/2021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25A07-46FC-49A9-AEEE-1A84E23DB7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693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4DB4B-5B85-4CDC-9AA2-8D55FD10D261}" type="datetimeFigureOut">
              <a:rPr lang="pt-BR" smtClean="0"/>
              <a:t>05/03/2021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25A07-46FC-49A9-AEEE-1A84E23DB7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6694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4DB4B-5B85-4CDC-9AA2-8D55FD10D261}" type="datetimeFigureOut">
              <a:rPr lang="pt-BR" smtClean="0"/>
              <a:t>05/03/2021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25A07-46FC-49A9-AEEE-1A84E23DB7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314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4DB4B-5B85-4CDC-9AA2-8D55FD10D261}" type="datetimeFigureOut">
              <a:rPr lang="pt-BR" smtClean="0"/>
              <a:t>05/03/2021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25A07-46FC-49A9-AEEE-1A84E23DB7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0554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4DB4B-5B85-4CDC-9AA2-8D55FD10D261}" type="datetimeFigureOut">
              <a:rPr lang="pt-BR" smtClean="0"/>
              <a:t>05/03/2021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25A07-46FC-49A9-AEEE-1A84E23DB7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9746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4DB4B-5B85-4CDC-9AA2-8D55FD10D261}" type="datetimeFigureOut">
              <a:rPr lang="pt-BR" smtClean="0"/>
              <a:t>05/03/2021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25A07-46FC-49A9-AEEE-1A84E23DB7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8536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4DB4B-5B85-4CDC-9AA2-8D55FD10D261}" type="datetimeFigureOut">
              <a:rPr lang="pt-BR" smtClean="0"/>
              <a:t>05/03/2021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25A07-46FC-49A9-AEEE-1A84E23DB7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0013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4DB4B-5B85-4CDC-9AA2-8D55FD10D261}" type="datetimeFigureOut">
              <a:rPr lang="pt-BR" smtClean="0"/>
              <a:t>05/03/2021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25A07-46FC-49A9-AEEE-1A84E23DB7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8346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74DB4B-5B85-4CDC-9AA2-8D55FD10D261}" type="datetimeFigureOut">
              <a:rPr lang="pt-BR" smtClean="0"/>
              <a:t>05/03/2021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C25A07-46FC-49A9-AEEE-1A84E23DB7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1148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116065" y="2260699"/>
            <a:ext cx="8531290" cy="2203677"/>
          </a:xfrm>
        </p:spPr>
        <p:txBody>
          <a:bodyPr>
            <a:normAutofit fontScale="90000"/>
          </a:bodyPr>
          <a:lstStyle/>
          <a:p>
            <a:r>
              <a:rPr lang="pt-BR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Operacionalização da Gestão Municipal de Assistência  Social 2021-2024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7640878" y="4813218"/>
            <a:ext cx="2757037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500" dirty="0"/>
              <a:t>CRISTINA MIRANDA</a:t>
            </a:r>
          </a:p>
        </p:txBody>
      </p:sp>
    </p:spTree>
    <p:extLst>
      <p:ext uri="{BB962C8B-B14F-4D97-AF65-F5344CB8AC3E}">
        <p14:creationId xmlns:p14="http://schemas.microsoft.com/office/powerpoint/2010/main" val="40016579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859385" y="234496"/>
            <a:ext cx="10515600" cy="1325563"/>
          </a:xfrm>
        </p:spPr>
        <p:txBody>
          <a:bodyPr>
            <a:normAutofit/>
          </a:bodyPr>
          <a:lstStyle/>
          <a:p>
            <a:r>
              <a:rPr lang="pt-BR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</a:t>
            </a:r>
            <a:r>
              <a:rPr lang="pt-BR" sz="4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REDE DE ATENDIMENTO SOCIOASSISTENCIAL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6235"/>
              </p:ext>
            </p:extLst>
          </p:nvPr>
        </p:nvGraphicFramePr>
        <p:xfrm>
          <a:off x="2173512" y="1730831"/>
          <a:ext cx="8897259" cy="39486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78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14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14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69616">
                <a:tc>
                  <a:txBody>
                    <a:bodyPr/>
                    <a:lstStyle/>
                    <a:p>
                      <a:endParaRPr lang="pt-BR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UNIDADE DE ATENDIMENTO</a:t>
                      </a:r>
                      <a:r>
                        <a:rPr lang="pt-BR" baseline="0" dirty="0"/>
                        <a:t> PÚBLICA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/>
                        <a:t>UNIDADE DE ATENDIMENTO</a:t>
                      </a:r>
                      <a:r>
                        <a:rPr lang="pt-BR" baseline="0" dirty="0"/>
                        <a:t> PRIVADA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952">
                <a:tc>
                  <a:txBody>
                    <a:bodyPr/>
                    <a:lstStyle/>
                    <a:p>
                      <a:r>
                        <a:rPr lang="pt-BR" b="1" dirty="0"/>
                        <a:t>Inscrição</a:t>
                      </a:r>
                      <a:r>
                        <a:rPr lang="pt-BR" b="1" baseline="0" dirty="0"/>
                        <a:t> CMAS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NÃO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SIM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7952">
                <a:tc>
                  <a:txBody>
                    <a:bodyPr/>
                    <a:lstStyle/>
                    <a:p>
                      <a:r>
                        <a:rPr lang="pt-BR" b="1" dirty="0"/>
                        <a:t>CNEAS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NÃO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SIM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7952">
                <a:tc>
                  <a:txBody>
                    <a:bodyPr/>
                    <a:lstStyle/>
                    <a:p>
                      <a:r>
                        <a:rPr lang="pt-BR" b="1" dirty="0"/>
                        <a:t>CEBAS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NÃO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SIM (OPCIONAL)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7952">
                <a:tc>
                  <a:txBody>
                    <a:bodyPr/>
                    <a:lstStyle/>
                    <a:p>
                      <a:r>
                        <a:rPr lang="pt-BR" b="1" dirty="0"/>
                        <a:t>CENSO SUAS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SIM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SIM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9616">
                <a:tc>
                  <a:txBody>
                    <a:bodyPr/>
                    <a:lstStyle/>
                    <a:p>
                      <a:r>
                        <a:rPr lang="pt-BR" b="1" dirty="0"/>
                        <a:t>SISTEMAS</a:t>
                      </a:r>
                      <a:r>
                        <a:rPr lang="pt-BR" b="1" baseline="0" dirty="0"/>
                        <a:t> DE INFORMAÇÃO 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SIM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SIM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69616">
                <a:tc>
                  <a:txBody>
                    <a:bodyPr/>
                    <a:lstStyle/>
                    <a:p>
                      <a:r>
                        <a:rPr lang="pt-BR" b="1" dirty="0"/>
                        <a:t>MONITORAMENTO</a:t>
                      </a:r>
                      <a:r>
                        <a:rPr lang="pt-BR" b="1" baseline="0" dirty="0"/>
                        <a:t> SMAS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SIM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SIM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7952">
                <a:tc>
                  <a:txBody>
                    <a:bodyPr/>
                    <a:lstStyle/>
                    <a:p>
                      <a:r>
                        <a:rPr lang="pt-BR" b="1" dirty="0"/>
                        <a:t>FISCALIZAÇÃO</a:t>
                      </a:r>
                      <a:r>
                        <a:rPr lang="pt-BR" b="1" baseline="0" dirty="0"/>
                        <a:t> CMAS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SIM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SIM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20120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859385" y="234496"/>
            <a:ext cx="10515600" cy="1325563"/>
          </a:xfrm>
        </p:spPr>
        <p:txBody>
          <a:bodyPr>
            <a:normAutofit/>
          </a:bodyPr>
          <a:lstStyle/>
          <a:p>
            <a:r>
              <a:rPr lang="pt-BR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</a:t>
            </a:r>
            <a:r>
              <a:rPr lang="pt-BR" sz="4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ESTRUTURAÇÃO DO CMAS</a:t>
            </a: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2111827" y="1607004"/>
            <a:ext cx="9660016" cy="4294755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itchFamily="2" charset="2"/>
              <a:buChar char="§"/>
            </a:pPr>
            <a:r>
              <a:rPr lang="pt-BR" sz="2900" b="1" dirty="0"/>
              <a:t> </a:t>
            </a:r>
            <a:r>
              <a:rPr lang="pt-BR" sz="2900" dirty="0"/>
              <a:t>Instância de Controle Social da Política de Assistência Social.</a:t>
            </a:r>
          </a:p>
          <a:p>
            <a:pPr algn="just">
              <a:buFont typeface="Wingdings" pitchFamily="2" charset="2"/>
              <a:buChar char="§"/>
            </a:pPr>
            <a:r>
              <a:rPr lang="pt-BR" sz="2900" dirty="0"/>
              <a:t> Seu funcionamento é uma das exigências para o recebimento de recursos federais e estaduais.</a:t>
            </a:r>
          </a:p>
          <a:p>
            <a:pPr algn="just">
              <a:buFont typeface="Wingdings" pitchFamily="2" charset="2"/>
              <a:buChar char="§"/>
            </a:pPr>
            <a:r>
              <a:rPr lang="pt-BR" sz="2900" dirty="0"/>
              <a:t> O CMAS deve ter estrutura mínima para o seu funcionamento. Destinação mínima de 3% IGD PBF e IGD SUAS.</a:t>
            </a:r>
          </a:p>
          <a:p>
            <a:pPr algn="just">
              <a:buFont typeface="Wingdings" pitchFamily="2" charset="2"/>
              <a:buChar char="§"/>
            </a:pPr>
            <a:r>
              <a:rPr lang="pt-BR" sz="2900" dirty="0"/>
              <a:t> Respeitar o mandato do Conselho, podem ser substituídos apenas membros governamentais.</a:t>
            </a:r>
          </a:p>
          <a:p>
            <a:pPr algn="just">
              <a:buFont typeface="Wingdings" pitchFamily="2" charset="2"/>
              <a:buChar char="§"/>
            </a:pPr>
            <a:r>
              <a:rPr lang="pt-BR" sz="2900" b="1" dirty="0"/>
              <a:t> </a:t>
            </a:r>
            <a:r>
              <a:rPr lang="pt-BR" sz="2900" dirty="0"/>
              <a:t>Cumprir os dispostos na lei de criação e regimento interno.</a:t>
            </a:r>
          </a:p>
          <a:p>
            <a:pPr algn="just">
              <a:buFont typeface="Wingdings" pitchFamily="2" charset="2"/>
              <a:buChar char="§"/>
            </a:pPr>
            <a:r>
              <a:rPr lang="pt-BR" sz="2900" b="1" dirty="0"/>
              <a:t> Obrigatório Secretário/a Executivo/a de nível superior.</a:t>
            </a:r>
          </a:p>
          <a:p>
            <a:pPr algn="just">
              <a:buFont typeface="Wingdings" pitchFamily="2" charset="2"/>
              <a:buChar char="§"/>
            </a:pPr>
            <a:endParaRPr lang="pt-BR" sz="2900" b="1" dirty="0"/>
          </a:p>
        </p:txBody>
      </p:sp>
    </p:spTree>
    <p:extLst>
      <p:ext uri="{BB962C8B-B14F-4D97-AF65-F5344CB8AC3E}">
        <p14:creationId xmlns:p14="http://schemas.microsoft.com/office/powerpoint/2010/main" val="4447523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924699" y="365125"/>
            <a:ext cx="10515600" cy="1325563"/>
          </a:xfrm>
        </p:spPr>
        <p:txBody>
          <a:bodyPr>
            <a:normAutofit/>
          </a:bodyPr>
          <a:lstStyle/>
          <a:p>
            <a:r>
              <a:rPr lang="pt-BR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</a:t>
            </a:r>
            <a:r>
              <a:rPr lang="pt-BR" sz="4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SISTEMAS DE INFORMAÇÃO SUAS 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576" y="1930340"/>
            <a:ext cx="2625725" cy="1041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4686301" y="1729082"/>
            <a:ext cx="64389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pt-BR" sz="2400" dirty="0"/>
              <a:t>Sistema de Informação do Governo do Estado de MS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pt-BR" sz="2400" dirty="0"/>
              <a:t>Permissão de Acesso deve ser solicitado à SEDHAST | Coord. Apoio à Gestão SUAS</a:t>
            </a: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576" y="4083050"/>
            <a:ext cx="2719037" cy="1041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CaixaDeTexto 9"/>
          <p:cNvSpPr txBox="1"/>
          <p:nvPr/>
        </p:nvSpPr>
        <p:spPr>
          <a:xfrm>
            <a:off x="4686301" y="3431322"/>
            <a:ext cx="64389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pt-BR" sz="2400" dirty="0"/>
              <a:t>Sistema de Informação Cadastral do Governo do Federal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pt-BR" sz="2400" dirty="0"/>
              <a:t>Outros Sistemas: </a:t>
            </a:r>
            <a:r>
              <a:rPr lang="pt-BR" sz="2400" dirty="0" err="1"/>
              <a:t>SuasWeb</a:t>
            </a:r>
            <a:r>
              <a:rPr lang="pt-BR" sz="2400" dirty="0"/>
              <a:t>, RMA, Prontuário SUAS, SISC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pt-BR" sz="2400" dirty="0"/>
              <a:t>Permissões de Acesso via SAA, somente com a senha do Gestor e Presidente de Conselho (respectivos adjuntos)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249632" y="5266011"/>
            <a:ext cx="4304512" cy="64633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pt-BR" dirty="0"/>
              <a:t>OS SISTEMAS DE INFORMAÇÃO DEVEM SER </a:t>
            </a:r>
          </a:p>
          <a:p>
            <a:r>
              <a:rPr lang="pt-BR" dirty="0"/>
              <a:t>E PERMANECER SEMPRE ATUALIZADOS</a:t>
            </a:r>
          </a:p>
        </p:txBody>
      </p:sp>
    </p:spTree>
    <p:extLst>
      <p:ext uri="{BB962C8B-B14F-4D97-AF65-F5344CB8AC3E}">
        <p14:creationId xmlns:p14="http://schemas.microsoft.com/office/powerpoint/2010/main" val="3513641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935585" y="245382"/>
            <a:ext cx="10515600" cy="1325563"/>
          </a:xfrm>
        </p:spPr>
        <p:txBody>
          <a:bodyPr>
            <a:normAutofit/>
          </a:bodyPr>
          <a:lstStyle/>
          <a:p>
            <a:r>
              <a:rPr lang="pt-BR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</a:t>
            </a:r>
            <a:r>
              <a:rPr lang="pt-BR" sz="4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FONTES DE FINANCIAMENTO DA AS</a:t>
            </a: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2133598" y="1868261"/>
            <a:ext cx="9660016" cy="4294755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itchFamily="2" charset="2"/>
              <a:buChar char="§"/>
            </a:pPr>
            <a:r>
              <a:rPr lang="pt-BR" sz="2900" b="1" dirty="0"/>
              <a:t> </a:t>
            </a:r>
            <a:r>
              <a:rPr lang="pt-BR" sz="2900" dirty="0"/>
              <a:t>Destinação de recurso do tesouro (próprio) – Art. 30 LOAS</a:t>
            </a:r>
          </a:p>
          <a:p>
            <a:pPr algn="just">
              <a:buFont typeface="Wingdings" pitchFamily="2" charset="2"/>
              <a:buChar char="§"/>
            </a:pPr>
            <a:r>
              <a:rPr lang="pt-BR" sz="2900" b="1" dirty="0"/>
              <a:t> </a:t>
            </a:r>
            <a:r>
              <a:rPr lang="pt-BR" sz="2900" dirty="0"/>
              <a:t>Fundo Estadual de Assistência Social - FEAS</a:t>
            </a:r>
          </a:p>
          <a:p>
            <a:pPr algn="just">
              <a:buFont typeface="Wingdings" pitchFamily="2" charset="2"/>
              <a:buChar char="§"/>
            </a:pPr>
            <a:r>
              <a:rPr lang="pt-BR" sz="2900" b="1" dirty="0"/>
              <a:t> </a:t>
            </a:r>
            <a:r>
              <a:rPr lang="pt-BR" sz="2900" dirty="0"/>
              <a:t>Fundo Nacional de Assistência Social - FNAS</a:t>
            </a:r>
            <a:endParaRPr lang="pt-BR" sz="2900" b="1" dirty="0"/>
          </a:p>
          <a:p>
            <a:pPr algn="just">
              <a:buFont typeface="Wingdings" pitchFamily="2" charset="2"/>
              <a:buChar char="§"/>
            </a:pPr>
            <a:r>
              <a:rPr lang="pt-BR" sz="2900" b="1" dirty="0"/>
              <a:t> </a:t>
            </a:r>
            <a:r>
              <a:rPr lang="pt-BR" sz="2900" dirty="0"/>
              <a:t>Fundo Municipal de Investimento Social - FMIS</a:t>
            </a:r>
          </a:p>
          <a:p>
            <a:pPr algn="just">
              <a:buFont typeface="Wingdings" pitchFamily="2" charset="2"/>
              <a:buChar char="§"/>
            </a:pPr>
            <a:r>
              <a:rPr lang="pt-BR" sz="2900" b="1" dirty="0"/>
              <a:t> </a:t>
            </a:r>
            <a:r>
              <a:rPr lang="pt-BR" sz="2900" dirty="0"/>
              <a:t>Emendas Parlamentares</a:t>
            </a:r>
          </a:p>
          <a:p>
            <a:pPr algn="just">
              <a:buFont typeface="Wingdings" pitchFamily="2" charset="2"/>
              <a:buChar char="§"/>
            </a:pPr>
            <a:r>
              <a:rPr lang="pt-BR" sz="2900" b="1" dirty="0"/>
              <a:t> </a:t>
            </a:r>
            <a:r>
              <a:rPr lang="pt-BR" sz="2900" dirty="0"/>
              <a:t>Outros</a:t>
            </a:r>
          </a:p>
          <a:p>
            <a:pPr algn="just">
              <a:buFont typeface="Wingdings" pitchFamily="2" charset="2"/>
              <a:buChar char="§"/>
            </a:pPr>
            <a:endParaRPr lang="pt-BR" sz="2900" b="1" dirty="0"/>
          </a:p>
        </p:txBody>
      </p:sp>
      <p:pic>
        <p:nvPicPr>
          <p:cNvPr id="6" name="Imagem 5"/>
          <p:cNvPicPr/>
          <p:nvPr/>
        </p:nvPicPr>
        <p:blipFill rotWithShape="1">
          <a:blip r:embed="rId2"/>
          <a:srcRect l="23284" t="41100" r="56079" b="20623"/>
          <a:stretch/>
        </p:blipFill>
        <p:spPr bwMode="auto">
          <a:xfrm>
            <a:off x="9491892" y="3877056"/>
            <a:ext cx="1959293" cy="194957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89176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97280" y="1816100"/>
            <a:ext cx="10058400" cy="4186924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3800" b="1" cap="small" dirty="0"/>
              <a:t>Coordenadoria de Apoio à Gestão do SUAS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3000" dirty="0"/>
              <a:t>Secretaria de Estado de Direitos Humanos, Assistência Social e Trabalho - SUPAS/SEDHAST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pt-BR" sz="3000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4000" dirty="0"/>
              <a:t>3318-4115 | 4130 | 4132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3500" dirty="0"/>
              <a:t>gestaosuas@sedhast.ms.gov.br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3500" dirty="0"/>
              <a:t>www.sedhast.ms.gov.br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3500" dirty="0"/>
              <a:t>www.observatorio.sedhast.ms.gov.br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3500" dirty="0" err="1"/>
              <a:t>Téc</a:t>
            </a:r>
            <a:r>
              <a:rPr lang="pt-BR" sz="3500" dirty="0"/>
              <a:t> Gestão SUAS e CMAS_MS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pt-BR" sz="4000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pt-BR" sz="40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137" y="5300730"/>
            <a:ext cx="625703" cy="44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3719851" y="192194"/>
            <a:ext cx="4813257" cy="1325563"/>
          </a:xfrm>
        </p:spPr>
        <p:txBody>
          <a:bodyPr>
            <a:normAutofit/>
          </a:bodyPr>
          <a:lstStyle/>
          <a:p>
            <a:r>
              <a:rPr lang="pt-BR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</a:t>
            </a:r>
            <a:r>
              <a:rPr lang="pt-BR" sz="48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OBRIGADA!</a:t>
            </a:r>
          </a:p>
        </p:txBody>
      </p:sp>
    </p:spTree>
    <p:extLst>
      <p:ext uri="{BB962C8B-B14F-4D97-AF65-F5344CB8AC3E}">
        <p14:creationId xmlns:p14="http://schemas.microsoft.com/office/powerpoint/2010/main" val="15433343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24699" y="365125"/>
            <a:ext cx="10515600" cy="1325563"/>
          </a:xfrm>
        </p:spPr>
        <p:txBody>
          <a:bodyPr>
            <a:normAutofit/>
          </a:bodyPr>
          <a:lstStyle/>
          <a:p>
            <a:r>
              <a:rPr lang="pt-BR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</a:t>
            </a:r>
            <a:r>
              <a:rPr lang="pt-BR" sz="4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LEGISLAÇÃO DE REFERÊNCIA</a:t>
            </a:r>
          </a:p>
        </p:txBody>
      </p:sp>
      <p:sp>
        <p:nvSpPr>
          <p:cNvPr id="11" name="Espaço Reservado para Conteúdo 2"/>
          <p:cNvSpPr txBox="1">
            <a:spLocks/>
          </p:cNvSpPr>
          <p:nvPr/>
        </p:nvSpPr>
        <p:spPr>
          <a:xfrm>
            <a:off x="2144486" y="1843476"/>
            <a:ext cx="9013371" cy="4294755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itchFamily="2" charset="2"/>
              <a:buChar char="§"/>
            </a:pPr>
            <a:r>
              <a:rPr lang="pt-BR" sz="3000" dirty="0"/>
              <a:t> LOAS – Lei Orgânica da Assistência Social</a:t>
            </a:r>
          </a:p>
          <a:p>
            <a:pPr algn="just">
              <a:buFont typeface="Wingdings" pitchFamily="2" charset="2"/>
              <a:buChar char="§"/>
            </a:pPr>
            <a:r>
              <a:rPr lang="pt-BR" sz="3000" dirty="0"/>
              <a:t> Política Nacional de Assistência Social 2004 </a:t>
            </a:r>
          </a:p>
          <a:p>
            <a:pPr algn="just">
              <a:buFont typeface="Wingdings" pitchFamily="2" charset="2"/>
              <a:buChar char="§"/>
            </a:pPr>
            <a:r>
              <a:rPr lang="pt-BR" sz="3000" dirty="0"/>
              <a:t> Norma Operacional Básica do SUAS – NOB SUAS 2012</a:t>
            </a:r>
          </a:p>
          <a:p>
            <a:pPr algn="just">
              <a:buFont typeface="Wingdings" pitchFamily="2" charset="2"/>
              <a:buChar char="§"/>
            </a:pPr>
            <a:r>
              <a:rPr lang="pt-BR" sz="3000" dirty="0"/>
              <a:t> Tipificação Nacional dos Serviços Socioassistenciais 2009</a:t>
            </a:r>
          </a:p>
          <a:p>
            <a:pPr algn="just">
              <a:buFont typeface="Wingdings" pitchFamily="2" charset="2"/>
              <a:buChar char="§"/>
            </a:pPr>
            <a:r>
              <a:rPr lang="pt-BR" sz="3000" dirty="0"/>
              <a:t> Norma Operacional Básica de Recursos Humanos do SUAS – NOB RH SUAS 2007</a:t>
            </a:r>
          </a:p>
          <a:p>
            <a:pPr algn="just">
              <a:buFont typeface="Wingdings" pitchFamily="2" charset="2"/>
              <a:buChar char="§"/>
            </a:pPr>
            <a:r>
              <a:rPr lang="pt-BR" sz="3000" dirty="0"/>
              <a:t> Lei Estadual nº 4.902/2016 – LEI SUAS MS</a:t>
            </a:r>
          </a:p>
          <a:p>
            <a:pPr marL="0" indent="0" algn="just">
              <a:buNone/>
            </a:pPr>
            <a:endParaRPr lang="pt-BR" sz="3000" dirty="0"/>
          </a:p>
          <a:p>
            <a:pPr algn="just">
              <a:buFont typeface="Wingdings" pitchFamily="2" charset="2"/>
              <a:buChar char="§"/>
            </a:pPr>
            <a:endParaRPr lang="pt-BR" sz="3000" dirty="0"/>
          </a:p>
        </p:txBody>
      </p:sp>
    </p:spTree>
    <p:extLst>
      <p:ext uri="{BB962C8B-B14F-4D97-AF65-F5344CB8AC3E}">
        <p14:creationId xmlns:p14="http://schemas.microsoft.com/office/powerpoint/2010/main" val="21653483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24699" y="365125"/>
            <a:ext cx="10515600" cy="1325563"/>
          </a:xfrm>
        </p:spPr>
        <p:txBody>
          <a:bodyPr>
            <a:normAutofit/>
          </a:bodyPr>
          <a:lstStyle/>
          <a:p>
            <a:r>
              <a:rPr lang="pt-BR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</a:t>
            </a:r>
            <a:r>
              <a:rPr lang="pt-BR" sz="4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LEGISLAÇÃO DE REFERÊNCIA MUNICIPAL</a:t>
            </a: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2144485" y="1527402"/>
            <a:ext cx="8980715" cy="4294755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itchFamily="2" charset="2"/>
              <a:buChar char="§"/>
            </a:pPr>
            <a:r>
              <a:rPr lang="pt-BR" sz="3000" dirty="0"/>
              <a:t> Lei que regulamenta o SUAS no Município</a:t>
            </a:r>
          </a:p>
          <a:p>
            <a:pPr algn="just">
              <a:buFont typeface="Wingdings" pitchFamily="2" charset="2"/>
              <a:buChar char="§"/>
            </a:pPr>
            <a:r>
              <a:rPr lang="pt-BR" sz="3000" dirty="0"/>
              <a:t> Lei de criação do Fundo Municipal de Assistência Social e Conselho Municipal de Assistência Social</a:t>
            </a:r>
          </a:p>
          <a:p>
            <a:pPr algn="just">
              <a:buFont typeface="Wingdings" pitchFamily="2" charset="2"/>
              <a:buChar char="§"/>
            </a:pPr>
            <a:r>
              <a:rPr lang="pt-BR" sz="3000" dirty="0"/>
              <a:t> Deliberações das Conferências de Assistência Social</a:t>
            </a:r>
          </a:p>
          <a:p>
            <a:pPr algn="just">
              <a:buFont typeface="Wingdings" pitchFamily="2" charset="2"/>
              <a:buChar char="§"/>
            </a:pPr>
            <a:r>
              <a:rPr lang="pt-BR" sz="3000" dirty="0"/>
              <a:t> Deliberações do Conselho Municipal de Assistência Social </a:t>
            </a:r>
          </a:p>
          <a:p>
            <a:pPr algn="just">
              <a:buFont typeface="Wingdings" pitchFamily="2" charset="2"/>
              <a:buChar char="§"/>
            </a:pPr>
            <a:r>
              <a:rPr lang="pt-BR" sz="3000" dirty="0"/>
              <a:t> Ato de criação do órgão gestor municipal de assistência social </a:t>
            </a:r>
          </a:p>
          <a:p>
            <a:pPr algn="just">
              <a:buFont typeface="Wingdings" pitchFamily="2" charset="2"/>
              <a:buChar char="§"/>
            </a:pPr>
            <a:r>
              <a:rPr lang="pt-BR" sz="3000" dirty="0"/>
              <a:t> Regimento interno do órgão gestor | organograma</a:t>
            </a:r>
          </a:p>
          <a:p>
            <a:pPr marL="0" indent="0" algn="just">
              <a:buNone/>
            </a:pPr>
            <a:r>
              <a:rPr lang="pt-BR" sz="3000" dirty="0"/>
              <a:t> </a:t>
            </a:r>
          </a:p>
          <a:p>
            <a:pPr algn="just">
              <a:buFont typeface="Wingdings" pitchFamily="2" charset="2"/>
              <a:buChar char="§"/>
            </a:pPr>
            <a:endParaRPr lang="pt-BR" sz="3000" dirty="0"/>
          </a:p>
        </p:txBody>
      </p:sp>
    </p:spTree>
    <p:extLst>
      <p:ext uri="{BB962C8B-B14F-4D97-AF65-F5344CB8AC3E}">
        <p14:creationId xmlns:p14="http://schemas.microsoft.com/office/powerpoint/2010/main" val="30649729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924699" y="365125"/>
            <a:ext cx="10515600" cy="1325563"/>
          </a:xfrm>
        </p:spPr>
        <p:txBody>
          <a:bodyPr>
            <a:normAutofit/>
          </a:bodyPr>
          <a:lstStyle/>
          <a:p>
            <a:r>
              <a:rPr lang="pt-BR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</a:t>
            </a:r>
            <a:r>
              <a:rPr lang="pt-BR" sz="4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FUNÇÕES ESSENCIAIS NOB-RH/SUAS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3190333" y="5847804"/>
            <a:ext cx="5984331" cy="3693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pt-BR" dirty="0"/>
              <a:t>ÓRGÃO GESTOR NÃO EXECUTA ATENDIMENTO AOS USUÁRIOS</a:t>
            </a:r>
          </a:p>
        </p:txBody>
      </p:sp>
      <p:graphicFrame>
        <p:nvGraphicFramePr>
          <p:cNvPr id="3" name="Tabela 3">
            <a:extLst>
              <a:ext uri="{FF2B5EF4-FFF2-40B4-BE49-F238E27FC236}">
                <a16:creationId xmlns:a16="http://schemas.microsoft.com/office/drawing/2014/main" id="{7B0D3EB4-322E-434F-8E22-2C2022E888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6368984"/>
              </p:ext>
            </p:extLst>
          </p:nvPr>
        </p:nvGraphicFramePr>
        <p:xfrm>
          <a:off x="2155971" y="1559461"/>
          <a:ext cx="8942664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42664">
                  <a:extLst>
                    <a:ext uri="{9D8B030D-6E8A-4147-A177-3AD203B41FA5}">
                      <a16:colId xmlns:a16="http://schemas.microsoft.com/office/drawing/2014/main" val="6131974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FUNÇÕES ESSENCIAIS DA GESTÃO MUNICIPAL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73953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800" dirty="0"/>
                        <a:t>Gestão do Sistema Municipal de Assistência Social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13887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800" dirty="0"/>
                        <a:t>Coordenação da Proteção Social Básica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88617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800" dirty="0"/>
                        <a:t>Coordenação da Proteção Social Especial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55596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800" dirty="0"/>
                        <a:t>Planejamento e Orçamento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20532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800" dirty="0"/>
                        <a:t>Gerenciamento do Fundo Municipal de Assistência Social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5792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800" dirty="0"/>
                        <a:t>Gerenciamento dos Sistemas de Informação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53810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800" dirty="0"/>
                        <a:t>Monitoramento e Controle da Execução dos Serviços, Programas, Projetos e Benefícios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36333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800" dirty="0"/>
                        <a:t>Monitoramento e Controle da Rede Socioassistencial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58908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800" dirty="0"/>
                        <a:t>Gestão do Trabalho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94817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800" dirty="0"/>
                        <a:t>Apoio às instâncias de deliberação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23398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53653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Espaço Reservado para Conteúdo 2"/>
          <p:cNvSpPr txBox="1">
            <a:spLocks/>
          </p:cNvSpPr>
          <p:nvPr/>
        </p:nvSpPr>
        <p:spPr>
          <a:xfrm>
            <a:off x="2139950" y="1520000"/>
            <a:ext cx="9022294" cy="4832032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itchFamily="2" charset="2"/>
              <a:buChar char="§"/>
            </a:pPr>
            <a:r>
              <a:rPr lang="pt-BR" sz="2800" b="1" dirty="0"/>
              <a:t> </a:t>
            </a:r>
            <a:r>
              <a:rPr lang="pt-BR" sz="2400" dirty="0">
                <a:solidFill>
                  <a:schemeClr val="tx1"/>
                </a:solidFill>
              </a:rPr>
              <a:t>Assegurar ASSISTÊNCIA SOCIAL na nomenclatura do órgão gestor</a:t>
            </a:r>
          </a:p>
          <a:p>
            <a:pPr algn="just">
              <a:buFont typeface="Wingdings" pitchFamily="2" charset="2"/>
              <a:buChar char="§"/>
            </a:pPr>
            <a:r>
              <a:rPr lang="pt-BR" sz="2800" dirty="0">
                <a:solidFill>
                  <a:schemeClr val="tx1"/>
                </a:solidFill>
              </a:rPr>
              <a:t> </a:t>
            </a:r>
            <a:r>
              <a:rPr lang="pt-BR" sz="2400" dirty="0">
                <a:solidFill>
                  <a:schemeClr val="tx1"/>
                </a:solidFill>
              </a:rPr>
              <a:t>Garantir na estrutura organizacional:</a:t>
            </a:r>
          </a:p>
          <a:p>
            <a:pPr algn="just">
              <a:buFont typeface="Wingdings" pitchFamily="2" charset="2"/>
              <a:buChar char="§"/>
            </a:pPr>
            <a:endParaRPr lang="pt-BR" sz="32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950" y="2601723"/>
            <a:ext cx="9022294" cy="3305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924699" y="365125"/>
            <a:ext cx="10515600" cy="1325563"/>
          </a:xfrm>
        </p:spPr>
        <p:txBody>
          <a:bodyPr>
            <a:normAutofit/>
          </a:bodyPr>
          <a:lstStyle/>
          <a:p>
            <a:r>
              <a:rPr lang="pt-BR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</a:t>
            </a:r>
            <a:r>
              <a:rPr lang="pt-BR" sz="4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ESTRUTURAÇÃO DO ÓRGÃO GESTOR DE AS</a:t>
            </a:r>
          </a:p>
        </p:txBody>
      </p:sp>
    </p:spTree>
    <p:extLst>
      <p:ext uri="{BB962C8B-B14F-4D97-AF65-F5344CB8AC3E}">
        <p14:creationId xmlns:p14="http://schemas.microsoft.com/office/powerpoint/2010/main" val="33868934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924699" y="365125"/>
            <a:ext cx="10515600" cy="1325563"/>
          </a:xfrm>
        </p:spPr>
        <p:txBody>
          <a:bodyPr>
            <a:normAutofit/>
          </a:bodyPr>
          <a:lstStyle/>
          <a:p>
            <a:r>
              <a:rPr lang="pt-B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</a:t>
            </a:r>
            <a:r>
              <a:rPr lang="pt-BR" sz="36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PROFISSIONAIS PARA COMPOR A GESTÃO DO SUAS</a:t>
            </a:r>
          </a:p>
        </p:txBody>
      </p:sp>
      <p:sp>
        <p:nvSpPr>
          <p:cNvPr id="3" name="Espaço Reservado para Conteúdo 2"/>
          <p:cNvSpPr txBox="1">
            <a:spLocks/>
          </p:cNvSpPr>
          <p:nvPr/>
        </p:nvSpPr>
        <p:spPr>
          <a:xfrm>
            <a:off x="2100945" y="1864860"/>
            <a:ext cx="3537855" cy="4294755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itchFamily="2" charset="2"/>
              <a:buChar char="§"/>
            </a:pPr>
            <a:r>
              <a:rPr lang="pt-BR" sz="3000" dirty="0"/>
              <a:t> ASSISTENTE SOCIAL</a:t>
            </a:r>
          </a:p>
          <a:p>
            <a:pPr algn="just">
              <a:buFont typeface="Wingdings" pitchFamily="2" charset="2"/>
              <a:buChar char="§"/>
            </a:pPr>
            <a:r>
              <a:rPr lang="pt-BR" sz="3000" dirty="0"/>
              <a:t>PSICÓLOGO</a:t>
            </a:r>
          </a:p>
          <a:p>
            <a:pPr algn="just">
              <a:buFont typeface="Wingdings" pitchFamily="2" charset="2"/>
              <a:buChar char="§"/>
            </a:pPr>
            <a:r>
              <a:rPr lang="pt-BR" sz="3000" dirty="0"/>
              <a:t>ADVOGADO</a:t>
            </a:r>
          </a:p>
          <a:p>
            <a:pPr algn="just">
              <a:buFont typeface="Wingdings" pitchFamily="2" charset="2"/>
              <a:buChar char="§"/>
            </a:pPr>
            <a:r>
              <a:rPr lang="pt-BR" sz="3000" dirty="0"/>
              <a:t>ADMINISTRADOR</a:t>
            </a:r>
          </a:p>
          <a:p>
            <a:pPr algn="just">
              <a:buFont typeface="Wingdings" pitchFamily="2" charset="2"/>
              <a:buChar char="§"/>
            </a:pPr>
            <a:r>
              <a:rPr lang="pt-BR" sz="3000" dirty="0"/>
              <a:t>ANTROPÓLOGO</a:t>
            </a:r>
          </a:p>
          <a:p>
            <a:pPr algn="just">
              <a:buFont typeface="Wingdings" pitchFamily="2" charset="2"/>
              <a:buChar char="§"/>
            </a:pPr>
            <a:r>
              <a:rPr lang="pt-BR" sz="3000" dirty="0"/>
              <a:t>CONTADOR</a:t>
            </a:r>
          </a:p>
          <a:p>
            <a:pPr algn="just">
              <a:buFont typeface="Wingdings" pitchFamily="2" charset="2"/>
              <a:buChar char="§"/>
            </a:pPr>
            <a:r>
              <a:rPr lang="pt-BR" sz="3000" dirty="0"/>
              <a:t>ECONOMISTA</a:t>
            </a:r>
          </a:p>
          <a:p>
            <a:pPr marL="0" indent="0" algn="just">
              <a:buNone/>
            </a:pPr>
            <a:endParaRPr lang="pt-BR" sz="3000" dirty="0"/>
          </a:p>
          <a:p>
            <a:pPr algn="just">
              <a:buFont typeface="Wingdings" pitchFamily="2" charset="2"/>
              <a:buChar char="§"/>
            </a:pPr>
            <a:endParaRPr lang="pt-BR" sz="3000" dirty="0"/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7260773" y="1864857"/>
            <a:ext cx="3537855" cy="4294755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itchFamily="2" charset="2"/>
              <a:buChar char="§"/>
            </a:pPr>
            <a:r>
              <a:rPr lang="pt-BR" sz="3000" dirty="0"/>
              <a:t> ECONOMISTA DOMÉSTICO</a:t>
            </a:r>
          </a:p>
          <a:p>
            <a:pPr algn="just">
              <a:buFont typeface="Wingdings" pitchFamily="2" charset="2"/>
              <a:buChar char="§"/>
            </a:pPr>
            <a:r>
              <a:rPr lang="pt-BR" sz="3000" dirty="0"/>
              <a:t> PEDAGOGO</a:t>
            </a:r>
          </a:p>
          <a:p>
            <a:pPr algn="just">
              <a:buFont typeface="Wingdings" pitchFamily="2" charset="2"/>
              <a:buChar char="§"/>
            </a:pPr>
            <a:r>
              <a:rPr lang="pt-BR" sz="3000" dirty="0"/>
              <a:t>SOCIÓLOGO</a:t>
            </a:r>
          </a:p>
          <a:p>
            <a:pPr algn="just">
              <a:buFont typeface="Wingdings" pitchFamily="2" charset="2"/>
              <a:buChar char="§"/>
            </a:pPr>
            <a:r>
              <a:rPr lang="pt-BR" sz="3000" dirty="0"/>
              <a:t> TERAPEUTA OCUPACIONAL</a:t>
            </a:r>
          </a:p>
          <a:p>
            <a:pPr marL="0" indent="0" algn="just">
              <a:buNone/>
            </a:pPr>
            <a:endParaRPr lang="pt-BR" sz="3000" dirty="0"/>
          </a:p>
          <a:p>
            <a:pPr algn="just">
              <a:buFont typeface="Wingdings" pitchFamily="2" charset="2"/>
              <a:buChar char="§"/>
            </a:pPr>
            <a:endParaRPr lang="pt-BR" sz="3000" dirty="0"/>
          </a:p>
        </p:txBody>
      </p:sp>
      <p:sp>
        <p:nvSpPr>
          <p:cNvPr id="2" name="CaixaDeTexto 1"/>
          <p:cNvSpPr txBox="1"/>
          <p:nvPr/>
        </p:nvSpPr>
        <p:spPr>
          <a:xfrm>
            <a:off x="7477900" y="5619592"/>
            <a:ext cx="3962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Art. 3º da Resolução CNAS nº 17/2011 </a:t>
            </a:r>
          </a:p>
        </p:txBody>
      </p:sp>
    </p:spTree>
    <p:extLst>
      <p:ext uri="{BB962C8B-B14F-4D97-AF65-F5344CB8AC3E}">
        <p14:creationId xmlns:p14="http://schemas.microsoft.com/office/powerpoint/2010/main" val="28264874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Espaço Reservado para Conteúdo 2"/>
          <p:cNvSpPr txBox="1">
            <a:spLocks/>
          </p:cNvSpPr>
          <p:nvPr/>
        </p:nvSpPr>
        <p:spPr>
          <a:xfrm>
            <a:off x="2139950" y="1520000"/>
            <a:ext cx="9022294" cy="4832032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itchFamily="2" charset="2"/>
              <a:buChar char="§"/>
            </a:pPr>
            <a:r>
              <a:rPr lang="pt-BR" sz="2400" dirty="0"/>
              <a:t>Equipe Técnica mínima de Nível Superior para os Órgãos Gestores Municipais de AS de acordo com  o Porte Populacional:</a:t>
            </a:r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924699" y="365125"/>
            <a:ext cx="10515600" cy="1325563"/>
          </a:xfrm>
        </p:spPr>
        <p:txBody>
          <a:bodyPr>
            <a:normAutofit/>
          </a:bodyPr>
          <a:lstStyle/>
          <a:p>
            <a:r>
              <a:rPr lang="pt-BR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</a:t>
            </a:r>
            <a:r>
              <a:rPr lang="pt-BR" sz="4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ESTRUTURAÇÃO DO ÓRGÃO GESTOR DE AS</a:t>
            </a:r>
          </a:p>
        </p:txBody>
      </p:sp>
      <p:pic>
        <p:nvPicPr>
          <p:cNvPr id="2050" name="Imagem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64" t="34853" r="15724" b="44031"/>
          <a:stretch/>
        </p:blipFill>
        <p:spPr bwMode="auto">
          <a:xfrm>
            <a:off x="2282075" y="2543831"/>
            <a:ext cx="8330678" cy="2692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/>
          <p:cNvSpPr/>
          <p:nvPr/>
        </p:nvSpPr>
        <p:spPr>
          <a:xfrm>
            <a:off x="5196036" y="5394985"/>
            <a:ext cx="53478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RESOLUÇÃO CIB/MS Nº 445, DE 25 DE JULHO DE 2019. </a:t>
            </a:r>
          </a:p>
        </p:txBody>
      </p:sp>
    </p:spTree>
    <p:extLst>
      <p:ext uri="{BB962C8B-B14F-4D97-AF65-F5344CB8AC3E}">
        <p14:creationId xmlns:p14="http://schemas.microsoft.com/office/powerpoint/2010/main" val="12986064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924699" y="365125"/>
            <a:ext cx="10515600" cy="1325563"/>
          </a:xfrm>
        </p:spPr>
        <p:txBody>
          <a:bodyPr>
            <a:normAutofit/>
          </a:bodyPr>
          <a:lstStyle/>
          <a:p>
            <a:r>
              <a:rPr lang="pt-BR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</a:t>
            </a:r>
            <a:r>
              <a:rPr lang="pt-BR" sz="4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INSTRUMENTAIS DE GESTÃO DO SUAS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3045523"/>
              </p:ext>
            </p:extLst>
          </p:nvPr>
        </p:nvGraphicFramePr>
        <p:xfrm>
          <a:off x="2155075" y="1536530"/>
          <a:ext cx="8919615" cy="44856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3559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963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672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INSTRUMENTAL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O QUE É?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PERIODICIDADE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b="1" dirty="0"/>
                        <a:t>PLANO</a:t>
                      </a:r>
                      <a:r>
                        <a:rPr lang="pt-BR" sz="1600" b="1" baseline="0" dirty="0"/>
                        <a:t> DE ASSISTÊNCIA SOCIAL</a:t>
                      </a:r>
                      <a:endParaRPr lang="pt-B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Instrumento de planejamento e gestão da Política</a:t>
                      </a:r>
                      <a:r>
                        <a:rPr lang="pt-BR" sz="16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 AS.</a:t>
                      </a:r>
                      <a:endParaRPr lang="pt-BR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QUADRIENAL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b="1" dirty="0"/>
                        <a:t>PACTO DE APRIMORAMENTO DA GESTÃO DO SUAS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Instrumento do SUAS que define as prioridades e metas da gestão da política de Assistência Social.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QUADRIENAL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b="1" dirty="0"/>
                        <a:t>RELATÓRIO DE GESTÃO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Instrumento de gestão, onde os municípios devem apresentar, anualmente, os resultados alcançados com a execução da Política</a:t>
                      </a:r>
                      <a:r>
                        <a:rPr lang="pt-BR" sz="16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ANUAL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b="1" dirty="0"/>
                        <a:t>PLANO DE PROVIDÊNCIAS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16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pt-BR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nstrumento de planejamento das ações para a superação de dificuldades na gestão e execução dos serviços, programas, projetos e benefícios socioassistenciais.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SEMPRE</a:t>
                      </a:r>
                      <a:r>
                        <a:rPr lang="pt-BR" sz="1600" baseline="0" dirty="0"/>
                        <a:t> QUE NECESSÁRIO</a:t>
                      </a:r>
                      <a:endParaRPr lang="pt-B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b="1" dirty="0"/>
                        <a:t>CENSO SUAS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Processo de monitoramento. É a coleta informações sobre os padrões de serviços, programas e projetos realizados na esfera de ação do SUAS.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ANUAL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87490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859385" y="234496"/>
            <a:ext cx="10515600" cy="1325563"/>
          </a:xfrm>
        </p:spPr>
        <p:txBody>
          <a:bodyPr>
            <a:normAutofit/>
          </a:bodyPr>
          <a:lstStyle/>
          <a:p>
            <a:r>
              <a:rPr lang="pt-BR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</a:t>
            </a:r>
            <a:r>
              <a:rPr lang="pt-BR" sz="4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REDE DE ATENDIMENTO SOCIOASSISTENCIAL</a:t>
            </a:r>
          </a:p>
        </p:txBody>
      </p:sp>
      <p:grpSp>
        <p:nvGrpSpPr>
          <p:cNvPr id="3" name="Grupo 2"/>
          <p:cNvGrpSpPr>
            <a:grpSpLocks/>
          </p:cNvGrpSpPr>
          <p:nvPr/>
        </p:nvGrpSpPr>
        <p:grpSpPr bwMode="auto">
          <a:xfrm>
            <a:off x="2681769" y="1535263"/>
            <a:ext cx="7721072" cy="4523749"/>
            <a:chOff x="734616" y="1538288"/>
            <a:chExt cx="7454503" cy="4274046"/>
          </a:xfrm>
        </p:grpSpPr>
        <p:sp>
          <p:nvSpPr>
            <p:cNvPr id="4" name="Retângulo 3"/>
            <p:cNvSpPr/>
            <p:nvPr/>
          </p:nvSpPr>
          <p:spPr>
            <a:xfrm>
              <a:off x="734616" y="1585626"/>
              <a:ext cx="7454503" cy="421315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5" name="AutoShape 3" descr="Papiro"/>
            <p:cNvSpPr>
              <a:spLocks noChangeArrowheads="1"/>
            </p:cNvSpPr>
            <p:nvPr/>
          </p:nvSpPr>
          <p:spPr bwMode="auto">
            <a:xfrm>
              <a:off x="1232186" y="1808779"/>
              <a:ext cx="3739314" cy="3935578"/>
            </a:xfrm>
            <a:prstGeom prst="octagon">
              <a:avLst>
                <a:gd name="adj" fmla="val 12469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 w="3175">
              <a:solidFill>
                <a:schemeClr val="accent6">
                  <a:lumMod val="50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altLang="pt-BR" dirty="0"/>
            </a:p>
          </p:txBody>
        </p:sp>
        <p:sp>
          <p:nvSpPr>
            <p:cNvPr id="7" name="AutoShape 15"/>
            <p:cNvSpPr>
              <a:spLocks noChangeArrowheads="1"/>
            </p:cNvSpPr>
            <p:nvPr/>
          </p:nvSpPr>
          <p:spPr bwMode="auto">
            <a:xfrm rot="-21649237">
              <a:off x="2249943" y="3942970"/>
              <a:ext cx="572959" cy="229422"/>
            </a:xfrm>
            <a:prstGeom prst="leftRightArrow">
              <a:avLst>
                <a:gd name="adj1" fmla="val 50000"/>
                <a:gd name="adj2" fmla="val 50000"/>
              </a:avLst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shade val="30000"/>
                    <a:satMod val="115000"/>
                  </a:schemeClr>
                </a:gs>
                <a:gs pos="50000">
                  <a:schemeClr val="accent1">
                    <a:lumMod val="60000"/>
                    <a:lumOff val="40000"/>
                    <a:shade val="67500"/>
                    <a:satMod val="115000"/>
                  </a:schemeClr>
                </a:gs>
                <a:gs pos="100000">
                  <a:schemeClr val="accent1">
                    <a:lumMod val="60000"/>
                    <a:lumOff val="40000"/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12" name="Text Box 22"/>
            <p:cNvSpPr txBox="1">
              <a:spLocks noChangeArrowheads="1"/>
            </p:cNvSpPr>
            <p:nvPr/>
          </p:nvSpPr>
          <p:spPr bwMode="auto">
            <a:xfrm>
              <a:off x="2264636" y="1934378"/>
              <a:ext cx="1837252" cy="3777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pt-BR" altLang="pt-BR" sz="1400" b="1" dirty="0">
                  <a:latin typeface="Arial Unicode MS" pitchFamily="34" charset="-128"/>
                  <a:cs typeface="Arial" charset="0"/>
                </a:rPr>
                <a:t>Território de Abrangência CRAS</a:t>
              </a:r>
            </a:p>
          </p:txBody>
        </p:sp>
        <p:sp>
          <p:nvSpPr>
            <p:cNvPr id="15" name="Text Box 27"/>
            <p:cNvSpPr txBox="1">
              <a:spLocks noChangeArrowheads="1"/>
            </p:cNvSpPr>
            <p:nvPr/>
          </p:nvSpPr>
          <p:spPr bwMode="auto">
            <a:xfrm>
              <a:off x="3543300" y="1538288"/>
              <a:ext cx="196252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pt-BR" altLang="pt-BR" sz="1500" b="1">
                  <a:cs typeface="Arial" charset="0"/>
                </a:rPr>
                <a:t>Território Municipal</a:t>
              </a:r>
            </a:p>
          </p:txBody>
        </p:sp>
        <p:sp>
          <p:nvSpPr>
            <p:cNvPr id="17" name="AutoShape 29"/>
            <p:cNvSpPr>
              <a:spLocks noChangeArrowheads="1"/>
            </p:cNvSpPr>
            <p:nvPr/>
          </p:nvSpPr>
          <p:spPr bwMode="auto">
            <a:xfrm rot="13705034">
              <a:off x="4189006" y="4426940"/>
              <a:ext cx="671115" cy="350403"/>
            </a:xfrm>
            <a:custGeom>
              <a:avLst/>
              <a:gdLst>
                <a:gd name="T0" fmla="*/ 2147483647 w 21600"/>
                <a:gd name="T1" fmla="*/ 0 h 21600"/>
                <a:gd name="T2" fmla="*/ 0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" name="Text Box 30"/>
            <p:cNvSpPr txBox="1">
              <a:spLocks noChangeArrowheads="1"/>
            </p:cNvSpPr>
            <p:nvPr/>
          </p:nvSpPr>
          <p:spPr bwMode="auto">
            <a:xfrm rot="5352802">
              <a:off x="7023710" y="3607341"/>
              <a:ext cx="196252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pt-BR" altLang="pt-BR" sz="1500" b="1" dirty="0">
                  <a:cs typeface="Arial" charset="0"/>
                </a:rPr>
                <a:t>Território Municipal</a:t>
              </a:r>
            </a:p>
          </p:txBody>
        </p:sp>
        <p:sp>
          <p:nvSpPr>
            <p:cNvPr id="19" name="Text Box 31"/>
            <p:cNvSpPr txBox="1">
              <a:spLocks noChangeArrowheads="1"/>
            </p:cNvSpPr>
            <p:nvPr/>
          </p:nvSpPr>
          <p:spPr bwMode="auto">
            <a:xfrm rot="16131247">
              <a:off x="-55006" y="3608228"/>
              <a:ext cx="196252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pt-BR" altLang="pt-BR" sz="1500" b="1" dirty="0">
                  <a:cs typeface="Arial" charset="0"/>
                </a:rPr>
                <a:t>Território Municipal</a:t>
              </a:r>
            </a:p>
          </p:txBody>
        </p:sp>
        <p:sp>
          <p:nvSpPr>
            <p:cNvPr id="20" name="AutoShape 13"/>
            <p:cNvSpPr>
              <a:spLocks noChangeArrowheads="1"/>
            </p:cNvSpPr>
            <p:nvPr/>
          </p:nvSpPr>
          <p:spPr bwMode="auto">
            <a:xfrm rot="-4132439">
              <a:off x="2897194" y="4518060"/>
              <a:ext cx="572139" cy="229184"/>
            </a:xfrm>
            <a:prstGeom prst="leftRightArrow">
              <a:avLst>
                <a:gd name="adj1" fmla="val 50000"/>
                <a:gd name="adj2" fmla="val 50000"/>
              </a:avLst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shade val="30000"/>
                    <a:satMod val="115000"/>
                  </a:schemeClr>
                </a:gs>
                <a:gs pos="50000">
                  <a:schemeClr val="accent1">
                    <a:lumMod val="60000"/>
                    <a:lumOff val="40000"/>
                    <a:shade val="67500"/>
                    <a:satMod val="115000"/>
                  </a:schemeClr>
                </a:gs>
                <a:gs pos="100000">
                  <a:schemeClr val="accent1">
                    <a:lumMod val="60000"/>
                    <a:lumOff val="40000"/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21" name="AutoShape 14"/>
            <p:cNvSpPr>
              <a:spLocks noChangeArrowheads="1"/>
            </p:cNvSpPr>
            <p:nvPr/>
          </p:nvSpPr>
          <p:spPr bwMode="auto">
            <a:xfrm rot="1206933">
              <a:off x="2628398" y="3049357"/>
              <a:ext cx="569944" cy="229422"/>
            </a:xfrm>
            <a:prstGeom prst="leftRightArrow">
              <a:avLst>
                <a:gd name="adj1" fmla="val 50000"/>
                <a:gd name="adj2" fmla="val 50000"/>
              </a:avLst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shade val="30000"/>
                    <a:satMod val="115000"/>
                  </a:schemeClr>
                </a:gs>
                <a:gs pos="50000">
                  <a:schemeClr val="accent1">
                    <a:lumMod val="60000"/>
                    <a:lumOff val="40000"/>
                    <a:shade val="67500"/>
                    <a:satMod val="115000"/>
                  </a:schemeClr>
                </a:gs>
                <a:gs pos="100000">
                  <a:schemeClr val="accent1">
                    <a:lumMod val="60000"/>
                    <a:lumOff val="40000"/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22" name="AutoShape 17"/>
            <p:cNvSpPr>
              <a:spLocks noChangeArrowheads="1"/>
            </p:cNvSpPr>
            <p:nvPr/>
          </p:nvSpPr>
          <p:spPr bwMode="auto">
            <a:xfrm rot="5400000">
              <a:off x="6657356" y="4522226"/>
              <a:ext cx="410546" cy="159835"/>
            </a:xfrm>
            <a:prstGeom prst="leftRightArrow">
              <a:avLst>
                <a:gd name="adj1" fmla="val 50000"/>
                <a:gd name="adj2" fmla="val 50000"/>
              </a:avLst>
            </a:prstGeom>
            <a:solidFill>
              <a:srgbClr val="CC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pt-BR" altLang="pt-BR">
                <a:cs typeface="Arial" charset="0"/>
              </a:endParaRPr>
            </a:p>
          </p:txBody>
        </p:sp>
        <p:sp>
          <p:nvSpPr>
            <p:cNvPr id="27" name="AutoShape 61"/>
            <p:cNvSpPr>
              <a:spLocks noChangeArrowheads="1"/>
            </p:cNvSpPr>
            <p:nvPr/>
          </p:nvSpPr>
          <p:spPr bwMode="auto">
            <a:xfrm rot="12905217">
              <a:off x="7343781" y="4521655"/>
              <a:ext cx="685800" cy="342900"/>
            </a:xfrm>
            <a:custGeom>
              <a:avLst/>
              <a:gdLst>
                <a:gd name="T0" fmla="*/ 2147483647 w 21600"/>
                <a:gd name="T1" fmla="*/ 0 h 21600"/>
                <a:gd name="T2" fmla="*/ 0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8" name="AutoShape 62"/>
            <p:cNvSpPr>
              <a:spLocks noChangeArrowheads="1"/>
            </p:cNvSpPr>
            <p:nvPr/>
          </p:nvSpPr>
          <p:spPr bwMode="auto">
            <a:xfrm rot="5242498">
              <a:off x="4777355" y="1023458"/>
              <a:ext cx="647700" cy="2321719"/>
            </a:xfrm>
            <a:prstGeom prst="curvedRightArrow">
              <a:avLst>
                <a:gd name="adj1" fmla="val 26940"/>
                <a:gd name="adj2" fmla="val 143382"/>
                <a:gd name="adj3" fmla="val 33333"/>
              </a:avLst>
            </a:prstGeom>
            <a:solidFill>
              <a:srgbClr val="00B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pt-BR" altLang="pt-BR">
                <a:cs typeface="Arial" charset="0"/>
              </a:endParaRPr>
            </a:p>
          </p:txBody>
        </p:sp>
        <p:sp>
          <p:nvSpPr>
            <p:cNvPr id="29" name="AutoShape 63"/>
            <p:cNvSpPr>
              <a:spLocks noChangeArrowheads="1"/>
            </p:cNvSpPr>
            <p:nvPr/>
          </p:nvSpPr>
          <p:spPr bwMode="auto">
            <a:xfrm rot="15500099">
              <a:off x="5232219" y="4362123"/>
              <a:ext cx="647700" cy="2054801"/>
            </a:xfrm>
            <a:prstGeom prst="curvedRightArrow">
              <a:avLst>
                <a:gd name="adj1" fmla="val 27387"/>
                <a:gd name="adj2" fmla="val 116765"/>
                <a:gd name="adj3" fmla="val 33333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pt-BR" altLang="pt-BR">
                <a:cs typeface="Arial" charset="0"/>
              </a:endParaRPr>
            </a:p>
          </p:txBody>
        </p:sp>
        <p:sp>
          <p:nvSpPr>
            <p:cNvPr id="30" name="Text Box 64"/>
            <p:cNvSpPr txBox="1">
              <a:spLocks noChangeArrowheads="1"/>
            </p:cNvSpPr>
            <p:nvPr/>
          </p:nvSpPr>
          <p:spPr bwMode="auto">
            <a:xfrm>
              <a:off x="3168254" y="5350669"/>
              <a:ext cx="86914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pt-BR" altLang="pt-BR" sz="2400" b="1">
                  <a:latin typeface="Arial Black" pitchFamily="34" charset="0"/>
                  <a:cs typeface="Arial" charset="0"/>
                </a:rPr>
                <a:t>PSB</a:t>
              </a:r>
            </a:p>
          </p:txBody>
        </p:sp>
        <p:sp>
          <p:nvSpPr>
            <p:cNvPr id="31" name="Text Box 65"/>
            <p:cNvSpPr txBox="1">
              <a:spLocks noChangeArrowheads="1"/>
            </p:cNvSpPr>
            <p:nvPr/>
          </p:nvSpPr>
          <p:spPr bwMode="auto">
            <a:xfrm>
              <a:off x="6194915" y="1736669"/>
              <a:ext cx="823665" cy="436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pt-BR" altLang="pt-BR" sz="2400" b="1" dirty="0">
                  <a:latin typeface="Arial Black" pitchFamily="34" charset="0"/>
                  <a:cs typeface="Arial" charset="0"/>
                </a:rPr>
                <a:t>PSE</a:t>
              </a:r>
            </a:p>
          </p:txBody>
        </p:sp>
        <p:pic>
          <p:nvPicPr>
            <p:cNvPr id="33" name="Imagem 8" descr="103495_Cras_Antonio_joao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930"/>
            <a:stretch>
              <a:fillRect/>
            </a:stretch>
          </p:blipFill>
          <p:spPr bwMode="auto">
            <a:xfrm>
              <a:off x="3049192" y="3367690"/>
              <a:ext cx="1434236" cy="911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" name="Retângulo 33"/>
            <p:cNvSpPr/>
            <p:nvPr/>
          </p:nvSpPr>
          <p:spPr>
            <a:xfrm>
              <a:off x="3387546" y="3333919"/>
              <a:ext cx="649857" cy="28748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275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Rounded MT Bold" panose="020F0704030504030204" pitchFamily="34" charset="0"/>
                </a:rPr>
                <a:t>CRAS</a:t>
              </a:r>
            </a:p>
          </p:txBody>
        </p:sp>
      </p:grpSp>
      <p:pic>
        <p:nvPicPr>
          <p:cNvPr id="1099" name="Picture 75" descr="Home ic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3417" y="1879294"/>
            <a:ext cx="1017821" cy="1017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75" descr="Home ico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8067" y="5193495"/>
            <a:ext cx="831973" cy="831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6" name="Picture 82" descr="http://www.mbasuperior.ufscar.br/imagens/casa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9860" y="5020022"/>
            <a:ext cx="838380" cy="890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82" descr="http://www.mbasuperior.ufscar.br/imagens/casa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1480" y="3813497"/>
            <a:ext cx="838380" cy="890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82" descr="http://www.mbasuperior.ufscar.br/imagens/casa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0670" y="2472989"/>
            <a:ext cx="838380" cy="890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7" name="Picture 8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0376" y="3291561"/>
            <a:ext cx="1944662" cy="1242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" name="AutoShape 17"/>
          <p:cNvSpPr>
            <a:spLocks noChangeArrowheads="1"/>
          </p:cNvSpPr>
          <p:nvPr/>
        </p:nvSpPr>
        <p:spPr bwMode="auto">
          <a:xfrm rot="6999490">
            <a:off x="9144635" y="2982528"/>
            <a:ext cx="434531" cy="165551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pt-BR" altLang="pt-BR">
              <a:cs typeface="Arial" charset="0"/>
            </a:endParaRPr>
          </a:p>
        </p:txBody>
      </p:sp>
      <p:sp>
        <p:nvSpPr>
          <p:cNvPr id="59" name="Retângulo 58"/>
          <p:cNvSpPr/>
          <p:nvPr/>
        </p:nvSpPr>
        <p:spPr bwMode="auto">
          <a:xfrm>
            <a:off x="8566947" y="3269089"/>
            <a:ext cx="758542" cy="2885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75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</a:rPr>
              <a:t>CREAS</a:t>
            </a:r>
          </a:p>
        </p:txBody>
      </p:sp>
      <p:pic>
        <p:nvPicPr>
          <p:cNvPr id="1108" name="Picture 84" descr="C:\Users\user\Downloads\home-199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2889" y="2210177"/>
            <a:ext cx="749384" cy="749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84" descr="C:\Users\user\Downloads\home-199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111" y="3256026"/>
            <a:ext cx="749384" cy="749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84" descr="C:\Users\user\Downloads\home-199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4505" y="4388892"/>
            <a:ext cx="687990" cy="68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AutoShape 17"/>
          <p:cNvSpPr>
            <a:spLocks noChangeArrowheads="1"/>
          </p:cNvSpPr>
          <p:nvPr/>
        </p:nvSpPr>
        <p:spPr bwMode="auto">
          <a:xfrm rot="3324978">
            <a:off x="8012578" y="3031090"/>
            <a:ext cx="434531" cy="165551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pt-BR" altLang="pt-BR">
              <a:cs typeface="Arial" charset="0"/>
            </a:endParaRPr>
          </a:p>
        </p:txBody>
      </p:sp>
      <p:sp>
        <p:nvSpPr>
          <p:cNvPr id="66" name="AutoShape 17"/>
          <p:cNvSpPr>
            <a:spLocks noChangeArrowheads="1"/>
          </p:cNvSpPr>
          <p:nvPr/>
        </p:nvSpPr>
        <p:spPr bwMode="auto">
          <a:xfrm rot="7513453">
            <a:off x="7919409" y="4687234"/>
            <a:ext cx="434531" cy="165551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pt-BR" altLang="pt-BR">
              <a:cs typeface="Arial" charset="0"/>
            </a:endParaRPr>
          </a:p>
        </p:txBody>
      </p:sp>
      <p:sp>
        <p:nvSpPr>
          <p:cNvPr id="67" name="AutoShape 17"/>
          <p:cNvSpPr>
            <a:spLocks noChangeArrowheads="1"/>
          </p:cNvSpPr>
          <p:nvPr/>
        </p:nvSpPr>
        <p:spPr bwMode="auto">
          <a:xfrm rot="1076076">
            <a:off x="7825975" y="3813444"/>
            <a:ext cx="434531" cy="165551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pt-BR" altLang="pt-BR">
              <a:cs typeface="Arial" charset="0"/>
            </a:endParaRPr>
          </a:p>
        </p:txBody>
      </p:sp>
      <p:pic>
        <p:nvPicPr>
          <p:cNvPr id="1111" name="Picture 87" descr="Ficheiro:Icon people.svg - Wikiquote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3580" y="4753890"/>
            <a:ext cx="1485943" cy="857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3" name="Picture 89" descr="Ficheiro:Icon people.svg - Wikiquote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21"/>
          <a:stretch/>
        </p:blipFill>
        <p:spPr bwMode="auto">
          <a:xfrm>
            <a:off x="9783830" y="5065658"/>
            <a:ext cx="666274" cy="901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351213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1885</TotalTime>
  <Words>798</Words>
  <Application>Microsoft Office PowerPoint</Application>
  <PresentationFormat>Widescreen</PresentationFormat>
  <Paragraphs>140</Paragraphs>
  <Slides>14</Slides>
  <Notes>8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22" baseType="lpstr">
      <vt:lpstr>Arial Unicode MS</vt:lpstr>
      <vt:lpstr>Arial</vt:lpstr>
      <vt:lpstr>Arial Black</vt:lpstr>
      <vt:lpstr>Arial Rounded MT Bold</vt:lpstr>
      <vt:lpstr>Calibri</vt:lpstr>
      <vt:lpstr>Calibri Light</vt:lpstr>
      <vt:lpstr>Wingdings</vt:lpstr>
      <vt:lpstr>Tema do Office</vt:lpstr>
      <vt:lpstr>Operacionalização da Gestão Municipal de Assistência  Social 2021-2024</vt:lpstr>
      <vt:lpstr>          LEGISLAÇÃO DE REFERÊNCIA</vt:lpstr>
      <vt:lpstr>          LEGISLAÇÃO DE REFERÊNCIA MUNICIPAL</vt:lpstr>
      <vt:lpstr>          FUNÇÕES ESSENCIAIS NOB-RH/SUAS</vt:lpstr>
      <vt:lpstr>          ESTRUTURAÇÃO DO ÓRGÃO GESTOR DE AS</vt:lpstr>
      <vt:lpstr>          PROFISSIONAIS PARA COMPOR A GESTÃO DO SUAS</vt:lpstr>
      <vt:lpstr>          ESTRUTURAÇÃO DO ÓRGÃO GESTOR DE AS</vt:lpstr>
      <vt:lpstr>          INSTRUMENTAIS DE GESTÃO DO SUAS</vt:lpstr>
      <vt:lpstr>          REDE DE ATENDIMENTO SOCIOASSISTENCIAL</vt:lpstr>
      <vt:lpstr>          REDE DE ATENDIMENTO SOCIOASSISTENCIAL</vt:lpstr>
      <vt:lpstr>          ESTRUTURAÇÃO DO CMAS</vt:lpstr>
      <vt:lpstr>          SISTEMAS DE INFORMAÇÃO SUAS </vt:lpstr>
      <vt:lpstr>          FONTES DE FINANCIAMENTO DA AS</vt:lpstr>
      <vt:lpstr>          OBRIGADA!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Lucas Sousa Araujo</dc:creator>
  <cp:lastModifiedBy>tadashi.hirokawa@gmail.com</cp:lastModifiedBy>
  <cp:revision>89</cp:revision>
  <cp:lastPrinted>2021-02-26T13:22:32Z</cp:lastPrinted>
  <dcterms:created xsi:type="dcterms:W3CDTF">2021-02-12T20:25:28Z</dcterms:created>
  <dcterms:modified xsi:type="dcterms:W3CDTF">2021-03-05T20:22:56Z</dcterms:modified>
</cp:coreProperties>
</file>