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9" r:id="rId5"/>
    <p:sldId id="263" r:id="rId6"/>
    <p:sldId id="262" r:id="rId7"/>
    <p:sldId id="264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DB4B-5B85-4CDC-9AA2-8D55FD10D261}" type="datetimeFigureOut">
              <a:rPr lang="pt-BR" smtClean="0"/>
              <a:pPr/>
              <a:t>12/03/2021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5A07-46FC-49A9-AEEE-1A84E23DB7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9607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DB4B-5B85-4CDC-9AA2-8D55FD10D261}" type="datetimeFigureOut">
              <a:rPr lang="pt-BR" smtClean="0"/>
              <a:pPr/>
              <a:t>12/03/2021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5A07-46FC-49A9-AEEE-1A84E23DB7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162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DB4B-5B85-4CDC-9AA2-8D55FD10D261}" type="datetimeFigureOut">
              <a:rPr lang="pt-BR" smtClean="0"/>
              <a:pPr/>
              <a:t>12/03/2021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5A07-46FC-49A9-AEEE-1A84E23DB7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8805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DB4B-5B85-4CDC-9AA2-8D55FD10D261}" type="datetimeFigureOut">
              <a:rPr lang="pt-BR" smtClean="0"/>
              <a:pPr/>
              <a:t>12/03/2021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5A07-46FC-49A9-AEEE-1A84E23DB7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69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DB4B-5B85-4CDC-9AA2-8D55FD10D261}" type="datetimeFigureOut">
              <a:rPr lang="pt-BR" smtClean="0"/>
              <a:pPr/>
              <a:t>12/03/2021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5A07-46FC-49A9-AEEE-1A84E23DB7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6694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DB4B-5B85-4CDC-9AA2-8D55FD10D261}" type="datetimeFigureOut">
              <a:rPr lang="pt-BR" smtClean="0"/>
              <a:pPr/>
              <a:t>12/03/2021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5A07-46FC-49A9-AEEE-1A84E23DB7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314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DB4B-5B85-4CDC-9AA2-8D55FD10D261}" type="datetimeFigureOut">
              <a:rPr lang="pt-BR" smtClean="0"/>
              <a:pPr/>
              <a:t>12/03/2021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5A07-46FC-49A9-AEEE-1A84E23DB7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0554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DB4B-5B85-4CDC-9AA2-8D55FD10D261}" type="datetimeFigureOut">
              <a:rPr lang="pt-BR" smtClean="0"/>
              <a:pPr/>
              <a:t>12/03/2021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5A07-46FC-49A9-AEEE-1A84E23DB7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974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DB4B-5B85-4CDC-9AA2-8D55FD10D261}" type="datetimeFigureOut">
              <a:rPr lang="pt-BR" smtClean="0"/>
              <a:pPr/>
              <a:t>12/03/2021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5A07-46FC-49A9-AEEE-1A84E23DB7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8536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DB4B-5B85-4CDC-9AA2-8D55FD10D261}" type="datetimeFigureOut">
              <a:rPr lang="pt-BR" smtClean="0"/>
              <a:pPr/>
              <a:t>12/03/2021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5A07-46FC-49A9-AEEE-1A84E23DB7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0013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DB4B-5B85-4CDC-9AA2-8D55FD10D261}" type="datetimeFigureOut">
              <a:rPr lang="pt-BR" smtClean="0"/>
              <a:pPr/>
              <a:t>12/03/2021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25A07-46FC-49A9-AEEE-1A84E23DB7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834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4DB4B-5B85-4CDC-9AA2-8D55FD10D261}" type="datetimeFigureOut">
              <a:rPr lang="pt-BR" smtClean="0"/>
              <a:pPr/>
              <a:t>12/03/2021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25A07-46FC-49A9-AEEE-1A84E23DB7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114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33952" y="170481"/>
            <a:ext cx="11561735" cy="6292312"/>
          </a:xfrm>
        </p:spPr>
        <p:txBody>
          <a:bodyPr>
            <a:normAutofit/>
          </a:bodyPr>
          <a:lstStyle/>
          <a:p>
            <a:r>
              <a:rPr lang="pt-BR" sz="40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Webinário</a:t>
            </a:r>
            <a:r>
              <a:rPr lang="pt-BR" sz="40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"SUAS em Movimento: Ações Prioritárias para Gestão da Assistência Social“</a:t>
            </a:r>
            <a:br>
              <a:rPr lang="pt-BR" sz="40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pt-BR" sz="40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27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Coordenadoria da Escola do Sistema Único da Assistência Social – COESAS</a:t>
            </a:r>
            <a:br>
              <a:rPr lang="pt-BR" sz="27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pt-BR" sz="40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pt-BR" sz="40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40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</a:t>
            </a:r>
            <a:r>
              <a:rPr lang="pt-BR" sz="14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Técnicas: </a:t>
            </a:r>
            <a:r>
              <a:rPr lang="pt-BR" sz="14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Leizelane</a:t>
            </a:r>
            <a:r>
              <a:rPr lang="pt-BR" sz="14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400" b="1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Campagna</a:t>
            </a:r>
            <a:r>
              <a:rPr lang="pt-BR" sz="14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/ Assistente Social</a:t>
            </a:r>
            <a:br>
              <a:rPr lang="pt-BR" sz="14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14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                                                                                                      Creusa do Nascimento Souza/ Psicóloga </a:t>
            </a:r>
            <a:br>
              <a:rPr lang="pt-BR" sz="1200" b="1" dirty="0">
                <a:solidFill>
                  <a:srgbClr val="3333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t-BR" sz="1200" b="1" dirty="0">
                <a:solidFill>
                  <a:srgbClr val="3333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pt-BR" sz="1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t-BR" sz="40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713703" y="4069081"/>
            <a:ext cx="6420465" cy="74676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GESTÃO  DO  TRABALHO  NO SUAS </a:t>
            </a:r>
          </a:p>
        </p:txBody>
      </p:sp>
    </p:spTree>
    <p:extLst>
      <p:ext uri="{BB962C8B-B14F-4D97-AF65-F5344CB8AC3E}">
        <p14:creationId xmlns:p14="http://schemas.microsoft.com/office/powerpoint/2010/main" val="4001657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         </a:t>
            </a:r>
            <a:r>
              <a:rPr lang="pt-BR" b="1" dirty="0">
                <a:solidFill>
                  <a:schemeClr val="accent5">
                    <a:lumMod val="75000"/>
                  </a:schemeClr>
                </a:solidFill>
              </a:rPr>
              <a:t>Gestão do Trabalho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965959"/>
            <a:ext cx="10515600" cy="4069081"/>
          </a:xfrm>
        </p:spPr>
        <p:txBody>
          <a:bodyPr/>
          <a:lstStyle/>
          <a:p>
            <a:r>
              <a:rPr lang="pt-BR" dirty="0"/>
              <a:t>           </a:t>
            </a:r>
          </a:p>
          <a:p>
            <a:r>
              <a:rPr lang="pt-BR" dirty="0"/>
              <a:t>A </a:t>
            </a:r>
            <a:r>
              <a:rPr lang="pt-BR" b="1" dirty="0"/>
              <a:t>Gestão do Trabalho </a:t>
            </a:r>
            <a:r>
              <a:rPr lang="pt-BR" dirty="0"/>
              <a:t>é uma área de gestão do Sistema Único de Assistência Social (SUAS) que trata das questões relacionadas ao trabalho e aos trabalhadores (as) que atuam na política de assistência social. </a:t>
            </a:r>
          </a:p>
          <a:p>
            <a:r>
              <a:rPr lang="pt-BR" dirty="0"/>
              <a:t>Compreende o planejamento, a organização e a execução das ações relativas à valorização do trabalhador e à estruturação do processo de trabalho institucional, no âmbito da União, dos Estados, Distrito Federal e dos municípios. </a:t>
            </a:r>
            <a:r>
              <a:rPr lang="pt-BR" sz="2000" dirty="0"/>
              <a:t>( Art. 109 NOB-SUAS/2012)</a:t>
            </a:r>
          </a:p>
        </p:txBody>
      </p:sp>
    </p:spTree>
    <p:extLst>
      <p:ext uri="{BB962C8B-B14F-4D97-AF65-F5344CB8AC3E}">
        <p14:creationId xmlns:p14="http://schemas.microsoft.com/office/powerpoint/2010/main" val="2165348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9640" y="273685"/>
            <a:ext cx="10515600" cy="1325563"/>
          </a:xfrm>
        </p:spPr>
        <p:txBody>
          <a:bodyPr/>
          <a:lstStyle/>
          <a:p>
            <a:r>
              <a:rPr lang="pt-BR" dirty="0"/>
              <a:t>        </a:t>
            </a:r>
            <a:r>
              <a:rPr lang="pt-BR" b="1" dirty="0">
                <a:solidFill>
                  <a:schemeClr val="accent5">
                    <a:lumMod val="75000"/>
                  </a:schemeClr>
                </a:solidFill>
              </a:rPr>
              <a:t>Gestão do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3360" y="1805940"/>
            <a:ext cx="11323320" cy="44015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t-BR" sz="1800" b="1" dirty="0"/>
          </a:p>
          <a:p>
            <a:pPr marL="0" indent="0">
              <a:buNone/>
            </a:pPr>
            <a:r>
              <a:rPr lang="pt-BR" sz="1600" b="1" dirty="0"/>
              <a:t>   </a:t>
            </a:r>
            <a:endParaRPr lang="pt-BR" sz="300" b="1" dirty="0"/>
          </a:p>
          <a:p>
            <a:pPr marL="0" indent="0">
              <a:buNone/>
            </a:pPr>
            <a:r>
              <a:rPr lang="pt-BR" sz="1600" b="1" dirty="0"/>
              <a:t> RESOLUÇÃO CIB/MS Nº 445, DE 25 DE JULHO DE 2019</a:t>
            </a:r>
          </a:p>
          <a:p>
            <a:pPr marL="0" indent="0">
              <a:buNone/>
            </a:pPr>
            <a:endParaRPr lang="pt-BR" sz="1800" b="1" dirty="0"/>
          </a:p>
          <a:p>
            <a:pPr marL="0" indent="0">
              <a:buNone/>
            </a:pPr>
            <a:endParaRPr lang="pt-BR" sz="1800" b="1" dirty="0"/>
          </a:p>
          <a:p>
            <a:pPr marL="0" indent="0">
              <a:buNone/>
            </a:pPr>
            <a:r>
              <a:rPr lang="pt-BR" sz="1800" b="1" dirty="0"/>
              <a:t>          </a:t>
            </a:r>
          </a:p>
          <a:p>
            <a:pPr marL="0" indent="0">
              <a:buNone/>
            </a:pPr>
            <a:endParaRPr lang="pt-BR" sz="1800" b="1" dirty="0"/>
          </a:p>
          <a:p>
            <a:pPr marL="0" indent="0">
              <a:buNone/>
            </a:pPr>
            <a:r>
              <a:rPr lang="pt-BR" sz="1800" b="1" dirty="0"/>
              <a:t>     </a:t>
            </a:r>
          </a:p>
          <a:p>
            <a:pPr marL="0" indent="0">
              <a:buNone/>
            </a:pPr>
            <a:endParaRPr lang="pt-BR" sz="1800" b="1" dirty="0"/>
          </a:p>
          <a:p>
            <a:pPr marL="0" indent="0">
              <a:buNone/>
            </a:pPr>
            <a:r>
              <a:rPr lang="pt-BR" sz="1800" b="1" dirty="0"/>
              <a:t>      </a:t>
            </a:r>
          </a:p>
          <a:p>
            <a:pPr marL="0" indent="0">
              <a:buNone/>
            </a:pPr>
            <a:endParaRPr lang="pt-BR" sz="1800" b="1" dirty="0"/>
          </a:p>
          <a:p>
            <a:pPr marL="0" indent="0">
              <a:buNone/>
            </a:pPr>
            <a:r>
              <a:rPr lang="pt-BR" sz="1800" b="1" dirty="0"/>
              <a:t>          </a:t>
            </a:r>
            <a:endParaRPr lang="pt-BR" sz="1800" dirty="0"/>
          </a:p>
          <a:p>
            <a:pPr marL="0" indent="0">
              <a:buNone/>
            </a:pPr>
            <a:r>
              <a:rPr lang="pt-BR" sz="1800" b="1" dirty="0"/>
              <a:t>            </a:t>
            </a:r>
            <a:endParaRPr lang="pt-BR" sz="1800" dirty="0"/>
          </a:p>
          <a:p>
            <a:pPr marL="0" indent="0" algn="ctr">
              <a:buNone/>
            </a:pPr>
            <a:endParaRPr lang="pt-BR" sz="1600" b="1" dirty="0"/>
          </a:p>
        </p:txBody>
      </p:sp>
      <p:sp>
        <p:nvSpPr>
          <p:cNvPr id="6" name="Retângulo 5"/>
          <p:cNvSpPr/>
          <p:nvPr/>
        </p:nvSpPr>
        <p:spPr>
          <a:xfrm>
            <a:off x="1950720" y="1478280"/>
            <a:ext cx="9265920" cy="426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Secretaria de Estado de Direitos Humanos, Assistência Social e Trabalho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841" y="1905000"/>
            <a:ext cx="7148480" cy="469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0577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          </a:t>
            </a:r>
            <a:r>
              <a:rPr lang="pt-BR" b="1" dirty="0">
                <a:solidFill>
                  <a:schemeClr val="accent5">
                    <a:lumMod val="75000"/>
                  </a:schemeClr>
                </a:solidFill>
              </a:rPr>
              <a:t>Gestão do Trabalho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58982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sz="1600" b="1" dirty="0"/>
          </a:p>
          <a:p>
            <a:pPr marL="0" indent="0" algn="just">
              <a:buNone/>
            </a:pPr>
            <a:r>
              <a:rPr lang="pt-BR" sz="2400" b="1" dirty="0"/>
              <a:t>                 A Gestão do Trabalho </a:t>
            </a:r>
            <a:r>
              <a:rPr lang="pt-BR" sz="2400" dirty="0"/>
              <a:t>envolve </a:t>
            </a:r>
            <a:r>
              <a:rPr lang="pt-BR" sz="2400" u="sng" dirty="0"/>
              <a:t>ações relativas à valorização do trabalhador</a:t>
            </a:r>
            <a:r>
              <a:rPr lang="pt-BR" sz="2400" dirty="0"/>
              <a:t>, nos aspectos da </a:t>
            </a:r>
            <a:r>
              <a:rPr lang="pt-BR" sz="2400" dirty="0" err="1"/>
              <a:t>desprecarização</a:t>
            </a:r>
            <a:r>
              <a:rPr lang="pt-BR" sz="2400" dirty="0"/>
              <a:t> da relação e das condições de trabalho</a:t>
            </a:r>
            <a:r>
              <a:rPr lang="pt-BR" sz="2400" b="1" dirty="0"/>
              <a:t>.</a:t>
            </a:r>
            <a:r>
              <a:rPr lang="pt-BR" sz="2400" dirty="0"/>
              <a:t> Envolve ainda:</a:t>
            </a:r>
          </a:p>
          <a:p>
            <a:pPr algn="just"/>
            <a:r>
              <a:rPr lang="pt-BR" sz="2400" b="1" dirty="0"/>
              <a:t>Instituição da Avaliação de desempenho</a:t>
            </a:r>
            <a:r>
              <a:rPr lang="pt-BR" sz="2400" dirty="0"/>
              <a:t>, instrumento que favorece o desenvolvimento das habilidades, potencialidades e competências dos trabalhadores.</a:t>
            </a:r>
          </a:p>
          <a:p>
            <a:pPr algn="just"/>
            <a:r>
              <a:rPr lang="pt-BR" sz="2400" b="1" dirty="0"/>
              <a:t>Adequação dos perfis profissionais às necessidades do SUAS</a:t>
            </a:r>
            <a:r>
              <a:rPr lang="pt-BR" sz="2400" dirty="0"/>
              <a:t>; objetivos da análise do perfil com base em habilidades e competências e atribuições do cargo;</a:t>
            </a:r>
          </a:p>
          <a:p>
            <a:pPr algn="just"/>
            <a:r>
              <a:rPr lang="pt-BR" sz="2400" b="1" dirty="0"/>
              <a:t>Planos de cargos, carreira e salários – PCCS</a:t>
            </a:r>
            <a:r>
              <a:rPr lang="pt-BR" sz="2400" dirty="0"/>
              <a:t>;- com objetivo de estimular o desempenho profissional, valorizar o trabalhador, pela competência, conhecimento, desempenho, incentivar a qualificação contínua e a remuneração condigna.</a:t>
            </a:r>
          </a:p>
        </p:txBody>
      </p:sp>
    </p:spTree>
    <p:extLst>
      <p:ext uri="{BB962C8B-B14F-4D97-AF65-F5344CB8AC3E}">
        <p14:creationId xmlns:p14="http://schemas.microsoft.com/office/powerpoint/2010/main" val="3590294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46760"/>
            <a:ext cx="10500360" cy="1295400"/>
          </a:xfrm>
        </p:spPr>
        <p:txBody>
          <a:bodyPr/>
          <a:lstStyle/>
          <a:p>
            <a:r>
              <a:rPr lang="pt-BR" dirty="0"/>
              <a:t>         </a:t>
            </a:r>
            <a:r>
              <a:rPr lang="pt-BR" b="1" dirty="0">
                <a:solidFill>
                  <a:schemeClr val="accent5">
                    <a:lumMod val="75000"/>
                  </a:schemeClr>
                </a:solidFill>
              </a:rPr>
              <a:t>GESTÃO DO TRABALHO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77240" y="1813560"/>
            <a:ext cx="10515600" cy="375380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b="1" dirty="0"/>
              <a:t>         Observatórios de práticas profissionais, </a:t>
            </a:r>
            <a:r>
              <a:rPr lang="pt-BR" dirty="0"/>
              <a:t>como</a:t>
            </a:r>
            <a:r>
              <a:rPr lang="pt-BR" b="1" dirty="0"/>
              <a:t> </a:t>
            </a:r>
            <a:r>
              <a:rPr lang="pt-BR" dirty="0"/>
              <a:t>ferramenta de apoio a gestão do SUAS, para sistematização, produção e disseminação de práticas e conhecimentos sobre a Política de Assistência Social;</a:t>
            </a:r>
            <a:endParaRPr lang="pt-BR" b="1" dirty="0"/>
          </a:p>
          <a:p>
            <a:pPr algn="just"/>
            <a:r>
              <a:rPr lang="pt-BR" b="1" dirty="0"/>
              <a:t>Concursos públicos- </a:t>
            </a:r>
            <a:r>
              <a:rPr lang="pt-BR" dirty="0"/>
              <a:t>É um processo seletivo que permite o acesso a emprego ou cargo público, para constituir quadros de trabalhadores qualificados para a gestão e operação da política da Assistência Social</a:t>
            </a:r>
          </a:p>
          <a:p>
            <a:pPr algn="just"/>
            <a:r>
              <a:rPr lang="pt-BR" b="1" dirty="0"/>
              <a:t>Ambiente de trabalho saudável e seguro</a:t>
            </a:r>
            <a:r>
              <a:rPr lang="pt-BR" dirty="0"/>
              <a:t>, em conformidade às normativas de segurança e saúde dos trabalhadores, evita acidentes ou doenças provenientes das atividades desenvolvidas. Assegurando a saúde do trabalhador</a:t>
            </a:r>
          </a:p>
          <a:p>
            <a:pPr algn="just"/>
            <a:r>
              <a:rPr lang="pt-BR" b="1" dirty="0"/>
              <a:t>implementação de Plano de Capacitação e Educação Permanente</a:t>
            </a:r>
            <a:r>
              <a:rPr lang="pt-BR" dirty="0"/>
              <a:t>.</a:t>
            </a:r>
          </a:p>
          <a:p>
            <a:pPr algn="just"/>
            <a:r>
              <a:rPr lang="pt-BR" b="1" dirty="0"/>
              <a:t>Instituição das mesas de negociação</a:t>
            </a:r>
            <a:r>
              <a:rPr lang="pt-BR" dirty="0"/>
              <a:t>- A Mesa de Negociação Permanente do SUAS é um importante espaço democrático de discussão  para melhoria das condições de trabalho  dos trabalhadores do SUAS.</a:t>
            </a:r>
            <a:endParaRPr lang="pt-BR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25665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         </a:t>
            </a:r>
            <a:r>
              <a:rPr lang="pt-BR" b="1" dirty="0">
                <a:solidFill>
                  <a:schemeClr val="accent5">
                    <a:lumMod val="75000"/>
                  </a:schemeClr>
                </a:solidFill>
              </a:rPr>
              <a:t>Gestão do Trabalho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45920"/>
            <a:ext cx="10515600" cy="453104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/>
              <a:t>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sz="2900" dirty="0"/>
              <a:t>Abrange as ações relativas à estruturação do processo de trabalho, dentre outras:</a:t>
            </a:r>
          </a:p>
          <a:p>
            <a:pPr marL="0" indent="0" algn="just">
              <a:buNone/>
            </a:pPr>
            <a:r>
              <a:rPr lang="pt-BR" sz="2900" dirty="0"/>
              <a:t> I - </a:t>
            </a:r>
            <a:r>
              <a:rPr lang="pt-BR" sz="2900" b="1" dirty="0"/>
              <a:t>Desenhos organizacionais</a:t>
            </a:r>
            <a:r>
              <a:rPr lang="pt-BR" sz="2900" dirty="0"/>
              <a:t>, que é a configuração de como a instituição se organiza, seus recursos, equipes, cargos, ocupações, e demais processos utilizados para alcançar seus objetivos. </a:t>
            </a:r>
          </a:p>
          <a:p>
            <a:pPr marL="0" indent="0" algn="just">
              <a:buNone/>
            </a:pPr>
            <a:r>
              <a:rPr lang="pt-BR" sz="2900" dirty="0"/>
              <a:t>II - </a:t>
            </a:r>
            <a:r>
              <a:rPr lang="pt-BR" sz="2900" b="1" dirty="0"/>
              <a:t>Processos de negociação do trabalho</a:t>
            </a:r>
            <a:r>
              <a:rPr lang="pt-BR" sz="2900" dirty="0"/>
              <a:t>, com objetivo estabelecer diálogo entre gestores e trabalhadores, sobre os pontos pertinentes à Gestão do Trabalho, na perspectiva de contribuir com o aprimoramento da Gestão e com a qualidade da oferta dos serviços </a:t>
            </a:r>
            <a:r>
              <a:rPr lang="pt-BR" sz="2900" dirty="0" err="1"/>
              <a:t>socioassistenciais</a:t>
            </a:r>
            <a:r>
              <a:rPr lang="pt-BR" sz="29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64496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10845"/>
            <a:ext cx="10515600" cy="1325563"/>
          </a:xfrm>
        </p:spPr>
        <p:txBody>
          <a:bodyPr/>
          <a:lstStyle/>
          <a:p>
            <a:r>
              <a:rPr lang="pt-BR" dirty="0"/>
              <a:t>         </a:t>
            </a:r>
            <a:r>
              <a:rPr lang="pt-BR" dirty="0">
                <a:solidFill>
                  <a:schemeClr val="accent5">
                    <a:lumMod val="75000"/>
                  </a:schemeClr>
                </a:solidFill>
              </a:rPr>
              <a:t>GESTÃO DO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83920" y="2118359"/>
            <a:ext cx="10393680" cy="4058603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/>
              <a:t>III - </a:t>
            </a:r>
            <a:r>
              <a:rPr lang="pt-BR" b="1" dirty="0"/>
              <a:t>Sistemas de informação</a:t>
            </a:r>
            <a:r>
              <a:rPr lang="pt-BR" dirty="0"/>
              <a:t> - Compreende os sistemas de informação do SUAS como ferramentas referentes à produção, armazenamento, organização, classificação e disseminação de dados do SUAS. </a:t>
            </a:r>
          </a:p>
          <a:p>
            <a:pPr marL="0" indent="0" algn="just">
              <a:buNone/>
            </a:pPr>
            <a:r>
              <a:rPr lang="pt-BR" dirty="0"/>
              <a:t>IV - </a:t>
            </a:r>
            <a:r>
              <a:rPr lang="pt-BR" b="1" dirty="0"/>
              <a:t>Supervisão técnica -</a:t>
            </a:r>
            <a:r>
              <a:rPr lang="pt-BR" dirty="0"/>
              <a:t> considerada uma estratégia de formação de equipes, para reflexão acerca das questões relacionadas aos seus processos cotidianos de trabalho, às práticas profissionais, às articulações com o território, visando a organização do trabalho social. </a:t>
            </a:r>
          </a:p>
          <a:p>
            <a:pPr marL="0" indent="0" algn="ctr">
              <a:buNone/>
            </a:pPr>
            <a:r>
              <a:rPr lang="pt-BR" dirty="0"/>
              <a:t>  </a:t>
            </a:r>
          </a:p>
          <a:p>
            <a:pPr marL="0" indent="0" algn="ctr">
              <a:buNone/>
            </a:pPr>
            <a:r>
              <a:rPr lang="pt-BR" b="1" dirty="0"/>
              <a:t>                                                                        </a:t>
            </a:r>
            <a:r>
              <a:rPr lang="pt-BR" b="1" dirty="0">
                <a:solidFill>
                  <a:schemeClr val="accent5">
                    <a:lumMod val="75000"/>
                  </a:schemeClr>
                </a:solidFill>
              </a:rPr>
              <a:t>Obrigada!</a:t>
            </a:r>
            <a:endParaRPr lang="pt-BR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28279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1995</TotalTime>
  <Words>615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Webinário "SUAS em Movimento: Ações Prioritárias para Gestão da Assistência Social“  Coordenadoria da Escola do Sistema Único da Assistência Social – COESAS                                                               Técnicas: Leizelane Campagna/ Assistente Social                                                                                                                                                                                                 Creusa do Nascimento Souza/ Psicóloga    </vt:lpstr>
      <vt:lpstr>          Gestão do Trabalho</vt:lpstr>
      <vt:lpstr>        Gestão do Trabalho</vt:lpstr>
      <vt:lpstr>           Gestão do Trabalho</vt:lpstr>
      <vt:lpstr>         GESTÃO DO TRABALHO</vt:lpstr>
      <vt:lpstr>          Gestão do Trabalho</vt:lpstr>
      <vt:lpstr>         GESTÃO DO TRABALHO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Lucas Sousa Araujo</dc:creator>
  <cp:lastModifiedBy>tadashi.hirokawa@gmail.com</cp:lastModifiedBy>
  <cp:revision>147</cp:revision>
  <dcterms:created xsi:type="dcterms:W3CDTF">2021-02-12T20:25:28Z</dcterms:created>
  <dcterms:modified xsi:type="dcterms:W3CDTF">2021-03-12T13:51:16Z</dcterms:modified>
</cp:coreProperties>
</file>