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256" r:id="rId9"/>
    <p:sldId id="257" r:id="rId10"/>
    <p:sldId id="258" r:id="rId11"/>
    <p:sldId id="259" r:id="rId12"/>
    <p:sldId id="291" r:id="rId13"/>
    <p:sldId id="296" r:id="rId14"/>
    <p:sldId id="260" r:id="rId15"/>
    <p:sldId id="261" r:id="rId16"/>
    <p:sldId id="262" r:id="rId17"/>
    <p:sldId id="263" r:id="rId18"/>
    <p:sldId id="264" r:id="rId19"/>
    <p:sldId id="310" r:id="rId20"/>
    <p:sldId id="265" r:id="rId21"/>
    <p:sldId id="311" r:id="rId22"/>
    <p:sldId id="337" r:id="rId23"/>
    <p:sldId id="266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276" r:id="rId32"/>
    <p:sldId id="278" r:id="rId33"/>
    <p:sldId id="281" r:id="rId34"/>
    <p:sldId id="282" r:id="rId35"/>
    <p:sldId id="283" r:id="rId36"/>
    <p:sldId id="284" r:id="rId37"/>
    <p:sldId id="285" r:id="rId38"/>
    <p:sldId id="286" r:id="rId39"/>
    <p:sldId id="267" r:id="rId40"/>
    <p:sldId id="268" r:id="rId41"/>
    <p:sldId id="309" r:id="rId42"/>
    <p:sldId id="269" r:id="rId43"/>
    <p:sldId id="336" r:id="rId44"/>
    <p:sldId id="328" r:id="rId45"/>
    <p:sldId id="330" r:id="rId46"/>
    <p:sldId id="331" r:id="rId47"/>
    <p:sldId id="332" r:id="rId48"/>
    <p:sldId id="333" r:id="rId49"/>
    <p:sldId id="334" r:id="rId50"/>
    <p:sldId id="270" r:id="rId51"/>
    <p:sldId id="271" r:id="rId52"/>
    <p:sldId id="326" r:id="rId53"/>
    <p:sldId id="327" r:id="rId54"/>
    <p:sldId id="272" r:id="rId55"/>
    <p:sldId id="273" r:id="rId56"/>
    <p:sldId id="298" r:id="rId57"/>
    <p:sldId id="274" r:id="rId58"/>
    <p:sldId id="292" r:id="rId59"/>
    <p:sldId id="293" r:id="rId60"/>
    <p:sldId id="294" r:id="rId61"/>
    <p:sldId id="295" r:id="rId62"/>
    <p:sldId id="275" r:id="rId6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  <a:srgbClr val="A50021"/>
    <a:srgbClr val="FF6600"/>
    <a:srgbClr val="FF9900"/>
    <a:srgbClr val="FF99CC"/>
    <a:srgbClr val="F89EEB"/>
    <a:srgbClr val="F8E34A"/>
    <a:srgbClr val="FBD44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24318-35A1-4838-805C-81382A0BACB6}" v="28" dt="2021-02-19T19:33:15.06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0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file:///C:\Users\ASUS\Downloads\NOB-RH_SUAS%20(1)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s.gov.br/webarquivos/publicacao/assistencia_social/Normativas/PNAS2004.pdf" TargetMode="External"/><Relationship Id="rId5" Type="http://schemas.openxmlformats.org/officeDocument/2006/relationships/hyperlink" Target="http://www.mds.gov.br/webarquivos/publicacao/assistencia_social/Normativas/LoasAnotada.pdf" TargetMode="Externa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tatic.fecam.net.br/uploads/1521/arquivos/1538387_perguntas_respostascreas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s.gov.br/webarquivos/publicacao/assistencia_social/Normativas/tipificacao.pdf" TargetMode="External"/><Relationship Id="rId5" Type="http://schemas.openxmlformats.org/officeDocument/2006/relationships/hyperlink" Target="http://www.mds.gov.br/webarquivos/public/NOBSUAS_2012.pdf" TargetMode="Externa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mds.gov.br/redesuas/caderno-de-orientacoes-tecnicas-do-peti" TargetMode="External"/><Relationship Id="rId3" Type="http://schemas.openxmlformats.org/officeDocument/2006/relationships/hyperlink" Target="https://www.chegadetrabalhoinfantil.org.br/wp-content/uploads/2017/07/cartilha_perguntas_respostas_redesenho_peti_2014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mds.gov.br/redesuas/wp-content/uploads/2019/09/Caderno-de-Orieta%C3%A7%C3%B5es-T%C3%A9cnicas-PETI.pdf" TargetMode="External"/><Relationship Id="rId5" Type="http://schemas.openxmlformats.org/officeDocument/2006/relationships/hyperlink" Target="https://www.gov.br/mdh/pt-br/assuntos/noticias/todas-as-noticias/2018/novembro/lancado-3o-plano-nacional-de-prevencao-e-erradicacao-do-trabalho-infantil/copy_of_PlanoNacionalversosite.pdf" TargetMode="Externa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as.pe.gov.br/files/10142015101359-resolucao.cnas.no.10.de.15.de.abril.de.2014.altera.a.resolucao.no.8.de.18.de.abril.de.2013.do.cnas.com.vistas.a.estabelecer.criteri.pdf" TargetMode="External"/><Relationship Id="rId2" Type="http://schemas.openxmlformats.org/officeDocument/2006/relationships/hyperlink" Target="https://www.sigas.pe.gov.br/files/09302015115419-cnas.08.18.04.2013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aplicacoes.mds.gov.br/snas/documentos/02-livreto-perguntas-respostascentropoprua-impressao.dez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s://www.gov.br/mdh/pt-br/centrais-de-conteudo/crianca-e-adolescente/estatuto-da-crianca-e-do-adolescente-versao-2019.pdf" TargetMode="External"/><Relationship Id="rId4" Type="http://schemas.openxmlformats.org/officeDocument/2006/relationships/hyperlink" Target="http://www.assistenciasocial.al.gov.br/sala-de-imprensa/arquivos/NOB-RH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://www.mpce.mp.br/wp-content/uploads/2018/01/20180014-Plano_Nacional_Atendimento_Socioeducativo-Diretrizes_e_eixos_operativos_para_o_SINASE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s.gov.br/webarquivos/publicacao/assistencia_social/Cadernos/caderno_MSE_0712.pdf" TargetMode="External"/><Relationship Id="rId5" Type="http://schemas.openxmlformats.org/officeDocument/2006/relationships/hyperlink" Target="https://www.baixelivros.com.br/ciencias-humanas-e-sociais/direito/estatuto-do-idoso-3a-ed" TargetMode="Externa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s.ceag.unb.br/sinase/ens2/images/Biblioteca/Livros_e_Artigos/AGestaodasmedidassocioeducativas2020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selhodacrianca.al.gov.br/sala-de-imprensa/publicacoes/sinase.pdf" TargetMode="Externa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www.mds.gov.br/webarquivos/publicacao/assistencia_social/Cadernos/caderno_residencias_inclusivas_perguntas_respostas_maio2016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laf.org/materiales/familia-acolhedora.pdf" TargetMode="External"/><Relationship Id="rId5" Type="http://schemas.openxmlformats.org/officeDocument/2006/relationships/hyperlink" Target="http://www.mds.gov.br/webarquivos/publicacao/assistencia_social/Cadernos/orientacoes-tecnicas-servicos-de-alcolhimento.pdf" TargetMode="Externa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aplicacoes.mds.gov.br/snas/documentos/cartilha-bpc-final.pdf" TargetMode="External"/><Relationship Id="rId7" Type="http://schemas.openxmlformats.org/officeDocument/2006/relationships/hyperlink" Target="https://www2.senado.leg.br/bdsf/bitstream/handle/id/513623/001042393.pdf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s://crianca.mppr.mp.br/arquivos/File/publi/educacao_inclusiva/convencao_pessoas_com_deficiencia_2007.pdf" TargetMode="Externa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urn.gov.br/wp-content/uploads/2020/08/ABNT-NBR-9050-15-Acessibilidade-emenda-1_-03-08-2020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vsms.saude.gov.br/bvs/saudelegis/anvisa/2005/res0283_26_09_2005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do.ms.gov.br/diariodoe/Index/Download/DO10356_21_12_2020" TargetMode="External"/><Relationship Id="rId2" Type="http://schemas.openxmlformats.org/officeDocument/2006/relationships/hyperlink" Target="https://www.spdo.ms.gov.br/diariodoe/Index/Download/DO10307_22_10_2020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do.ms.gov.br/diariodoe/Index/Download/DO10356_21_12_2020" TargetMode="External"/><Relationship Id="rId2" Type="http://schemas.openxmlformats.org/officeDocument/2006/relationships/hyperlink" Target="https://www.spdo.ms.gov.br/diariodoe/Index/Download/DO10308_23_10_2020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hyperlink" Target="mailto:cpse@sedhast.ms.gov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0605" y="3519814"/>
            <a:ext cx="9888583" cy="220367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COORDENADORIA DE PROTEÇÃO SOCIAL ESPECIAL (CPSE)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“Atribuições da CPSE na Assessoria aos Gestores, Técnicos e Coordenadores de Programas e Serviços da PSE de Média e Alta Complexidade em Mato Grosso do Sul”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53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962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DESTAQUE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21131"/>
            <a:ext cx="10515600" cy="3590517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>
                <a:latin typeface="+mj-lt"/>
                <a:cs typeface="Arial" pitchFamily="34" charset="0"/>
              </a:rPr>
              <a:t>O enfrentamento das situações de risco pessoal e social, por violação de direitos, não compete unicamente à política de Assistência Social, pelo contrário, sua complexidade exige a articulação e o desenvolvimento de ações complementares com outras políticas sociais e órgãos de defesa de direitos, para proporcionar proteção integral às famílias e aos indivíduos.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91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SERVIÇOS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70612" y="1690687"/>
            <a:ext cx="4282440" cy="439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marL="0" indent="0" algn="ctr">
              <a:buNone/>
              <a:defRPr/>
            </a:pPr>
            <a:endParaRPr lang="pt-BR" dirty="0"/>
          </a:p>
          <a:p>
            <a:pPr marL="0" indent="0" algn="ctr">
              <a:buNone/>
              <a:defRPr/>
            </a:pPr>
            <a:r>
              <a:rPr lang="pt-BR" b="1" dirty="0">
                <a:solidFill>
                  <a:schemeClr val="tx1"/>
                </a:solidFill>
              </a:rPr>
              <a:t>MÉDIA COMPLEXIDADE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de Proteção e Atendimento Especializado a Famílias e Indivíduos (PAEFI)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de Proteção Social a Adolescentes em Cumprimento de Medida Socioeducativa de Liberdade Assistida (LA) e de Prestação de Serviços à Comunidade (PSC)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de Proteção Social Especial para Pessoas com Deficiência, Idosas e suas Famílias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Especializado em Abordagem Social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Especializado para Pessoas em Situação de Rua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701246" y="1690688"/>
            <a:ext cx="4340361" cy="439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ALTA COMPLEXIDADE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sz="2000" b="1" dirty="0"/>
              <a:t> </a:t>
            </a:r>
            <a:r>
              <a:rPr lang="pt-BR" b="1" dirty="0"/>
              <a:t>Serviço de Acolhimento Institucional, nas seguintes modalidades:</a:t>
            </a:r>
          </a:p>
          <a:p>
            <a:pPr algn="just">
              <a:defRPr/>
            </a:pPr>
            <a:r>
              <a:rPr lang="pt-BR" b="1" dirty="0"/>
              <a:t>     - Abrigo Institucional</a:t>
            </a:r>
          </a:p>
          <a:p>
            <a:pPr algn="just">
              <a:defRPr/>
            </a:pPr>
            <a:r>
              <a:rPr lang="pt-BR" b="1" dirty="0"/>
              <a:t>     - Casa Lar</a:t>
            </a:r>
          </a:p>
          <a:p>
            <a:pPr algn="just">
              <a:defRPr/>
            </a:pPr>
            <a:r>
              <a:rPr lang="pt-BR" b="1" dirty="0"/>
              <a:t>     - Casa de Passagem</a:t>
            </a:r>
          </a:p>
          <a:p>
            <a:pPr algn="just">
              <a:defRPr/>
            </a:pPr>
            <a:r>
              <a:rPr lang="pt-BR" b="1" dirty="0"/>
              <a:t>     - Residência Inclusiva</a:t>
            </a:r>
          </a:p>
          <a:p>
            <a:pPr algn="just">
              <a:defRPr/>
            </a:pPr>
            <a:r>
              <a:rPr lang="pt-BR" b="1" dirty="0"/>
              <a:t>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de Acolhimento em República</a:t>
            </a:r>
          </a:p>
          <a:p>
            <a:pPr algn="just">
              <a:defRPr/>
            </a:pPr>
            <a:endParaRPr lang="pt-BR" b="1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de Acolhimento em Família Acolhedora</a:t>
            </a:r>
          </a:p>
          <a:p>
            <a:pPr algn="just">
              <a:defRPr/>
            </a:pPr>
            <a:endParaRPr lang="pt-BR" b="1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/>
              <a:t> Serviço de Proteção em Situações de Calamidades Públicas e de Emergências</a:t>
            </a:r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75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1416" y="309707"/>
            <a:ext cx="9812383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SOCIAL ESPECIAL DE MÉDIA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899954"/>
            <a:ext cx="10515600" cy="3148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>
                <a:latin typeface="+mj-lt"/>
                <a:cs typeface="Arial" pitchFamily="34" charset="0"/>
              </a:rPr>
              <a:t>Destina-se a proteger as famílias e indivíduos cujos direitos tenham sido violados, porém, os laços familiares e comunitários não foram rompidos.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66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94D8E-4785-4BC5-844C-4B0D2F69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EQUIPAMENTOS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CBB74-90BA-4DFF-9A38-D281B2A1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856707"/>
            <a:ext cx="10515600" cy="4351338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+mj-lt"/>
              </a:rPr>
              <a:t>Centro de Referência Especializado de Assistência Social (CREAS)</a:t>
            </a:r>
          </a:p>
          <a:p>
            <a:r>
              <a:rPr lang="pt-BR" sz="3200" b="1" dirty="0">
                <a:latin typeface="+mj-lt"/>
              </a:rPr>
              <a:t>Centro de Referência Especializado para Pessoas em Situação de RUA (Centro POP)</a:t>
            </a:r>
          </a:p>
          <a:p>
            <a:r>
              <a:rPr lang="pt-BR" sz="3200" b="1" dirty="0">
                <a:latin typeface="+mj-lt"/>
              </a:rPr>
              <a:t>Centro Dia e Similares (APAE, Pestalozzi e outros)</a:t>
            </a:r>
          </a:p>
        </p:txBody>
      </p:sp>
    </p:spTree>
    <p:extLst>
      <p:ext uri="{BB962C8B-B14F-4D97-AF65-F5344CB8AC3E}">
        <p14:creationId xmlns:p14="http://schemas.microsoft.com/office/powerpoint/2010/main" val="388180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260" y="365125"/>
            <a:ext cx="9763539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Centro de Referência Especializado de Assistência Social (CREAS) </a:t>
            </a:r>
            <a:endParaRPr lang="pt-BR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0965" y="271869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sz="3200" b="1" dirty="0">
                <a:latin typeface="+mj-lt"/>
              </a:rPr>
              <a:t>É a unidade pública de abrangência e gestão municipal ou regional, destinada à prestação de serviços a indivíduos e famílias que se encontram em situação de risco pessoal ou social, por violação de direitos ou contingência, que demandam intervenções especializadas da proteção social especial.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04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988" y="234497"/>
            <a:ext cx="9485811" cy="132556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Serviço de Proteção e Atendimento Especializado a Famílias e Indivíduos (PAEFI)</a:t>
            </a:r>
            <a:endParaRPr lang="pt-BR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687773"/>
            <a:ext cx="10515600" cy="435133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Serviço de apoio, orientação e acompanhamento as famílias com um ou mais de seus membros em situação de ameaça ou violação de direitos.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3200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 </a:t>
            </a:r>
            <a:r>
              <a:rPr lang="pt-BR" altLang="pt-BR" sz="3200" b="1" u="sng" dirty="0">
                <a:latin typeface="+mj-lt"/>
              </a:rPr>
              <a:t>Deve ser ofertado por toda Unidade CREAS</a:t>
            </a:r>
            <a:r>
              <a:rPr lang="pt-BR" altLang="pt-BR" sz="3200" b="1" dirty="0">
                <a:latin typeface="+mj-lt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50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1" y="208371"/>
            <a:ext cx="9655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Serviço de Proteção Social a Adolescentes em Cumprimento de Medida Socioeducativa de Liberdade Assistida e de Prestação de Serviços à Comunidade</a:t>
            </a:r>
            <a:endParaRPr lang="pt-B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39134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O Serviço tem por finalidade prover atenção </a:t>
            </a:r>
            <a:r>
              <a:rPr lang="pt-BR" altLang="pt-BR" sz="3200" b="1" dirty="0" err="1">
                <a:latin typeface="+mj-lt"/>
              </a:rPr>
              <a:t>socioassistencial</a:t>
            </a:r>
            <a:r>
              <a:rPr lang="pt-BR" altLang="pt-BR" sz="3200" b="1" dirty="0">
                <a:latin typeface="+mj-lt"/>
              </a:rPr>
              <a:t> e acompanhamento a adolescentes e jovens em cumprimento de medidas socioeducativas em meio aberto, determinadas judicialmente.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3200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 Deve ser ofertado pelo CREAS, nas localidades onde se identificar demanda, podendo referenciar serviços complementares. No caso de possuir mais de uma Unidade CREAS, o município tem autonomia para a definição daquelas unidades que deverão ofertar este Serviço, observada a relação com o território.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08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6" y="365125"/>
            <a:ext cx="9629503" cy="1325563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Serviço de Proteção Social Especial para Pessoas com Deficiência, Idosas e suas Famílias</a:t>
            </a:r>
            <a:endParaRPr lang="pt-B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295888"/>
            <a:ext cx="10515600" cy="435133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 Serviço destinado à promoção de atendimento especializado a famílias com pessoas com deficiência e idosos com algum grau de dependência, que tiveram suas limitações agravadas por violações de direito.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3200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 Pode ser ofertado pelo CREAS ou unidade específica referenciada ao CREAS, nos territórios onde se identificar demanda.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68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655629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Serviço Especializado em Abordagem Social</a:t>
            </a:r>
            <a:endParaRPr lang="pt-B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204448"/>
            <a:ext cx="10515600" cy="435133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>
                <a:latin typeface="Arial" panose="020B0604020202020204" pitchFamily="34" charset="0"/>
              </a:rPr>
              <a:t> </a:t>
            </a:r>
            <a:r>
              <a:rPr lang="pt-BR" altLang="pt-BR" sz="3200" b="1" dirty="0">
                <a:latin typeface="+mj-lt"/>
              </a:rPr>
              <a:t>O Serviço tem como finalidade assegurar trabalho social de abordagem e busca ativa que identifique, nos territórios, a incidência de trabalho infantil, exploração sexual de crianças e adolescentes, situação de rua, dentre outras.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3200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3200" b="1" dirty="0">
                <a:latin typeface="+mj-lt"/>
              </a:rPr>
              <a:t> Pode ser ofertado pelo CREAS ou unidade específica referenciada ao CREAS, nos territórios onde se identificar demanda. Pode ser ofertado também nos Centros POP, de acordo com a definição do órgão gestor local.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99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Municípios que possuem CREAS: 71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19191"/>
              </p:ext>
            </p:extLst>
          </p:nvPr>
        </p:nvGraphicFramePr>
        <p:xfrm>
          <a:off x="4362102" y="1830743"/>
          <a:ext cx="1926379" cy="4355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379">
                  <a:extLst>
                    <a:ext uri="{9D8B030D-6E8A-4147-A177-3AD203B41FA5}">
                      <a16:colId xmlns:a16="http://schemas.microsoft.com/office/drawing/2014/main" val="1662174615"/>
                    </a:ext>
                  </a:extLst>
                </a:gridCol>
              </a:tblGrid>
              <a:tr h="23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CAARAPÓ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55994862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CAMAPUÃ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674075788"/>
                  </a:ext>
                </a:extLst>
              </a:tr>
              <a:tr h="398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CAMPO GRANDE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3442491679"/>
                  </a:ext>
                </a:extLst>
              </a:tr>
              <a:tr h="22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CARACOL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661483836"/>
                  </a:ext>
                </a:extLst>
              </a:tr>
              <a:tr h="23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CASSILÂNDIA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251609871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CHAPADÃO DO SUL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3567720149"/>
                  </a:ext>
                </a:extLst>
              </a:tr>
              <a:tr h="23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CORONEL SAPUCAIA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526001563"/>
                  </a:ext>
                </a:extLst>
              </a:tr>
              <a:tr h="233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CORUMBÁ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4224427431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COSTA RICA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592384849"/>
                  </a:ext>
                </a:extLst>
              </a:tr>
              <a:tr h="240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COXIM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122363699"/>
                  </a:ext>
                </a:extLst>
              </a:tr>
              <a:tr h="23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DEODÁPOLIS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67865569"/>
                  </a:ext>
                </a:extLst>
              </a:tr>
              <a:tr h="17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DOURADOS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2659251004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ELDORADO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1480611201"/>
                  </a:ext>
                </a:extLst>
              </a:tr>
              <a:tr h="244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FÁTIMA DO SUL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72230746"/>
                  </a:ext>
                </a:extLst>
              </a:tr>
              <a:tr h="231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GLÓRIA DE DOURADOS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4237644860"/>
                  </a:ext>
                </a:extLst>
              </a:tr>
              <a:tr h="23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GUIA LOPES DA LAGUNA 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3765590656"/>
                  </a:ext>
                </a:extLst>
              </a:tr>
              <a:tr h="23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ITAPORÃ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3242324690"/>
                  </a:ext>
                </a:extLst>
              </a:tr>
              <a:tr h="225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IGUATEMI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6" marR="39696" marT="0" marB="0" anchor="ctr"/>
                </a:tc>
                <a:extLst>
                  <a:ext uri="{0D108BD9-81ED-4DB2-BD59-A6C34878D82A}">
                    <a16:rowId xmlns:a16="http://schemas.microsoft.com/office/drawing/2014/main" val="364350086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46368"/>
              </p:ext>
            </p:extLst>
          </p:nvPr>
        </p:nvGraphicFramePr>
        <p:xfrm>
          <a:off x="1833791" y="1835355"/>
          <a:ext cx="2088077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077">
                  <a:extLst>
                    <a:ext uri="{9D8B030D-6E8A-4147-A177-3AD203B41FA5}">
                      <a16:colId xmlns:a16="http://schemas.microsoft.com/office/drawing/2014/main" val="1936782665"/>
                    </a:ext>
                  </a:extLst>
                </a:gridCol>
              </a:tblGrid>
              <a:tr h="266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ÁGUA CLARA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4088470179"/>
                  </a:ext>
                </a:extLst>
              </a:tr>
              <a:tr h="261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ALCINÓPOLIS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79037979"/>
                  </a:ext>
                </a:extLst>
              </a:tr>
              <a:tr h="255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ANAURILÂNDIA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475051211"/>
                  </a:ext>
                </a:extLst>
              </a:tr>
              <a:tr h="250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AMAMBAI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4132492052"/>
                  </a:ext>
                </a:extLst>
              </a:tr>
              <a:tr h="254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ANASTÁCIO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1785432651"/>
                  </a:ext>
                </a:extLst>
              </a:tr>
              <a:tr h="258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ANGÉLICA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572749873"/>
                  </a:ext>
                </a:extLst>
              </a:tr>
              <a:tr h="261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ANTÔNIO JOÃO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3764985145"/>
                  </a:ext>
                </a:extLst>
              </a:tr>
              <a:tr h="2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APARECIDA DO TABOADO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3449713630"/>
                  </a:ext>
                </a:extLst>
              </a:tr>
              <a:tr h="243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AQUIDAUANA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3859780309"/>
                  </a:ext>
                </a:extLst>
              </a:tr>
              <a:tr h="255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ARAL MOREIRA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093022226"/>
                  </a:ext>
                </a:extLst>
              </a:tr>
              <a:tr h="258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BANDEIRANTES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641743412"/>
                  </a:ext>
                </a:extLst>
              </a:tr>
              <a:tr h="254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BATAGUASSU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605519820"/>
                  </a:ext>
                </a:extLst>
              </a:tr>
              <a:tr h="258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BATAYPORÃ 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646044733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BELA VISTA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711349199"/>
                  </a:ext>
                </a:extLst>
              </a:tr>
              <a:tr h="256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BONITO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2533075465"/>
                  </a:ext>
                </a:extLst>
              </a:tr>
              <a:tr h="251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BODOQUENA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3148692689"/>
                  </a:ext>
                </a:extLst>
              </a:tr>
              <a:tr h="255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BRASILÂNDIA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8" marR="43028" marT="0" marB="0" anchor="ctr"/>
                </a:tc>
                <a:extLst>
                  <a:ext uri="{0D108BD9-81ED-4DB2-BD59-A6C34878D82A}">
                    <a16:rowId xmlns:a16="http://schemas.microsoft.com/office/drawing/2014/main" val="1810156737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87470"/>
              </p:ext>
            </p:extLst>
          </p:nvPr>
        </p:nvGraphicFramePr>
        <p:xfrm>
          <a:off x="6728715" y="1835355"/>
          <a:ext cx="1868946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946">
                  <a:extLst>
                    <a:ext uri="{9D8B030D-6E8A-4147-A177-3AD203B41FA5}">
                      <a16:colId xmlns:a16="http://schemas.microsoft.com/office/drawing/2014/main" val="3312221277"/>
                    </a:ext>
                  </a:extLst>
                </a:gridCol>
              </a:tblGrid>
              <a:tr h="22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INOCÊNCIA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4259881842"/>
                  </a:ext>
                </a:extLst>
              </a:tr>
              <a:tr h="229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ITAQUIRAÍ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642306283"/>
                  </a:ext>
                </a:extLst>
              </a:tr>
              <a:tr h="233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IVINHEMA 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578253752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JAPORÃ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670641086"/>
                  </a:ext>
                </a:extLst>
              </a:tr>
              <a:tr h="224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JATEÍ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073843382"/>
                  </a:ext>
                </a:extLst>
              </a:tr>
              <a:tr h="227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JARDIM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418986120"/>
                  </a:ext>
                </a:extLst>
              </a:tr>
              <a:tr h="23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JUTI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4275958087"/>
                  </a:ext>
                </a:extLst>
              </a:tr>
              <a:tr h="2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LADÁRIO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45671307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LAGUNA CARAPÃ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696524658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MARACAJU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1291250347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MIRANDA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2345457083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MUNDO NOVO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377799484"/>
                  </a:ext>
                </a:extLst>
              </a:tr>
              <a:tr h="23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NAVIRAÍ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596131617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NIOAQUE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1234765496"/>
                  </a:ext>
                </a:extLst>
              </a:tr>
              <a:tr h="229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NOVA ALVORADA DO SUL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1311284864"/>
                  </a:ext>
                </a:extLst>
              </a:tr>
              <a:tr h="225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NOVA ANDRADINA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4062835901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PARAÍSO DAS ÁGUAS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662145829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PARANAIBA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12" marR="38512" marT="0" marB="0" anchor="ctr"/>
                </a:tc>
                <a:extLst>
                  <a:ext uri="{0D108BD9-81ED-4DB2-BD59-A6C34878D82A}">
                    <a16:rowId xmlns:a16="http://schemas.microsoft.com/office/drawing/2014/main" val="3117375832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76533"/>
              </p:ext>
            </p:extLst>
          </p:nvPr>
        </p:nvGraphicFramePr>
        <p:xfrm>
          <a:off x="9037895" y="1833048"/>
          <a:ext cx="1917583" cy="435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583">
                  <a:extLst>
                    <a:ext uri="{9D8B030D-6E8A-4147-A177-3AD203B41FA5}">
                      <a16:colId xmlns:a16="http://schemas.microsoft.com/office/drawing/2014/main" val="1366140492"/>
                    </a:ext>
                  </a:extLst>
                </a:gridCol>
              </a:tblGrid>
              <a:tr h="23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PARANHOS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775737927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PEDRO GOMES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820404731"/>
                  </a:ext>
                </a:extLst>
              </a:tr>
              <a:tr h="232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PONTA PORÃ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711328434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PORTO MURTINHO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676635358"/>
                  </a:ext>
                </a:extLst>
              </a:tr>
              <a:tr h="23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RIBAS DO RIO PARDO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740743071"/>
                  </a:ext>
                </a:extLst>
              </a:tr>
              <a:tr h="234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RIO BRILHANTE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06121887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RIO NEGRO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2398849281"/>
                  </a:ext>
                </a:extLst>
              </a:tr>
              <a:tr h="347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RIO VERDE DE MATO GROSSO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431486859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SÃO GABRIEL DO OESTE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819370500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SELVIRIA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2181932173"/>
                  </a:ext>
                </a:extLst>
              </a:tr>
              <a:tr h="234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SETE QUEDAS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864705349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SIDROLÂNDIA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462488836"/>
                  </a:ext>
                </a:extLst>
              </a:tr>
              <a:tr h="23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SONORA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611036157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TACURU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3362773074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TAQUARUSSU 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809263109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TERENOS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1859131104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TRÊS LAGOAS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951854609"/>
                  </a:ext>
                </a:extLst>
              </a:tr>
              <a:tr h="22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VICENTINA  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15" marR="39515" marT="0" marB="0" anchor="ctr"/>
                </a:tc>
                <a:extLst>
                  <a:ext uri="{0D108BD9-81ED-4DB2-BD59-A6C34878D82A}">
                    <a16:rowId xmlns:a16="http://schemas.microsoft.com/office/drawing/2014/main" val="177477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8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66" y="627017"/>
            <a:ext cx="10515600" cy="10375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pt-BR" dirty="0"/>
              <a:t>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Coordenadoria de Proteção Social Especial (CPSE)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017519"/>
            <a:ext cx="10515600" cy="3159443"/>
          </a:xfrm>
        </p:spPr>
        <p:txBody>
          <a:bodyPr/>
          <a:lstStyle/>
          <a:p>
            <a:pPr marL="0" indent="0" algn="just">
              <a:buNone/>
            </a:pPr>
            <a:r>
              <a:rPr lang="x-none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A</a:t>
            </a:r>
            <a:r>
              <a:rPr lang="x-none" altLang="pt-BR" b="1" dirty="0">
                <a:solidFill>
                  <a:schemeClr val="accent2"/>
                </a:solidFill>
                <a:latin typeface="Arial" panose="02080604020202020204" charset="0"/>
                <a:cs typeface="Arial" panose="02080604020202020204" charset="0"/>
              </a:rPr>
              <a:t> </a:t>
            </a:r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CPSE</a:t>
            </a:r>
            <a:r>
              <a:rPr lang="pt-BR" altLang="pt-BR" b="1" dirty="0">
                <a:solidFill>
                  <a:schemeClr val="accent2"/>
                </a:solidFill>
                <a:latin typeface="Arial" panose="02080604020202020204" charset="0"/>
                <a:cs typeface="Arial" panose="02080604020202020204" charset="0"/>
              </a:rPr>
              <a:t> </a:t>
            </a:r>
            <a:r>
              <a:rPr lang="x-none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está vinculada a Superintendência da Política de Assistência Social (SUPAS) da Secretaria de Estado de Direitos Humanos, Assistência Social e Trabalho (SEDHAST).</a:t>
            </a:r>
          </a:p>
        </p:txBody>
      </p:sp>
    </p:spTree>
    <p:extLst>
      <p:ext uri="{BB962C8B-B14F-4D97-AF65-F5344CB8AC3E}">
        <p14:creationId xmlns:p14="http://schemas.microsoft.com/office/powerpoint/2010/main" val="334460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28" y="365125"/>
            <a:ext cx="9394371" cy="1325563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Centro de Referência Especializado para População em Situação de Rua  (CENTRO POP)</a:t>
            </a:r>
            <a:endParaRPr lang="pt-B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191385"/>
            <a:ext cx="10515600" cy="4351338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+mj-lt"/>
              </a:rPr>
              <a:t>Unidade de referência da PSE de Média Complexidade, de natureza pública e estatal.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+mj-lt"/>
              </a:rPr>
              <a:t> Volta-se, especificamente, para o atendimento especializado à população em situação de rua, devendo ofertar, obrigatoriamente, o </a:t>
            </a:r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Serviço Especializado para Pessoas em Situação de Rua</a:t>
            </a:r>
            <a:r>
              <a:rPr lang="pt-BR" altLang="pt-BR" b="1" dirty="0">
                <a:latin typeface="+mj-lt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+mj-lt"/>
              </a:rPr>
              <a:t> Poderá ofertar também o </a:t>
            </a:r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Serviço Especializado em Abordagem Social</a:t>
            </a:r>
            <a:r>
              <a:rPr lang="pt-BR" altLang="pt-BR" b="1" dirty="0">
                <a:latin typeface="+mj-lt"/>
              </a:rPr>
              <a:t>, conforme avaliação e planejamento do órgão gestor local, desde que isso não cause prejuízos ao desempenho da oferta do Serviço Especializado para Pessoas em Situação de Rua.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75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Municípios que possuem Centro POP: 5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437482"/>
              </p:ext>
            </p:extLst>
          </p:nvPr>
        </p:nvGraphicFramePr>
        <p:xfrm>
          <a:off x="4437017" y="2312124"/>
          <a:ext cx="3317966" cy="3265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966">
                  <a:extLst>
                    <a:ext uri="{9D8B030D-6E8A-4147-A177-3AD203B41FA5}">
                      <a16:colId xmlns:a16="http://schemas.microsoft.com/office/drawing/2014/main" val="3675661169"/>
                    </a:ext>
                  </a:extLst>
                </a:gridCol>
              </a:tblGrid>
              <a:tr h="674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CAMPO GRANDE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8889148"/>
                  </a:ext>
                </a:extLst>
              </a:tr>
              <a:tr h="66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CORUMBÁ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1115512"/>
                  </a:ext>
                </a:extLst>
              </a:tr>
              <a:tr h="648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DOURADOS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288632"/>
                  </a:ext>
                </a:extLst>
              </a:tr>
              <a:tr h="634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PONTA PORÃ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1805013"/>
                  </a:ext>
                </a:extLst>
              </a:tr>
              <a:tr h="64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TRÊS LAGOAS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185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9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708" y="312874"/>
            <a:ext cx="10515600" cy="1325563"/>
          </a:xfrm>
        </p:spPr>
        <p:txBody>
          <a:bodyPr/>
          <a:lstStyle/>
          <a:p>
            <a:pPr marL="0" indent="0"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SOCIAL ESPECIAL DE ALTA COMPLEXIDADE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63609"/>
            <a:ext cx="10515600" cy="37652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>
                <a:latin typeface="+mj-lt"/>
                <a:cs typeface="Arial" pitchFamily="34" charset="0"/>
              </a:rPr>
              <a:t>Destina-se a proteger as famílias e indivíduos cujos direitos tenham sido violados e cujos laços familiares e comunitários já foram rompidos.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937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1234" y="901338"/>
            <a:ext cx="9642566" cy="78935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DE ACOLHIMENTO INSTITUCIONAL</a:t>
            </a:r>
            <a:br>
              <a:rPr lang="pt-BR" altLang="pt-BR" b="1" dirty="0"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9138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b="1" dirty="0">
                <a:latin typeface="+mj-lt"/>
              </a:rPr>
              <a:t>Acolhimento em diferentes tipos de equipamentos, destinado a famílias e/ou indivíduos com vínculos familiares rompidos ou fragilizados, a fim de garantir proteção integral. </a:t>
            </a:r>
          </a:p>
          <a:p>
            <a:pPr marL="0" indent="0">
              <a:buNone/>
              <a:defRPr/>
            </a:pPr>
            <a:r>
              <a:rPr lang="pt-BR" b="1" u="sng" dirty="0">
                <a:latin typeface="+mj-lt"/>
              </a:rPr>
              <a:t>Unidades/Equipamentos</a:t>
            </a:r>
            <a:r>
              <a:rPr lang="pt-BR" b="1" dirty="0">
                <a:latin typeface="+mj-lt"/>
              </a:rPr>
              <a:t>:</a:t>
            </a:r>
          </a:p>
          <a:p>
            <a:pPr algn="just">
              <a:defRPr/>
            </a:pPr>
            <a:r>
              <a:rPr lang="pt-BR" b="1" dirty="0">
                <a:latin typeface="+mj-lt"/>
              </a:rPr>
              <a:t>  </a:t>
            </a:r>
            <a:r>
              <a:rPr lang="pt-BR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Casa-Lar</a:t>
            </a:r>
            <a:r>
              <a:rPr lang="pt-BR" b="1" dirty="0">
                <a:latin typeface="+mj-lt"/>
              </a:rPr>
              <a:t> (crianças e adolescentes, idosos)</a:t>
            </a:r>
          </a:p>
          <a:p>
            <a:pPr algn="just"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Abrigo Institucional </a:t>
            </a:r>
            <a:r>
              <a:rPr lang="pt-BR" b="1" dirty="0">
                <a:latin typeface="+mj-lt"/>
              </a:rPr>
              <a:t>(crianças e adolescentes, adultos e famílias,  mulheres  em  situação  de  violência,  idosos - ILPI)        </a:t>
            </a:r>
          </a:p>
          <a:p>
            <a:pPr algn="just"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Casa de Passagem </a:t>
            </a:r>
            <a:r>
              <a:rPr lang="pt-BR" b="1" dirty="0">
                <a:latin typeface="+mj-lt"/>
              </a:rPr>
              <a:t>(adultos e famílias)</a:t>
            </a:r>
          </a:p>
          <a:p>
            <a:pPr algn="just">
              <a:defRPr/>
            </a:pPr>
            <a:r>
              <a:rPr lang="pt-BR" b="1" dirty="0">
                <a:latin typeface="+mj-lt"/>
              </a:rPr>
              <a:t>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Residência Inclusiva </a:t>
            </a:r>
            <a:r>
              <a:rPr lang="pt-BR" b="1" dirty="0">
                <a:latin typeface="+mj-lt"/>
              </a:rPr>
              <a:t>(jovens e adultos com deficiência)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68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92926" y="473442"/>
            <a:ext cx="7959966" cy="6331302"/>
            <a:chOff x="1992926" y="473442"/>
            <a:chExt cx="7959966" cy="6331302"/>
          </a:xfrm>
        </p:grpSpPr>
        <p:grpSp>
          <p:nvGrpSpPr>
            <p:cNvPr id="23" name="Grupo 22"/>
            <p:cNvGrpSpPr/>
            <p:nvPr/>
          </p:nvGrpSpPr>
          <p:grpSpPr>
            <a:xfrm>
              <a:off x="1992926" y="747624"/>
              <a:ext cx="6294342" cy="6057120"/>
              <a:chOff x="2297725" y="226450"/>
              <a:chExt cx="6294342" cy="6057120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86" t="8956" r="18702" b="11250"/>
              <a:stretch/>
            </p:blipFill>
            <p:spPr>
              <a:xfrm>
                <a:off x="2297725" y="226450"/>
                <a:ext cx="6294342" cy="6057120"/>
              </a:xfrm>
              <a:prstGeom prst="rect">
                <a:avLst/>
              </a:prstGeom>
            </p:spPr>
          </p:pic>
          <p:grpSp>
            <p:nvGrpSpPr>
              <p:cNvPr id="22" name="Grupo 21"/>
              <p:cNvGrpSpPr/>
              <p:nvPr/>
            </p:nvGrpSpPr>
            <p:grpSpPr>
              <a:xfrm>
                <a:off x="2508739" y="854295"/>
                <a:ext cx="5814646" cy="5284320"/>
                <a:chOff x="2508739" y="854295"/>
                <a:chExt cx="5814646" cy="5284320"/>
              </a:xfrm>
            </p:grpSpPr>
            <p:sp>
              <p:nvSpPr>
                <p:cNvPr id="7" name="CaixaDeTexto 6"/>
                <p:cNvSpPr txBox="1"/>
                <p:nvPr/>
              </p:nvSpPr>
              <p:spPr>
                <a:xfrm>
                  <a:off x="6142893" y="854295"/>
                  <a:ext cx="13129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Sonora</a:t>
                  </a:r>
                </a:p>
              </p:txBody>
            </p:sp>
            <p:sp>
              <p:nvSpPr>
                <p:cNvPr id="8" name="CaixaDeTexto 7"/>
                <p:cNvSpPr txBox="1"/>
                <p:nvPr/>
              </p:nvSpPr>
              <p:spPr>
                <a:xfrm>
                  <a:off x="6646985" y="1664678"/>
                  <a:ext cx="13950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Costa Rica</a:t>
                  </a:r>
                </a:p>
              </p:txBody>
            </p:sp>
            <p:sp>
              <p:nvSpPr>
                <p:cNvPr id="9" name="CaixaDeTexto 8"/>
                <p:cNvSpPr txBox="1"/>
                <p:nvPr/>
              </p:nvSpPr>
              <p:spPr>
                <a:xfrm>
                  <a:off x="2508739" y="3950676"/>
                  <a:ext cx="14771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Porto Murtinho</a:t>
                  </a:r>
                </a:p>
              </p:txBody>
            </p:sp>
            <p:sp>
              <p:nvSpPr>
                <p:cNvPr id="10" name="CaixaDeTexto 9"/>
                <p:cNvSpPr txBox="1"/>
                <p:nvPr/>
              </p:nvSpPr>
              <p:spPr>
                <a:xfrm>
                  <a:off x="5208967" y="2374973"/>
                  <a:ext cx="13950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Rio Negro</a:t>
                  </a:r>
                </a:p>
              </p:txBody>
            </p:sp>
            <p:sp>
              <p:nvSpPr>
                <p:cNvPr id="11" name="CaixaDeTexto 10"/>
                <p:cNvSpPr txBox="1"/>
                <p:nvPr/>
              </p:nvSpPr>
              <p:spPr>
                <a:xfrm>
                  <a:off x="5814647" y="3642899"/>
                  <a:ext cx="16412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Campo Grande</a:t>
                  </a:r>
                </a:p>
              </p:txBody>
            </p:sp>
            <p:sp>
              <p:nvSpPr>
                <p:cNvPr id="12" name="CaixaDeTexto 11"/>
                <p:cNvSpPr txBox="1"/>
                <p:nvPr/>
              </p:nvSpPr>
              <p:spPr>
                <a:xfrm>
                  <a:off x="5937739" y="4129497"/>
                  <a:ext cx="23856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Nova alvorada do sul</a:t>
                  </a:r>
                </a:p>
              </p:txBody>
            </p:sp>
            <p:sp>
              <p:nvSpPr>
                <p:cNvPr id="13" name="CaixaDeTexto 12"/>
                <p:cNvSpPr txBox="1"/>
                <p:nvPr/>
              </p:nvSpPr>
              <p:spPr>
                <a:xfrm>
                  <a:off x="5445370" y="4736124"/>
                  <a:ext cx="13950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Dourados</a:t>
                  </a:r>
                </a:p>
              </p:txBody>
            </p:sp>
            <p:sp>
              <p:nvSpPr>
                <p:cNvPr id="14" name="CaixaDeTexto 13"/>
                <p:cNvSpPr txBox="1"/>
                <p:nvPr/>
              </p:nvSpPr>
              <p:spPr>
                <a:xfrm>
                  <a:off x="5499214" y="5093023"/>
                  <a:ext cx="5011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Juti</a:t>
                  </a:r>
                  <a:endParaRPr lang="pt-BR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CaixaDeTexto 14"/>
                <p:cNvSpPr txBox="1"/>
                <p:nvPr/>
              </p:nvSpPr>
              <p:spPr>
                <a:xfrm>
                  <a:off x="5655910" y="5673970"/>
                  <a:ext cx="13950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Iguatemi</a:t>
                  </a:r>
                </a:p>
              </p:txBody>
            </p:sp>
            <p:sp>
              <p:nvSpPr>
                <p:cNvPr id="16" name="CaixaDeTexto 15"/>
                <p:cNvSpPr txBox="1"/>
                <p:nvPr/>
              </p:nvSpPr>
              <p:spPr>
                <a:xfrm>
                  <a:off x="4776679" y="5830838"/>
                  <a:ext cx="87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Tacuru</a:t>
                  </a:r>
                </a:p>
              </p:txBody>
            </p:sp>
          </p:grpSp>
        </p:grpSp>
        <p:sp>
          <p:nvSpPr>
            <p:cNvPr id="17" name="CaixaDeTexto 16"/>
            <p:cNvSpPr txBox="1"/>
            <p:nvPr/>
          </p:nvSpPr>
          <p:spPr>
            <a:xfrm>
              <a:off x="2567355" y="473442"/>
              <a:ext cx="5884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CASA-LAR PARA CRIANCAS E ADOLESCENTES</a:t>
              </a: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7502769" y="4745945"/>
              <a:ext cx="2450123" cy="1492222"/>
              <a:chOff x="7502769" y="5048178"/>
              <a:chExt cx="2450123" cy="1248603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7502769" y="5048178"/>
                <a:ext cx="2450123" cy="12486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8124093" y="5133909"/>
                <a:ext cx="177018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Municípios com Casa Lar para crianças e adolescentes.</a:t>
                </a:r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7772403" y="5229620"/>
                <a:ext cx="304800" cy="261610"/>
              </a:xfrm>
              <a:prstGeom prst="rect">
                <a:avLst/>
              </a:prstGeom>
              <a:solidFill>
                <a:srgbClr val="F89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" name="CaixaDeTexto 1"/>
            <p:cNvSpPr txBox="1"/>
            <p:nvPr/>
          </p:nvSpPr>
          <p:spPr>
            <a:xfrm>
              <a:off x="3435985" y="4963885"/>
              <a:ext cx="1037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Bela Vista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7737232" y="5560866"/>
              <a:ext cx="1723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Total de Casas Lares para Crianças e Adolescentes: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26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602523" y="386862"/>
            <a:ext cx="7238995" cy="5978768"/>
            <a:chOff x="2602523" y="386862"/>
            <a:chExt cx="7238995" cy="597876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5" t="13676" r="18644" b="8888"/>
            <a:stretch/>
          </p:blipFill>
          <p:spPr>
            <a:xfrm>
              <a:off x="2602523" y="1055076"/>
              <a:ext cx="5503984" cy="5310554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3212119" y="386862"/>
              <a:ext cx="5392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CASA-LAR PARA IDOSOS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111259" y="1843426"/>
              <a:ext cx="937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Coxim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017474" y="5594811"/>
              <a:ext cx="1441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Iguatemi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521567" y="4445949"/>
              <a:ext cx="1430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Angélica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017474" y="5830838"/>
              <a:ext cx="1441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Tacuru</a:t>
              </a: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7391395" y="4774271"/>
              <a:ext cx="2450123" cy="1248603"/>
              <a:chOff x="7913077" y="4866566"/>
              <a:chExt cx="2450123" cy="1248603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7913077" y="4866566"/>
                <a:ext cx="2450123" cy="12486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8346831" y="5024771"/>
                <a:ext cx="177018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Municípios com Casa Lar para idosos </a:t>
                </a:r>
              </a:p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Total: 4</a:t>
                </a: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8094783" y="5095835"/>
                <a:ext cx="304800" cy="261610"/>
              </a:xfrm>
              <a:prstGeom prst="rect">
                <a:avLst/>
              </a:prstGeom>
              <a:solidFill>
                <a:srgbClr val="F8E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CC00"/>
                  </a:solidFill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8094783" y="5594811"/>
                <a:ext cx="16881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812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731477" y="773723"/>
            <a:ext cx="7408983" cy="5729681"/>
            <a:chOff x="2731477" y="773723"/>
            <a:chExt cx="7408983" cy="5729681"/>
          </a:xfrm>
        </p:grpSpPr>
        <p:grpSp>
          <p:nvGrpSpPr>
            <p:cNvPr id="11" name="Grupo 10"/>
            <p:cNvGrpSpPr/>
            <p:nvPr/>
          </p:nvGrpSpPr>
          <p:grpSpPr>
            <a:xfrm>
              <a:off x="2731477" y="773723"/>
              <a:ext cx="7408983" cy="5729681"/>
              <a:chOff x="2731477" y="773723"/>
              <a:chExt cx="7408983" cy="5729681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2731477" y="773723"/>
                <a:ext cx="5627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ABRIGO INSTITUCIONAL PARA ADULTOS E FAMILIAS</a:t>
                </a:r>
              </a:p>
            </p:txBody>
          </p:sp>
          <p:pic>
            <p:nvPicPr>
              <p:cNvPr id="5" name="Imagem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91" t="13974" r="19188" b="11624"/>
              <a:stretch/>
            </p:blipFill>
            <p:spPr>
              <a:xfrm>
                <a:off x="2731477" y="1400961"/>
                <a:ext cx="5638800" cy="5102443"/>
              </a:xfrm>
              <a:prstGeom prst="rect">
                <a:avLst/>
              </a:prstGeom>
            </p:spPr>
          </p:pic>
          <p:sp>
            <p:nvSpPr>
              <p:cNvPr id="6" name="CaixaDeTexto 5"/>
              <p:cNvSpPr txBox="1"/>
              <p:nvPr/>
            </p:nvSpPr>
            <p:spPr>
              <a:xfrm>
                <a:off x="7385538" y="3952182"/>
                <a:ext cx="1137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Três Lagoas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5709138" y="4913474"/>
                <a:ext cx="1137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/>
                  <a:t>Dourados</a:t>
                </a:r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7690337" y="4677508"/>
                <a:ext cx="2450123" cy="14845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8135817" y="4843046"/>
                <a:ext cx="177018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Municípios com abrigo institucional para adultos e famílias. </a:t>
                </a: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7831017" y="4958863"/>
                <a:ext cx="304800" cy="26161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3" name="CaixaDeTexto 2"/>
            <p:cNvSpPr txBox="1"/>
            <p:nvPr/>
          </p:nvSpPr>
          <p:spPr>
            <a:xfrm>
              <a:off x="7869113" y="5515746"/>
              <a:ext cx="2092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Total de Abrigo Institucional para adultos e Famílias:3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70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7867" y="47774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ABRIGO INSTITUCIONAL PARA CRIANÇAS E ADOLESCENTES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13675" r="19551" b="11112"/>
          <a:stretch/>
        </p:blipFill>
        <p:spPr>
          <a:xfrm>
            <a:off x="2277792" y="1031759"/>
            <a:ext cx="5427784" cy="51581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46715" y="1914733"/>
            <a:ext cx="1043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Corumbá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62176" y="2758794"/>
            <a:ext cx="1236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Aquidauana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89614" y="3104717"/>
            <a:ext cx="1043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Miranda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68392" y="3849039"/>
            <a:ext cx="668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Bonito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178037" y="2817409"/>
            <a:ext cx="126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Paranaíba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78037" y="3104717"/>
            <a:ext cx="183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Aparecida do Taboado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779452" y="3329633"/>
            <a:ext cx="797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Selvíria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2020476">
            <a:off x="6433617" y="2805322"/>
            <a:ext cx="926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Inocência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69263" y="2160954"/>
            <a:ext cx="1413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Chapadão do Sul</a:t>
            </a:r>
          </a:p>
        </p:txBody>
      </p:sp>
      <p:sp>
        <p:nvSpPr>
          <p:cNvPr id="15" name="CaixaDeTexto 14"/>
          <p:cNvSpPr txBox="1"/>
          <p:nvPr/>
        </p:nvSpPr>
        <p:spPr>
          <a:xfrm rot="3244107">
            <a:off x="6226772" y="3470025"/>
            <a:ext cx="1105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Três Lagoas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68107" y="3375799"/>
            <a:ext cx="107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Ribas do Rio Pardo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681782" y="4016273"/>
            <a:ext cx="1043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Brasilândia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000363" y="3908689"/>
            <a:ext cx="84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Santa Rita do Pardo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571826" y="4458640"/>
            <a:ext cx="126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Bataguassu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15332" y="4704861"/>
            <a:ext cx="126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Anaurilândia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848221" y="4892607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Batayporã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627658" y="4381695"/>
            <a:ext cx="95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Nova Andradina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140274" y="3762693"/>
            <a:ext cx="63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Campo Grande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844231" y="2797266"/>
            <a:ext cx="523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Água Clara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55206" y="5308760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Naviraí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158276" y="5531535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Itaquiraí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087938" y="5801202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Eldorado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086993" y="6000531"/>
            <a:ext cx="1280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Mundo Novo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31061" y="5901191"/>
            <a:ext cx="68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Sete Quedas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790069" y="3770052"/>
            <a:ext cx="723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Nioaque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877994" y="3503192"/>
            <a:ext cx="97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Anastácio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126455" y="4339194"/>
            <a:ext cx="859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Maracaju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366487" y="3860761"/>
            <a:ext cx="897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Sidrolândia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330849" y="1914733"/>
            <a:ext cx="66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Rio Verde de Mato Grosso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936584" y="1492702"/>
            <a:ext cx="1043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Pedro Gomes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359875" y="5338049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Amambai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655250" y="5138757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Aral Moreira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261065" y="5461411"/>
            <a:ext cx="1386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Coronel Sapucaia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410492" y="3262851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Terenos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3836961" y="4758573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Ponta Porã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7169827" y="4892607"/>
            <a:ext cx="2450123" cy="12486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7626144" y="5254899"/>
            <a:ext cx="177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Municípios com abrigo institucional para crianças e adolescentes. Total de Abrigos: 66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321344" y="5361447"/>
            <a:ext cx="304800" cy="26161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C0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381433" y="4635462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Dourados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613614" y="4446916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Itaporã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999067" y="4581750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Douradina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483744" y="4769496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Ivinhema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4514748" y="4981860"/>
            <a:ext cx="9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Caarapó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536649" y="2397557"/>
            <a:ext cx="1413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Cassilândia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831534" y="4259418"/>
            <a:ext cx="1071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Rio Brilhante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3711924" y="5760367"/>
            <a:ext cx="842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Paranhos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804258" y="4179965"/>
            <a:ext cx="1321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Guia Lopes da Laguna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3180466" y="4153910"/>
            <a:ext cx="668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Jardim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314565" y="5246031"/>
            <a:ext cx="66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Fátima do Sul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5157832" y="4881683"/>
            <a:ext cx="1236831" cy="503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5263783" y="4951082"/>
            <a:ext cx="1160587" cy="85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6416155" y="5729571"/>
            <a:ext cx="93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Glória de Dourados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2779537" y="2368545"/>
            <a:ext cx="126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Ladário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H="1">
            <a:off x="3057867" y="4758573"/>
            <a:ext cx="820127" cy="469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2179313" y="5246031"/>
            <a:ext cx="126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Antônio João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4949240" y="2858496"/>
            <a:ext cx="126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Bandeirantes</a:t>
            </a:r>
          </a:p>
        </p:txBody>
      </p:sp>
    </p:spTree>
    <p:extLst>
      <p:ext uri="{BB962C8B-B14F-4D97-AF65-F5344CB8AC3E}">
        <p14:creationId xmlns:p14="http://schemas.microsoft.com/office/powerpoint/2010/main" val="1747609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2817821" y="509905"/>
            <a:ext cx="7476526" cy="5908447"/>
            <a:chOff x="2817821" y="509905"/>
            <a:chExt cx="7476526" cy="5908447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0" t="12820" r="19076" b="11331"/>
            <a:stretch/>
          </p:blipFill>
          <p:spPr>
            <a:xfrm>
              <a:off x="3030093" y="934193"/>
              <a:ext cx="5391696" cy="5201736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2817821" y="509905"/>
              <a:ext cx="5867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/>
                <a:t>INSTITUICAO DE LONGA PERMANÊNCIA PARA IDOSOS (ILPI)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953871" y="1816770"/>
              <a:ext cx="1043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Corumbá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064776" y="2742148"/>
              <a:ext cx="12367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Aquidauana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910203" y="3009201"/>
              <a:ext cx="1043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Miranda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866660" y="3754641"/>
              <a:ext cx="6682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Bonito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844224" y="2693688"/>
              <a:ext cx="1266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Paranaíba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640880" y="3255422"/>
              <a:ext cx="7971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Selvíria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 rot="2020476">
              <a:off x="7188165" y="2928495"/>
              <a:ext cx="9261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Inocência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193339" y="2304902"/>
              <a:ext cx="1413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Cassilândia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3244107">
              <a:off x="6867537" y="3435104"/>
              <a:ext cx="1105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Três Lagoas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378435" y="3882623"/>
              <a:ext cx="1043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Brasilândia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761411" y="3749794"/>
              <a:ext cx="848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Santa Rita do Pardo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085358" y="4276442"/>
              <a:ext cx="1266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Bataguassu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843021" y="4558632"/>
              <a:ext cx="1266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Anaurilândia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548046" y="4799776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Batayporã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260351" y="4262467"/>
              <a:ext cx="956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Nova Andradina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641644" y="3501643"/>
              <a:ext cx="6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Campo Grande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945551" y="5147582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Naviraí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780694" y="5642525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Eldorado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746554" y="5834751"/>
              <a:ext cx="1280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Mundo Novo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71732" y="4282350"/>
              <a:ext cx="8596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Maracaju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998324" y="2062991"/>
              <a:ext cx="668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Rio Verde de Mato Grosso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245500" y="5185503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Amambai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866660" y="5284396"/>
              <a:ext cx="1386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Coronel Sapucaia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997225" y="3354531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Terenos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666542" y="3143924"/>
              <a:ext cx="8123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Jaraguari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321274" y="4631385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Ponta Porã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072683" y="3764667"/>
              <a:ext cx="88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Porto Murtinho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3266752" y="4399552"/>
              <a:ext cx="6879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Caracol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3977317" y="4205406"/>
              <a:ext cx="687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Bela Vista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443678" y="1873582"/>
              <a:ext cx="687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Costa Rica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4839374" y="5529915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Tacuru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484020" y="4939282"/>
              <a:ext cx="5169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Juti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418267" y="2915345"/>
              <a:ext cx="7551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Rochedo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5103077" y="4572733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Dourados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7901355" y="3049753"/>
              <a:ext cx="1828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Aparecida do Taboado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983304" y="4682842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Ivinhema</a:t>
              </a: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4469411" y="4077075"/>
              <a:ext cx="201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Guia Lopes da Laguna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950367" y="5169485"/>
              <a:ext cx="661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Fátima do Sul</a:t>
              </a:r>
            </a:p>
          </p:txBody>
        </p:sp>
        <p:cxnSp>
          <p:nvCxnSpPr>
            <p:cNvPr id="59" name="Conector de seta reta 58"/>
            <p:cNvCxnSpPr/>
            <p:nvPr/>
          </p:nvCxnSpPr>
          <p:spPr>
            <a:xfrm>
              <a:off x="5793634" y="4805137"/>
              <a:ext cx="1236831" cy="503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de seta reta 61"/>
            <p:cNvCxnSpPr/>
            <p:nvPr/>
          </p:nvCxnSpPr>
          <p:spPr>
            <a:xfrm>
              <a:off x="5899585" y="4874536"/>
              <a:ext cx="1160587" cy="8501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/>
            <p:cNvSpPr txBox="1"/>
            <p:nvPr/>
          </p:nvSpPr>
          <p:spPr>
            <a:xfrm>
              <a:off x="7051957" y="5653025"/>
              <a:ext cx="938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Glória de Dourados</a:t>
              </a:r>
            </a:p>
          </p:txBody>
        </p:sp>
        <p:cxnSp>
          <p:nvCxnSpPr>
            <p:cNvPr id="64" name="Conector de seta reta 63"/>
            <p:cNvCxnSpPr/>
            <p:nvPr/>
          </p:nvCxnSpPr>
          <p:spPr>
            <a:xfrm flipH="1">
              <a:off x="4683168" y="4929063"/>
              <a:ext cx="737475" cy="7955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/>
            <p:cNvSpPr txBox="1"/>
            <p:nvPr/>
          </p:nvSpPr>
          <p:spPr>
            <a:xfrm>
              <a:off x="3997290" y="5682315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Caarapó</a:t>
              </a: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5244284" y="2693688"/>
              <a:ext cx="842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Rio Negro</a:t>
              </a: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4953758" y="6018242"/>
              <a:ext cx="842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Sete Quedas</a:t>
              </a:r>
            </a:p>
          </p:txBody>
        </p:sp>
        <p:cxnSp>
          <p:nvCxnSpPr>
            <p:cNvPr id="68" name="Conector de seta reta 67"/>
            <p:cNvCxnSpPr/>
            <p:nvPr/>
          </p:nvCxnSpPr>
          <p:spPr>
            <a:xfrm flipH="1">
              <a:off x="5244284" y="5866330"/>
              <a:ext cx="1217" cy="2146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/>
            <p:cNvGrpSpPr/>
            <p:nvPr/>
          </p:nvGrpSpPr>
          <p:grpSpPr>
            <a:xfrm>
              <a:off x="7844224" y="4799776"/>
              <a:ext cx="2450123" cy="1443368"/>
              <a:chOff x="7762163" y="4799776"/>
              <a:chExt cx="2450123" cy="144336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762163" y="4799776"/>
                <a:ext cx="2450123" cy="14433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8118958" y="4920945"/>
                <a:ext cx="1954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Municípios com Instituição de Longa Permanência para idosos.</a:t>
                </a:r>
              </a:p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de </a:t>
                </a:r>
                <a:r>
                  <a:rPr lang="pt-BR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ILPIs</a:t>
                </a:r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: 43</a:t>
                </a:r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7887064" y="4976214"/>
                <a:ext cx="304800" cy="2616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CC00"/>
                  </a:solidFill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7990367" y="5569595"/>
                <a:ext cx="1657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547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44" y="1049024"/>
            <a:ext cx="5982535" cy="5210903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2774228" y="545882"/>
            <a:ext cx="6638555" cy="5508626"/>
            <a:chOff x="2774228" y="545882"/>
            <a:chExt cx="6638555" cy="5508626"/>
          </a:xfrm>
        </p:grpSpPr>
        <p:grpSp>
          <p:nvGrpSpPr>
            <p:cNvPr id="24" name="Grupo 23"/>
            <p:cNvGrpSpPr/>
            <p:nvPr/>
          </p:nvGrpSpPr>
          <p:grpSpPr>
            <a:xfrm>
              <a:off x="2774228" y="545882"/>
              <a:ext cx="6638555" cy="5508626"/>
              <a:chOff x="2774228" y="491918"/>
              <a:chExt cx="6638555" cy="5508626"/>
            </a:xfrm>
          </p:grpSpPr>
          <p:sp>
            <p:nvSpPr>
              <p:cNvPr id="4" name="Retângulo 3"/>
              <p:cNvSpPr/>
              <p:nvPr/>
            </p:nvSpPr>
            <p:spPr>
              <a:xfrm>
                <a:off x="3626519" y="491918"/>
                <a:ext cx="2116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/>
                  <a:t>CASA DE PASSAGEM</a:t>
                </a: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2774228" y="1960261"/>
                <a:ext cx="104335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Corumbá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7240720" y="3095019"/>
                <a:ext cx="1828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Aparecida do Taboado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7006260" y="3298938"/>
                <a:ext cx="7971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Selvíria</a:t>
                </a:r>
                <a:endParaRPr lang="pt-BR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6537337" y="4319958"/>
                <a:ext cx="12660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Bataguassu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5887411" y="4848327"/>
                <a:ext cx="8420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Batayporã</a:t>
                </a:r>
                <a:endParaRPr lang="pt-BR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5696766" y="4366124"/>
                <a:ext cx="956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Nova Andradina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4981009" y="3553322"/>
                <a:ext cx="6359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Campo Grande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4517796" y="3865490"/>
                <a:ext cx="8972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Sidrolândia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4879135" y="4196847"/>
                <a:ext cx="10719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Rio Brilhante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4442441" y="4520743"/>
                <a:ext cx="955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Dourados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4040079" y="4798012"/>
                <a:ext cx="955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Ponta Porã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5473332" y="4716126"/>
                <a:ext cx="955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Ivinhema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5055654" y="2325922"/>
                <a:ext cx="7971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São Gabriel do Oeste</a:t>
                </a:r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6962660" y="4751941"/>
                <a:ext cx="2450123" cy="12486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7428290" y="4919115"/>
                <a:ext cx="19544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Municípios com Casa de Passagem.</a:t>
                </a:r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7100044" y="4985793"/>
                <a:ext cx="304800" cy="26161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355206" y="5308760"/>
              <a:ext cx="3643977" cy="584775"/>
              <a:chOff x="5355206" y="5308760"/>
              <a:chExt cx="3643977" cy="584775"/>
            </a:xfrm>
          </p:grpSpPr>
          <p:sp>
            <p:nvSpPr>
              <p:cNvPr id="22" name="CaixaDeTexto 21"/>
              <p:cNvSpPr txBox="1"/>
              <p:nvPr/>
            </p:nvSpPr>
            <p:spPr>
              <a:xfrm>
                <a:off x="5355206" y="5308760"/>
                <a:ext cx="8420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Naviraí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7170383" y="543187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de Casas de Passagem:18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80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9195" y="316769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Organograma </a:t>
            </a:r>
            <a:r>
              <a:rPr lang="x-none" alt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CPSE/SUPAS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Retângulo 35"/>
          <p:cNvSpPr/>
          <p:nvPr/>
        </p:nvSpPr>
        <p:spPr>
          <a:xfrm>
            <a:off x="2786507" y="3783689"/>
            <a:ext cx="1551783" cy="68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MARIA LILIA O. SILVA E SILVA</a:t>
            </a:r>
          </a:p>
        </p:txBody>
      </p:sp>
      <p:grpSp>
        <p:nvGrpSpPr>
          <p:cNvPr id="68" name="Grupo 116" descr="Perfil superior com foto"/>
          <p:cNvGrpSpPr/>
          <p:nvPr/>
        </p:nvGrpSpPr>
        <p:grpSpPr>
          <a:xfrm>
            <a:off x="4851507" y="1560575"/>
            <a:ext cx="3404380" cy="945246"/>
            <a:chOff x="4393810" y="2083724"/>
            <a:chExt cx="3404380" cy="945246"/>
          </a:xfrm>
        </p:grpSpPr>
        <p:pic>
          <p:nvPicPr>
            <p:cNvPr id="69" name="Imagem 68" descr="Sombra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>
              <a:fillRect/>
            </a:stretch>
          </p:blipFill>
          <p:spPr>
            <a:xfrm>
              <a:off x="4393810" y="2327786"/>
              <a:ext cx="3404380" cy="701184"/>
            </a:xfrm>
            <a:prstGeom prst="rect">
              <a:avLst/>
            </a:prstGeom>
          </p:spPr>
        </p:pic>
        <p:sp>
          <p:nvSpPr>
            <p:cNvPr id="70" name="Retângulo 69"/>
            <p:cNvSpPr/>
            <p:nvPr/>
          </p:nvSpPr>
          <p:spPr>
            <a:xfrm>
              <a:off x="4676655" y="2083724"/>
              <a:ext cx="2880000" cy="6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rtlCol="0" anchor="ctr" anchorCtr="0">
              <a:noAutofit/>
            </a:bodyPr>
            <a:lstStyle/>
            <a:p>
              <a:pPr marL="0" lvl="0" indent="0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x-none" altLang="pt-BR" sz="1000" kern="1200" dirty="0">
                  <a:solidFill>
                    <a:schemeClr val="bg1"/>
                  </a:solidFill>
                </a:rPr>
                <a:t>VERIDIANA ALMEIDA</a:t>
              </a:r>
              <a:br>
                <a:rPr lang="pt-BR" sz="1000" kern="1200" dirty="0">
                  <a:solidFill>
                    <a:schemeClr val="bg1"/>
                  </a:solidFill>
                </a:rPr>
              </a:br>
              <a:r>
                <a:rPr lang="pt-BR" sz="1000" kern="1200" dirty="0">
                  <a:solidFill>
                    <a:schemeClr val="bg1"/>
                  </a:solidFill>
                </a:rPr>
                <a:t>C</a:t>
              </a:r>
              <a:r>
                <a:rPr lang="x-none" altLang="pt-BR" sz="1000" kern="1200" dirty="0">
                  <a:solidFill>
                    <a:schemeClr val="bg1"/>
                  </a:solidFill>
                </a:rPr>
                <a:t>oord.</a:t>
              </a:r>
              <a:r>
                <a:rPr lang="pt-BR" altLang="pt-BR" sz="1000" kern="1200" dirty="0">
                  <a:solidFill>
                    <a:schemeClr val="bg1"/>
                  </a:solidFill>
                </a:rPr>
                <a:t> </a:t>
              </a:r>
              <a:r>
                <a:rPr lang="x-none" altLang="pt-BR" sz="1000" kern="1200" dirty="0">
                  <a:solidFill>
                    <a:schemeClr val="bg1"/>
                  </a:solidFill>
                </a:rPr>
                <a:t>Proteção Social Especial</a:t>
              </a:r>
              <a:r>
                <a:rPr lang="pt-BR" altLang="pt-BR" sz="1000" kern="1200" dirty="0">
                  <a:solidFill>
                    <a:schemeClr val="bg1"/>
                  </a:solidFill>
                </a:rPr>
                <a:t> (CPSE)</a:t>
              </a:r>
              <a:endParaRPr lang="x-none" altLang="pt-BR" sz="1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" name="Picture 6" descr="20201204_16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77" y="1559306"/>
            <a:ext cx="603250" cy="685800"/>
          </a:xfrm>
          <a:prstGeom prst="rect">
            <a:avLst/>
          </a:prstGeom>
        </p:spPr>
      </p:pic>
      <p:sp>
        <p:nvSpPr>
          <p:cNvPr id="72" name="Retângulo 35"/>
          <p:cNvSpPr/>
          <p:nvPr/>
        </p:nvSpPr>
        <p:spPr>
          <a:xfrm>
            <a:off x="2711277" y="2752288"/>
            <a:ext cx="1717040" cy="58674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KELIA RODRIGUES</a:t>
            </a:r>
          </a:p>
        </p:txBody>
      </p:sp>
      <p:sp>
        <p:nvSpPr>
          <p:cNvPr id="73" name="Retângulo 35"/>
          <p:cNvSpPr/>
          <p:nvPr/>
        </p:nvSpPr>
        <p:spPr>
          <a:xfrm>
            <a:off x="2845315" y="2303845"/>
            <a:ext cx="1668145" cy="63268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GLAUCIA WIDER</a:t>
            </a:r>
          </a:p>
        </p:txBody>
      </p:sp>
      <p:pic>
        <p:nvPicPr>
          <p:cNvPr id="74" name="Picture 9" descr="20201204_1559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322" y="3762593"/>
            <a:ext cx="411204" cy="432196"/>
          </a:xfrm>
          <a:prstGeom prst="rect">
            <a:avLst/>
          </a:prstGeom>
        </p:spPr>
      </p:pic>
      <p:sp>
        <p:nvSpPr>
          <p:cNvPr id="75" name="Retângulo 35"/>
          <p:cNvSpPr/>
          <p:nvPr/>
        </p:nvSpPr>
        <p:spPr>
          <a:xfrm>
            <a:off x="2556798" y="4413981"/>
            <a:ext cx="2154708" cy="68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GISELE CAMACHO</a:t>
            </a:r>
          </a:p>
        </p:txBody>
      </p:sp>
      <p:pic>
        <p:nvPicPr>
          <p:cNvPr id="76" name="Picture 10" descr="Gisele Cristin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621" y="4497399"/>
            <a:ext cx="382429" cy="479278"/>
          </a:xfrm>
          <a:prstGeom prst="rect">
            <a:avLst/>
          </a:prstGeom>
        </p:spPr>
      </p:pic>
      <p:pic>
        <p:nvPicPr>
          <p:cNvPr id="77" name="Picture 8" descr="20201204_1705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383" y="2436990"/>
            <a:ext cx="380817" cy="485794"/>
          </a:xfrm>
          <a:prstGeom prst="rect">
            <a:avLst/>
          </a:prstGeom>
        </p:spPr>
      </p:pic>
      <p:sp>
        <p:nvSpPr>
          <p:cNvPr id="78" name="Retângulo 35"/>
          <p:cNvSpPr/>
          <p:nvPr/>
        </p:nvSpPr>
        <p:spPr>
          <a:xfrm>
            <a:off x="9504505" y="2269572"/>
            <a:ext cx="1671117" cy="6373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ESMERALDA BRAZ</a:t>
            </a:r>
          </a:p>
        </p:txBody>
      </p:sp>
      <p:sp>
        <p:nvSpPr>
          <p:cNvPr id="79" name="Retângulo 35"/>
          <p:cNvSpPr/>
          <p:nvPr/>
        </p:nvSpPr>
        <p:spPr>
          <a:xfrm>
            <a:off x="9853697" y="3852789"/>
            <a:ext cx="1422214" cy="68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REGIANE A. DE PAULA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x-none" altLang="pt-BR" sz="900" dirty="0">
              <a:solidFill>
                <a:schemeClr val="tx1"/>
              </a:solidFill>
            </a:endParaRPr>
          </a:p>
        </p:txBody>
      </p:sp>
      <p:sp>
        <p:nvSpPr>
          <p:cNvPr id="80" name="Retângulo 35"/>
          <p:cNvSpPr/>
          <p:nvPr/>
        </p:nvSpPr>
        <p:spPr>
          <a:xfrm>
            <a:off x="8439536" y="4378604"/>
            <a:ext cx="1548170" cy="71686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SANDRA ORMOND</a:t>
            </a:r>
          </a:p>
        </p:txBody>
      </p:sp>
      <p:sp>
        <p:nvSpPr>
          <p:cNvPr id="81" name="Retângulo 35"/>
          <p:cNvSpPr/>
          <p:nvPr/>
        </p:nvSpPr>
        <p:spPr>
          <a:xfrm>
            <a:off x="8173980" y="3095791"/>
            <a:ext cx="1620000" cy="68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IZILDINHA </a:t>
            </a:r>
            <a:r>
              <a:rPr lang="pt-BR" altLang="pt-BR" sz="1000" dirty="0">
                <a:solidFill>
                  <a:schemeClr val="tx1"/>
                </a:solidFill>
              </a:rPr>
              <a:t>N. B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sz="1000" dirty="0">
                <a:solidFill>
                  <a:schemeClr val="tx1"/>
                </a:solidFill>
              </a:rPr>
              <a:t>BARBOSA</a:t>
            </a:r>
            <a:endParaRPr lang="x-none" altLang="pt-BR" sz="1000" dirty="0">
              <a:solidFill>
                <a:schemeClr val="tx1"/>
              </a:solidFill>
            </a:endParaRPr>
          </a:p>
        </p:txBody>
      </p:sp>
      <p:sp>
        <p:nvSpPr>
          <p:cNvPr id="82" name="Retângulo 35"/>
          <p:cNvSpPr/>
          <p:nvPr/>
        </p:nvSpPr>
        <p:spPr>
          <a:xfrm>
            <a:off x="9736128" y="3014559"/>
            <a:ext cx="1508386" cy="684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GIZELE A. GOMES </a:t>
            </a:r>
          </a:p>
        </p:txBody>
      </p:sp>
      <p:pic>
        <p:nvPicPr>
          <p:cNvPr id="84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1714" y="4475041"/>
            <a:ext cx="403666" cy="460582"/>
          </a:xfrm>
          <a:prstGeom prst="rect">
            <a:avLst/>
          </a:prstGeom>
        </p:spPr>
      </p:pic>
      <p:pic>
        <p:nvPicPr>
          <p:cNvPr id="85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8468" y="3898558"/>
            <a:ext cx="403387" cy="403387"/>
          </a:xfrm>
          <a:prstGeom prst="rect">
            <a:avLst/>
          </a:prstGeom>
        </p:spPr>
      </p:pic>
      <p:pic>
        <p:nvPicPr>
          <p:cNvPr id="86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6093" y="4436298"/>
            <a:ext cx="394871" cy="468881"/>
          </a:xfrm>
          <a:prstGeom prst="rect">
            <a:avLst/>
          </a:prstGeom>
        </p:spPr>
      </p:pic>
      <p:pic>
        <p:nvPicPr>
          <p:cNvPr id="87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7942" y="2830046"/>
            <a:ext cx="383565" cy="465693"/>
          </a:xfrm>
          <a:prstGeom prst="rect">
            <a:avLst/>
          </a:prstGeom>
        </p:spPr>
      </p:pic>
      <p:pic>
        <p:nvPicPr>
          <p:cNvPr id="88" name="Picture 85" descr="IMG-20201204-WA00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6833" y="4507366"/>
            <a:ext cx="439332" cy="496697"/>
          </a:xfrm>
          <a:prstGeom prst="rect">
            <a:avLst/>
          </a:prstGeom>
        </p:spPr>
      </p:pic>
      <p:pic>
        <p:nvPicPr>
          <p:cNvPr id="89" name="Picture 3" descr="20201204_1040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6093" y="3433040"/>
            <a:ext cx="394734" cy="424885"/>
          </a:xfrm>
          <a:prstGeom prst="rect">
            <a:avLst/>
          </a:prstGeom>
        </p:spPr>
      </p:pic>
      <p:sp>
        <p:nvSpPr>
          <p:cNvPr id="90" name="Retângulo 35"/>
          <p:cNvSpPr/>
          <p:nvPr/>
        </p:nvSpPr>
        <p:spPr>
          <a:xfrm>
            <a:off x="5743013" y="5596223"/>
            <a:ext cx="1830705" cy="4102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ANA LÚCIA PIRES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900" dirty="0">
                <a:solidFill>
                  <a:schemeClr val="tx1"/>
                </a:solidFill>
              </a:rPr>
              <a:t>Coord. C</a:t>
            </a:r>
            <a:r>
              <a:rPr lang="pt-BR" altLang="pt-BR" sz="900" dirty="0">
                <a:solidFill>
                  <a:schemeClr val="tx1"/>
                </a:solidFill>
              </a:rPr>
              <a:t>asa</a:t>
            </a:r>
            <a:r>
              <a:rPr lang="x-none" altLang="pt-BR" sz="900" dirty="0">
                <a:solidFill>
                  <a:schemeClr val="tx1"/>
                </a:solidFill>
              </a:rPr>
              <a:t> Abrigo</a:t>
            </a:r>
          </a:p>
        </p:txBody>
      </p:sp>
      <p:sp>
        <p:nvSpPr>
          <p:cNvPr id="91" name="Retângulo 35"/>
          <p:cNvSpPr/>
          <p:nvPr/>
        </p:nvSpPr>
        <p:spPr>
          <a:xfrm>
            <a:off x="3848173" y="5643780"/>
            <a:ext cx="1894840" cy="36068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CRISTIANE H. OLIVEIRA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900" dirty="0">
                <a:solidFill>
                  <a:schemeClr val="tx1"/>
                </a:solidFill>
              </a:rPr>
              <a:t>Coor</a:t>
            </a:r>
            <a:r>
              <a:rPr lang="pt-BR" altLang="pt-BR" sz="900" dirty="0">
                <a:solidFill>
                  <a:schemeClr val="tx1"/>
                </a:solidFill>
              </a:rPr>
              <a:t>d</a:t>
            </a:r>
            <a:r>
              <a:rPr lang="x-none" altLang="pt-BR" sz="900" dirty="0">
                <a:solidFill>
                  <a:schemeClr val="tx1"/>
                </a:solidFill>
              </a:rPr>
              <a:t>. RI Dourados </a:t>
            </a:r>
          </a:p>
        </p:txBody>
      </p:sp>
      <p:pic>
        <p:nvPicPr>
          <p:cNvPr id="92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7290" y="5613485"/>
            <a:ext cx="359410" cy="408305"/>
          </a:xfrm>
          <a:prstGeom prst="rect">
            <a:avLst/>
          </a:prstGeom>
        </p:spPr>
      </p:pic>
      <p:cxnSp>
        <p:nvCxnSpPr>
          <p:cNvPr id="93" name="Straight Connector 16"/>
          <p:cNvCxnSpPr>
            <a:cxnSpLocks/>
          </p:cNvCxnSpPr>
          <p:nvPr/>
        </p:nvCxnSpPr>
        <p:spPr>
          <a:xfrm flipH="1">
            <a:off x="6550102" y="2244575"/>
            <a:ext cx="24250" cy="334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tângulo 35"/>
          <p:cNvSpPr/>
          <p:nvPr/>
        </p:nvSpPr>
        <p:spPr>
          <a:xfrm>
            <a:off x="7730692" y="5600501"/>
            <a:ext cx="2024380" cy="42545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NATHÁLIA BARBOSA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900" dirty="0">
                <a:solidFill>
                  <a:schemeClr val="tx1"/>
                </a:solidFill>
              </a:rPr>
              <a:t>Coord. RI Três Lagoas</a:t>
            </a:r>
          </a:p>
        </p:txBody>
      </p:sp>
      <p:pic>
        <p:nvPicPr>
          <p:cNvPr id="95" name="Picture 38"/>
          <p:cNvPicPr>
            <a:picLocks noChangeAspect="1"/>
          </p:cNvPicPr>
          <p:nvPr/>
        </p:nvPicPr>
        <p:blipFill>
          <a:blip r:embed="rId14"/>
          <a:srcRect l="15628" t="14759" r="56752" b="26225"/>
          <a:stretch>
            <a:fillRect/>
          </a:stretch>
        </p:blipFill>
        <p:spPr>
          <a:xfrm>
            <a:off x="8052168" y="5622944"/>
            <a:ext cx="339090" cy="423545"/>
          </a:xfrm>
          <a:prstGeom prst="rect">
            <a:avLst/>
          </a:prstGeom>
        </p:spPr>
      </p:pic>
      <p:cxnSp>
        <p:nvCxnSpPr>
          <p:cNvPr id="96" name="Straight Connector 40"/>
          <p:cNvCxnSpPr>
            <a:cxnSpLocks/>
          </p:cNvCxnSpPr>
          <p:nvPr/>
        </p:nvCxnSpPr>
        <p:spPr>
          <a:xfrm>
            <a:off x="4364990" y="5448598"/>
            <a:ext cx="0" cy="139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42"/>
          <p:cNvCxnSpPr/>
          <p:nvPr/>
        </p:nvCxnSpPr>
        <p:spPr>
          <a:xfrm>
            <a:off x="8790305" y="5448598"/>
            <a:ext cx="0" cy="14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4"/>
          <p:cNvCxnSpPr>
            <a:cxnSpLocks/>
          </p:cNvCxnSpPr>
          <p:nvPr/>
        </p:nvCxnSpPr>
        <p:spPr>
          <a:xfrm>
            <a:off x="4350813" y="5455086"/>
            <a:ext cx="4451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17" descr="20201206_1303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51242" y="3172986"/>
            <a:ext cx="371000" cy="501490"/>
          </a:xfrm>
          <a:prstGeom prst="rect">
            <a:avLst/>
          </a:prstGeom>
        </p:spPr>
      </p:pic>
      <p:pic>
        <p:nvPicPr>
          <p:cNvPr id="100" name="Picture 18" descr="20201207_1330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1846" y="2637575"/>
            <a:ext cx="379426" cy="459749"/>
          </a:xfrm>
          <a:prstGeom prst="rect">
            <a:avLst/>
          </a:prstGeom>
        </p:spPr>
      </p:pic>
      <p:pic>
        <p:nvPicPr>
          <p:cNvPr id="101" name="Picture 19" descr="20201207_1314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36128" y="2387562"/>
            <a:ext cx="428101" cy="504462"/>
          </a:xfrm>
          <a:prstGeom prst="rect">
            <a:avLst/>
          </a:prstGeom>
        </p:spPr>
      </p:pic>
      <p:pic>
        <p:nvPicPr>
          <p:cNvPr id="102" name="Picture 20" descr="20201207_1334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6390" y="2436990"/>
            <a:ext cx="371321" cy="366395"/>
          </a:xfrm>
          <a:prstGeom prst="rect">
            <a:avLst/>
          </a:prstGeom>
        </p:spPr>
      </p:pic>
      <p:pic>
        <p:nvPicPr>
          <p:cNvPr id="103" name="Picture 22" descr="WhatsApp Image 2020-12-04 at 21.27.20 (1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6093" y="3933700"/>
            <a:ext cx="395489" cy="395489"/>
          </a:xfrm>
          <a:prstGeom prst="rect">
            <a:avLst/>
          </a:prstGeom>
        </p:spPr>
      </p:pic>
      <p:pic>
        <p:nvPicPr>
          <p:cNvPr id="104" name="Espaço Reservado para Conteúdo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8" t="30663" r="-61" b="927"/>
          <a:stretch>
            <a:fillRect/>
          </a:stretch>
        </p:blipFill>
        <p:spPr>
          <a:xfrm>
            <a:off x="3900170" y="5602268"/>
            <a:ext cx="407670" cy="400050"/>
          </a:xfrm>
        </p:spPr>
      </p:pic>
      <p:pic>
        <p:nvPicPr>
          <p:cNvPr id="105" name="Picture 24" descr="20201207_1339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25410" y="3163087"/>
            <a:ext cx="452914" cy="452914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09AA197B-FFEF-46D5-839B-E2949F3087EA}"/>
              </a:ext>
            </a:extLst>
          </p:cNvPr>
          <p:cNvSpPr txBox="1"/>
          <p:nvPr/>
        </p:nvSpPr>
        <p:spPr>
          <a:xfrm>
            <a:off x="6867031" y="2547295"/>
            <a:ext cx="106671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b="1" dirty="0"/>
              <a:t>PLANEJAMENTO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D50A346C-8F9C-4133-9921-4FE85D984EF9}"/>
              </a:ext>
            </a:extLst>
          </p:cNvPr>
          <p:cNvSpPr txBox="1"/>
          <p:nvPr/>
        </p:nvSpPr>
        <p:spPr>
          <a:xfrm>
            <a:off x="5074222" y="2701871"/>
            <a:ext cx="1195181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b="1" dirty="0"/>
              <a:t>ADMINISTRATIVO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4D22F328-B2FB-4DF1-B4B3-B75E5CE7CF15}"/>
              </a:ext>
            </a:extLst>
          </p:cNvPr>
          <p:cNvSpPr txBox="1"/>
          <p:nvPr/>
        </p:nvSpPr>
        <p:spPr>
          <a:xfrm>
            <a:off x="3121392" y="3570895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DENISE POTTUMATI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694D747D-1E47-40C9-A605-DA49D201037D}"/>
              </a:ext>
            </a:extLst>
          </p:cNvPr>
          <p:cNvSpPr txBox="1"/>
          <p:nvPr/>
        </p:nvSpPr>
        <p:spPr>
          <a:xfrm>
            <a:off x="5005305" y="3606144"/>
            <a:ext cx="1262981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b="1" dirty="0"/>
              <a:t>UNIDADE DE MÉDIA COMPLEXIDADE</a:t>
            </a:r>
          </a:p>
          <a:p>
            <a:r>
              <a:rPr lang="pt-BR" sz="1000" b="1" dirty="0"/>
              <a:t> (UMEC)</a:t>
            </a: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874C00D2-61FB-4DDB-9041-AEC56A6A6A99}"/>
              </a:ext>
            </a:extLst>
          </p:cNvPr>
          <p:cNvSpPr txBox="1"/>
          <p:nvPr/>
        </p:nvSpPr>
        <p:spPr>
          <a:xfrm>
            <a:off x="6838792" y="3223676"/>
            <a:ext cx="137685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b="1" dirty="0"/>
              <a:t>PROG. ERRADICAÇÃO TRAB. INFANTIL (PETI)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17DC822D-0D11-4C59-AF52-5AFF733C39D3}"/>
              </a:ext>
            </a:extLst>
          </p:cNvPr>
          <p:cNvSpPr txBox="1"/>
          <p:nvPr/>
        </p:nvSpPr>
        <p:spPr>
          <a:xfrm>
            <a:off x="4993145" y="4431117"/>
            <a:ext cx="128957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b="1" dirty="0"/>
              <a:t>UNIDADE DE ALTA COMPLEXIDADE (UNAC)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B6DD26EC-6E40-4E07-8F83-C0DDD57B2379}"/>
              </a:ext>
            </a:extLst>
          </p:cNvPr>
          <p:cNvSpPr txBox="1"/>
          <p:nvPr/>
        </p:nvSpPr>
        <p:spPr>
          <a:xfrm>
            <a:off x="6833219" y="4073379"/>
            <a:ext cx="140725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b="1" dirty="0"/>
              <a:t>UNIDADE DE ATENDIMENTO SERV. EXEC. DIRETA (UNAED)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12181E76-B2FC-43FC-ACA7-F4CAD395F631}"/>
              </a:ext>
            </a:extLst>
          </p:cNvPr>
          <p:cNvSpPr txBox="1"/>
          <p:nvPr/>
        </p:nvSpPr>
        <p:spPr>
          <a:xfrm>
            <a:off x="5693339" y="5166592"/>
            <a:ext cx="1685077" cy="2462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000" b="1" dirty="0"/>
              <a:t>SERVIÇOS REGIONALIZADOS</a:t>
            </a:r>
          </a:p>
        </p:txBody>
      </p: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id="{0DD09016-09E2-4522-8C2B-C237208EEE6E}"/>
              </a:ext>
            </a:extLst>
          </p:cNvPr>
          <p:cNvCxnSpPr>
            <a:cxnSpLocks/>
          </p:cNvCxnSpPr>
          <p:nvPr/>
        </p:nvCxnSpPr>
        <p:spPr>
          <a:xfrm>
            <a:off x="6867031" y="26704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8E0F34A5-0FE6-4149-A1F6-B790A3FF3529}"/>
              </a:ext>
            </a:extLst>
          </p:cNvPr>
          <p:cNvSpPr txBox="1"/>
          <p:nvPr/>
        </p:nvSpPr>
        <p:spPr>
          <a:xfrm>
            <a:off x="8541564" y="2515774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SÍLVIA NAKAMATSU</a:t>
            </a:r>
          </a:p>
        </p:txBody>
      </p: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BE0FB293-642E-465F-A21D-D090F6725C20}"/>
              </a:ext>
            </a:extLst>
          </p:cNvPr>
          <p:cNvCxnSpPr/>
          <p:nvPr/>
        </p:nvCxnSpPr>
        <p:spPr>
          <a:xfrm flipH="1" flipV="1">
            <a:off x="6506817" y="2750649"/>
            <a:ext cx="21828" cy="2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B37FA538-7E16-4BCE-97AC-65C264720DE4}"/>
              </a:ext>
            </a:extLst>
          </p:cNvPr>
          <p:cNvCxnSpPr>
            <a:cxnSpLocks/>
          </p:cNvCxnSpPr>
          <p:nvPr/>
        </p:nvCxnSpPr>
        <p:spPr>
          <a:xfrm flipV="1">
            <a:off x="6269403" y="2824628"/>
            <a:ext cx="280699" cy="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2AEAE5D9-5E14-431C-A724-6B7CAC2BC226}"/>
              </a:ext>
            </a:extLst>
          </p:cNvPr>
          <p:cNvCxnSpPr>
            <a:cxnSpLocks/>
          </p:cNvCxnSpPr>
          <p:nvPr/>
        </p:nvCxnSpPr>
        <p:spPr>
          <a:xfrm>
            <a:off x="6589282" y="2666410"/>
            <a:ext cx="277749" cy="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986EB554-8623-48AD-B2D3-8B53A0FBEFED}"/>
              </a:ext>
            </a:extLst>
          </p:cNvPr>
          <p:cNvCxnSpPr>
            <a:cxnSpLocks/>
          </p:cNvCxnSpPr>
          <p:nvPr/>
        </p:nvCxnSpPr>
        <p:spPr>
          <a:xfrm>
            <a:off x="6589282" y="3423731"/>
            <a:ext cx="249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10A1C067-9C4E-4053-8E80-598CA1E1EB54}"/>
              </a:ext>
            </a:extLst>
          </p:cNvPr>
          <p:cNvCxnSpPr>
            <a:cxnSpLocks/>
          </p:cNvCxnSpPr>
          <p:nvPr/>
        </p:nvCxnSpPr>
        <p:spPr>
          <a:xfrm flipV="1">
            <a:off x="6268286" y="3882789"/>
            <a:ext cx="280699" cy="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149F73BF-9301-4386-BEBD-80D5F4C8EFBE}"/>
              </a:ext>
            </a:extLst>
          </p:cNvPr>
          <p:cNvCxnSpPr>
            <a:cxnSpLocks/>
          </p:cNvCxnSpPr>
          <p:nvPr/>
        </p:nvCxnSpPr>
        <p:spPr>
          <a:xfrm>
            <a:off x="6282719" y="4708116"/>
            <a:ext cx="261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0AC0ECA3-24A4-488F-AFB0-8231313E6C16}"/>
              </a:ext>
            </a:extLst>
          </p:cNvPr>
          <p:cNvSpPr txBox="1"/>
          <p:nvPr/>
        </p:nvSpPr>
        <p:spPr>
          <a:xfrm>
            <a:off x="8980964" y="4009849"/>
            <a:ext cx="111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IRACEMA F. N.  INOUE</a:t>
            </a:r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927B6965-847D-45CD-A793-EC1715941D7E}"/>
              </a:ext>
            </a:extLst>
          </p:cNvPr>
          <p:cNvCxnSpPr>
            <a:cxnSpLocks/>
          </p:cNvCxnSpPr>
          <p:nvPr/>
        </p:nvCxnSpPr>
        <p:spPr>
          <a:xfrm>
            <a:off x="6574232" y="4350378"/>
            <a:ext cx="258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have Esquerda 123">
            <a:extLst>
              <a:ext uri="{FF2B5EF4-FFF2-40B4-BE49-F238E27FC236}">
                <a16:creationId xmlns:a16="http://schemas.microsoft.com/office/drawing/2014/main" id="{9980666E-BE96-4CFE-90EC-A09D96579454}"/>
              </a:ext>
            </a:extLst>
          </p:cNvPr>
          <p:cNvSpPr/>
          <p:nvPr/>
        </p:nvSpPr>
        <p:spPr>
          <a:xfrm>
            <a:off x="8008058" y="2402954"/>
            <a:ext cx="158501" cy="504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Chave Esquerda 124">
            <a:extLst>
              <a:ext uri="{FF2B5EF4-FFF2-40B4-BE49-F238E27FC236}">
                <a16:creationId xmlns:a16="http://schemas.microsoft.com/office/drawing/2014/main" id="{769D60FD-C7AE-44EC-8830-8248BD7A7116}"/>
              </a:ext>
            </a:extLst>
          </p:cNvPr>
          <p:cNvSpPr/>
          <p:nvPr/>
        </p:nvSpPr>
        <p:spPr>
          <a:xfrm>
            <a:off x="8268293" y="3157896"/>
            <a:ext cx="135371" cy="5404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Chave Esquerda 125">
            <a:extLst>
              <a:ext uri="{FF2B5EF4-FFF2-40B4-BE49-F238E27FC236}">
                <a16:creationId xmlns:a16="http://schemas.microsoft.com/office/drawing/2014/main" id="{35FD8302-00ED-46DD-B50C-539D5509A757}"/>
              </a:ext>
            </a:extLst>
          </p:cNvPr>
          <p:cNvSpPr/>
          <p:nvPr/>
        </p:nvSpPr>
        <p:spPr>
          <a:xfrm>
            <a:off x="8305603" y="3907914"/>
            <a:ext cx="143276" cy="1012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Chave Direita 126">
            <a:extLst>
              <a:ext uri="{FF2B5EF4-FFF2-40B4-BE49-F238E27FC236}">
                <a16:creationId xmlns:a16="http://schemas.microsoft.com/office/drawing/2014/main" id="{AE56A0BD-2CF8-449B-958B-5933B0F325D5}"/>
              </a:ext>
            </a:extLst>
          </p:cNvPr>
          <p:cNvSpPr/>
          <p:nvPr/>
        </p:nvSpPr>
        <p:spPr>
          <a:xfrm>
            <a:off x="4903840" y="2402954"/>
            <a:ext cx="116945" cy="8675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Chave Direita 127">
            <a:extLst>
              <a:ext uri="{FF2B5EF4-FFF2-40B4-BE49-F238E27FC236}">
                <a16:creationId xmlns:a16="http://schemas.microsoft.com/office/drawing/2014/main" id="{66B35F9B-5243-4E4F-ACFE-748ABD2B9A64}"/>
              </a:ext>
            </a:extLst>
          </p:cNvPr>
          <p:cNvSpPr/>
          <p:nvPr/>
        </p:nvSpPr>
        <p:spPr>
          <a:xfrm>
            <a:off x="4795593" y="343771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Chave Direita 128">
            <a:extLst>
              <a:ext uri="{FF2B5EF4-FFF2-40B4-BE49-F238E27FC236}">
                <a16:creationId xmlns:a16="http://schemas.microsoft.com/office/drawing/2014/main" id="{7E657E9A-6F04-4ED5-AFB7-EDE740DF250A}"/>
              </a:ext>
            </a:extLst>
          </p:cNvPr>
          <p:cNvSpPr/>
          <p:nvPr/>
        </p:nvSpPr>
        <p:spPr>
          <a:xfrm>
            <a:off x="4803260" y="4424661"/>
            <a:ext cx="144228" cy="577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0" name="Espaço Reservado para Conteúdo 16">
            <a:extLst>
              <a:ext uri="{FF2B5EF4-FFF2-40B4-BE49-F238E27FC236}">
                <a16:creationId xmlns:a16="http://schemas.microsoft.com/office/drawing/2014/main" id="{55C368B7-5C28-49FE-8E90-B4C2ABC63D5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0" t="28882" r="-153" b="12464"/>
          <a:stretch/>
        </p:blipFill>
        <p:spPr>
          <a:xfrm>
            <a:off x="4178415" y="5612662"/>
            <a:ext cx="339190" cy="409278"/>
          </a:xfrm>
          <a:prstGeom prst="rect">
            <a:avLst/>
          </a:prstGeom>
        </p:spPr>
      </p:pic>
      <p:sp>
        <p:nvSpPr>
          <p:cNvPr id="207" name="Retângulo 35"/>
          <p:cNvSpPr/>
          <p:nvPr/>
        </p:nvSpPr>
        <p:spPr>
          <a:xfrm>
            <a:off x="1046588" y="2569055"/>
            <a:ext cx="1700530" cy="6054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AMANDA NEVES GAMA</a:t>
            </a:r>
          </a:p>
        </p:txBody>
      </p:sp>
      <p:sp>
        <p:nvSpPr>
          <p:cNvPr id="208" name="Retângulo 35"/>
          <p:cNvSpPr/>
          <p:nvPr/>
        </p:nvSpPr>
        <p:spPr>
          <a:xfrm>
            <a:off x="987569" y="3637260"/>
            <a:ext cx="1620000" cy="6671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>
                <a:solidFill>
                  <a:schemeClr val="tx1"/>
                </a:solidFill>
              </a:rPr>
              <a:t>LAURA </a:t>
            </a:r>
            <a:r>
              <a:rPr lang="pt-BR" altLang="pt-BR" sz="1000" dirty="0">
                <a:solidFill>
                  <a:schemeClr val="tx1"/>
                </a:solidFill>
              </a:rPr>
              <a:t> K.</a:t>
            </a:r>
            <a:r>
              <a:rPr lang="x-none" altLang="pt-BR" sz="1000">
                <a:solidFill>
                  <a:schemeClr val="tx1"/>
                </a:solidFill>
              </a:rPr>
              <a:t>M</a:t>
            </a:r>
            <a:r>
              <a:rPr lang="x-none" altLang="pt-BR" sz="1000" dirty="0">
                <a:solidFill>
                  <a:schemeClr val="tx1"/>
                </a:solidFill>
              </a:rPr>
              <a:t>. VERA</a:t>
            </a:r>
          </a:p>
        </p:txBody>
      </p:sp>
      <p:sp>
        <p:nvSpPr>
          <p:cNvPr id="209" name="Retângulo 35"/>
          <p:cNvSpPr/>
          <p:nvPr/>
        </p:nvSpPr>
        <p:spPr>
          <a:xfrm>
            <a:off x="930934" y="4420523"/>
            <a:ext cx="1668145" cy="68389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pt-BR" sz="1000" dirty="0">
                <a:solidFill>
                  <a:schemeClr val="tx1"/>
                </a:solidFill>
              </a:rPr>
              <a:t>NEUSA VALÉRIO</a:t>
            </a:r>
          </a:p>
        </p:txBody>
      </p:sp>
      <p:sp>
        <p:nvSpPr>
          <p:cNvPr id="211" name="CaixaDeTexto 210"/>
          <p:cNvSpPr txBox="1"/>
          <p:nvPr/>
        </p:nvSpPr>
        <p:spPr>
          <a:xfrm>
            <a:off x="10525375" y="4582221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THAIS SILVA</a:t>
            </a:r>
          </a:p>
        </p:txBody>
      </p:sp>
      <p:pic>
        <p:nvPicPr>
          <p:cNvPr id="131" name="Picture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67589" y="3898289"/>
            <a:ext cx="420505" cy="4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149740" y="618310"/>
            <a:ext cx="7207597" cy="5639695"/>
            <a:chOff x="3149740" y="618310"/>
            <a:chExt cx="7207597" cy="5639695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740" y="1085208"/>
              <a:ext cx="5982535" cy="517279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4819530" y="618310"/>
              <a:ext cx="2391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/>
                <a:t>RESIDÊNCIA INCLUSIVA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095997" y="3745551"/>
              <a:ext cx="6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Campo Grande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983416" y="3425386"/>
              <a:ext cx="7971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Selvíria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935173" y="4859964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Ponta Porã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7907214" y="4769190"/>
              <a:ext cx="2450123" cy="12486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361844" y="4974445"/>
              <a:ext cx="1954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Municípios com Residência Inclusiva.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8006861" y="5049094"/>
              <a:ext cx="304800" cy="26161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C00"/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8006861" y="5509846"/>
              <a:ext cx="2039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Total de Residências Inclusivas:5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35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930" y="600256"/>
            <a:ext cx="9172303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RESIDÊNCIAS INCLUSIVAS</a:t>
            </a:r>
            <a:br>
              <a:rPr lang="pt-BR" altLang="pt-BR" b="1" dirty="0"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8328" y="1821316"/>
            <a:ext cx="10583091" cy="470263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t-BR" sz="5100" b="1" cap="small" dirty="0">
              <a:solidFill>
                <a:srgbClr val="214732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8400" b="1" dirty="0">
                <a:latin typeface="Calibri Light (Títulos) "/>
                <a:ea typeface="Calibri" panose="020F0502020204030204" pitchFamily="34" charset="0"/>
                <a:cs typeface="Arial" panose="020B0604020202020204" pitchFamily="34" charset="0"/>
              </a:rPr>
              <a:t>A Residência Inclusiva é uma unidade que oferta Serviço de Acolhimento Institucional, no âmbito da Proteção Social Especial de Alta Complexidade do SUAS, para jovens e adultos na faixa etária de 18 à 59 anos com deficiência, em situação de dependência, que não disponham de condições de </a:t>
            </a:r>
            <a:r>
              <a:rPr lang="pt-BR" sz="8400" b="1" dirty="0" err="1">
                <a:latin typeface="Calibri Light (Títulos) "/>
                <a:ea typeface="Calibri" panose="020F0502020204030204" pitchFamily="34" charset="0"/>
                <a:cs typeface="Arial" panose="020B0604020202020204" pitchFamily="34" charset="0"/>
              </a:rPr>
              <a:t>autossustentabilidade</a:t>
            </a:r>
            <a:r>
              <a:rPr lang="pt-BR" sz="8400" b="1" dirty="0">
                <a:latin typeface="Calibri Light (Títulos) "/>
                <a:ea typeface="Calibri" panose="020F0502020204030204" pitchFamily="34" charset="0"/>
                <a:cs typeface="Arial" panose="020B0604020202020204" pitchFamily="34" charset="0"/>
              </a:rPr>
              <a:t> ou de retaguarda familiar </a:t>
            </a:r>
            <a:r>
              <a:rPr lang="pt-BR" altLang="pt-BR" sz="8400" b="1" dirty="0">
                <a:latin typeface="Calibri Light (Títulos) "/>
                <a:cs typeface="Arial" panose="020B0604020202020204" pitchFamily="34" charset="0"/>
              </a:rPr>
              <a:t>e/ou que estejam em processo de </a:t>
            </a:r>
            <a:r>
              <a:rPr lang="pt-BR" altLang="pt-BR" sz="8400" b="1" dirty="0" err="1">
                <a:latin typeface="Calibri Light (Títulos) "/>
                <a:cs typeface="Arial" panose="020B0604020202020204" pitchFamily="34" charset="0"/>
              </a:rPr>
              <a:t>desinstitucionalização</a:t>
            </a:r>
            <a:r>
              <a:rPr lang="pt-BR" altLang="pt-BR" sz="8400" b="1" dirty="0">
                <a:latin typeface="Calibri Light (Títulos) "/>
                <a:cs typeface="Arial" panose="020B0604020202020204" pitchFamily="34" charset="0"/>
              </a:rPr>
              <a:t> de instituições de longa permanência. </a:t>
            </a:r>
            <a:endParaRPr lang="pt-BR" sz="8400" b="1" dirty="0">
              <a:latin typeface="Calibri Light (Títulos)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 sz="8400" b="1" dirty="0">
                <a:latin typeface="Calibri Light (Títulos) "/>
                <a:cs typeface="Arial" panose="020B0604020202020204" pitchFamily="34" charset="0"/>
              </a:rPr>
              <a:t>O público pode ser misto, isto é, poderão conviver na mesma residência pessoas </a:t>
            </a:r>
            <a:r>
              <a:rPr lang="pt-BR" altLang="pt-BR" sz="8400" b="1" u="sng" dirty="0">
                <a:latin typeface="Calibri Light (Títulos) "/>
                <a:cs typeface="Arial" panose="020B0604020202020204" pitchFamily="34" charset="0"/>
              </a:rPr>
              <a:t>acima de 18 anos até os 59 anos</a:t>
            </a:r>
            <a:r>
              <a:rPr lang="pt-BR" altLang="pt-BR" sz="8400" b="1" dirty="0">
                <a:latin typeface="Calibri Light (Títulos) "/>
                <a:cs typeface="Arial" panose="020B0604020202020204" pitchFamily="34" charset="0"/>
              </a:rPr>
              <a:t>, com diferentes tipos de deficiência, devendo ser respeitadas as questões de gênero, idade, religião, raça e etnia, orientação sexual e situações de dependência.</a:t>
            </a:r>
            <a:endParaRPr lang="pt-BR" sz="8400" b="1" dirty="0">
              <a:latin typeface="Calibri Light (Títulos)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8400" b="1" dirty="0">
                <a:latin typeface="Calibri Light (Títulos) "/>
                <a:ea typeface="Calibri" panose="020F0502020204030204" pitchFamily="34" charset="0"/>
                <a:cs typeface="Arial" panose="020B0604020202020204" pitchFamily="34" charset="0"/>
              </a:rPr>
              <a:t>Possuem equipe técnica e profissionais qualificados na linha de cuidados, estrutura física adequada e são localizadas em áreas residenciais na comunidade.</a:t>
            </a:r>
          </a:p>
          <a:p>
            <a:endParaRPr lang="pt-BR" sz="8400" dirty="0"/>
          </a:p>
        </p:txBody>
      </p:sp>
    </p:spTree>
    <p:extLst>
      <p:ext uri="{BB962C8B-B14F-4D97-AF65-F5344CB8AC3E}">
        <p14:creationId xmlns:p14="http://schemas.microsoft.com/office/powerpoint/2010/main" val="1571104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1416" y="365125"/>
            <a:ext cx="9812383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RESIDÊNCIAS INCLUSIVAS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933304"/>
            <a:ext cx="10515600" cy="39432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altLang="pt-BR" sz="31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pt-BR" sz="31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Capacidade de atendimento </a:t>
            </a:r>
          </a:p>
          <a:p>
            <a:pPr algn="just"/>
            <a:r>
              <a:rPr lang="pt-BR" altLang="pt-BR" sz="3100" b="1" dirty="0">
                <a:latin typeface="+mj-lt"/>
                <a:cs typeface="Arial" panose="020B0604020202020204" pitchFamily="34" charset="0"/>
              </a:rPr>
              <a:t>Até 10 jovens e adultos com deficiência, em situação de dependência, por Residência Inclusiva, evitando em uma mesma residência todas as pessoas com total dependência. 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É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importante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fortalecer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as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possibilidades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interação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entre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os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residentes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. </a:t>
            </a:r>
            <a:r>
              <a:rPr lang="pt-BR" sz="31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Serviço Regionalizado de Residência Inclusiva, específico para pessoas com deficiência, </a:t>
            </a:r>
            <a:r>
              <a:rPr lang="pt-BR" sz="3100" b="1" i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não podendo ser acolhidas pessoas com transtornos mentais, dependência química e  alcoolismo.   </a:t>
            </a:r>
            <a:endParaRPr lang="en-US" altLang="pt-BR" sz="3100" b="1" i="1" u="sng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pt-BR" sz="3100" b="1" dirty="0">
                <a:latin typeface="+mj-lt"/>
              </a:rPr>
              <a:t>                   </a:t>
            </a:r>
          </a:p>
          <a:p>
            <a:pPr marL="0" indent="0">
              <a:buNone/>
            </a:pPr>
            <a:r>
              <a:rPr lang="en-US" altLang="pt-BR" sz="3100" b="1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Horário</a:t>
            </a:r>
            <a:r>
              <a:rPr lang="en-US" altLang="pt-BR" sz="31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pt-BR" sz="3100" b="1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funcionamento</a:t>
            </a:r>
            <a:endParaRPr lang="en-US" altLang="pt-BR" sz="3100" b="1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24 horas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por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dia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 – </a:t>
            </a:r>
            <a:r>
              <a:rPr lang="en-US" altLang="pt-BR" sz="3100" b="1" dirty="0" err="1">
                <a:latin typeface="+mj-lt"/>
                <a:cs typeface="Arial" panose="020B0604020202020204" pitchFamily="34" charset="0"/>
              </a:rPr>
              <a:t>ininterruptamente</a:t>
            </a:r>
            <a:r>
              <a:rPr lang="en-US" altLang="pt-BR" sz="3100" b="1" dirty="0">
                <a:latin typeface="+mj-lt"/>
                <a:cs typeface="Arial" panose="020B0604020202020204" pitchFamily="34" charset="0"/>
              </a:rPr>
              <a:t>.</a:t>
            </a:r>
            <a:endParaRPr lang="pt-BR" altLang="pt-BR" sz="3100" b="1" dirty="0">
              <a:latin typeface="+mj-lt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98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2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algn="just"/>
            <a:r>
              <a:rPr lang="pt-BR" sz="2400" b="1" dirty="0">
                <a:latin typeface="+mj-lt"/>
              </a:rPr>
              <a:t>Conforme a NOB/RH, a quantidade de cuidadores e auxiliar de cuidadores deverá observar as especificidades dos usuários, sendo 01 (um) cuidador e 01 (um) auxiliar de cuidador para cada 6 usuários com deficiência, com dependência.  Em havendo residentes de grau III de dependência, serão necessários mais cuidadores e auxiliares de cuidadores.</a:t>
            </a:r>
          </a:p>
          <a:p>
            <a:pPr algn="just"/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Outros profissionais: Motorista, serviços gerais (lavanderia e limpeza), cozinheira e auxiliar de cozinha.</a:t>
            </a:r>
          </a:p>
          <a:p>
            <a:pPr algn="just"/>
            <a:r>
              <a:rPr lang="pt-B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01 Coordenador (a)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9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046" y="1123406"/>
            <a:ext cx="9681754" cy="56728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cap="sm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Graus de Dependência</a:t>
            </a:r>
            <a:br>
              <a:rPr lang="pt-BR" b="1" cap="small" dirty="0">
                <a:solidFill>
                  <a:srgbClr val="214732"/>
                </a:solidFill>
                <a:latin typeface="Calibri"/>
              </a:rPr>
            </a:b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34435"/>
              </p:ext>
            </p:extLst>
          </p:nvPr>
        </p:nvGraphicFramePr>
        <p:xfrm>
          <a:off x="1801091" y="2050473"/>
          <a:ext cx="9223961" cy="34881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31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Grau</a:t>
                      </a:r>
                      <a:r>
                        <a:rPr lang="pt-BR" baseline="0" dirty="0"/>
                        <a:t> 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Grau</a:t>
                      </a:r>
                      <a:r>
                        <a:rPr lang="pt-BR" baseline="0" dirty="0"/>
                        <a:t>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Grau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866">
                <a:tc>
                  <a:txBody>
                    <a:bodyPr/>
                    <a:lstStyle/>
                    <a:p>
                      <a:pPr algn="just"/>
                      <a:r>
                        <a:rPr lang="pt-BR" sz="1900" dirty="0"/>
                        <a:t>PCD </a:t>
                      </a:r>
                      <a:r>
                        <a:rPr lang="pt-BR" sz="1900" b="1" dirty="0"/>
                        <a:t>independentes</a:t>
                      </a:r>
                      <a:r>
                        <a:rPr lang="pt-BR" sz="1900" dirty="0"/>
                        <a:t>, mesmo que requeiram uso de equipamentos de </a:t>
                      </a:r>
                      <a:r>
                        <a:rPr lang="pt-BR" sz="1900" dirty="0" err="1"/>
                        <a:t>auto-ajuda</a:t>
                      </a:r>
                      <a:r>
                        <a:rPr lang="pt-BR" sz="19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900" dirty="0"/>
                        <a:t>PCD</a:t>
                      </a:r>
                      <a:r>
                        <a:rPr lang="pt-BR" sz="1900" baseline="0" dirty="0"/>
                        <a:t> </a:t>
                      </a:r>
                      <a:r>
                        <a:rPr lang="pt-BR" sz="1900" dirty="0"/>
                        <a:t>com dependência em até </a:t>
                      </a:r>
                      <a:r>
                        <a:rPr lang="pt-BR" sz="1900" b="1" dirty="0"/>
                        <a:t>três atividades de autocuidado para a vida diária </a:t>
                      </a:r>
                      <a:r>
                        <a:rPr lang="pt-BR" sz="1900" dirty="0"/>
                        <a:t>tais como: alimentação, mobilidade, higiene; sem comprometimento cognitivo ou com alteração cognitiva controlada.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/>
                        <a:t>PCD com dependência que </a:t>
                      </a:r>
                      <a:r>
                        <a:rPr lang="pt-BR" sz="1900" b="1" dirty="0"/>
                        <a:t>requeiram assistência em todas as atividades de autocuidado para a vida diária </a:t>
                      </a:r>
                      <a:r>
                        <a:rPr lang="pt-BR" sz="1900" dirty="0"/>
                        <a:t>e ou com comprometimento cognitivo.</a:t>
                      </a:r>
                    </a:p>
                    <a:p>
                      <a:pPr algn="just"/>
                      <a:endParaRPr lang="pt-BR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43FBA7E-A7F8-441F-8854-17E09B0BE897}"/>
              </a:ext>
            </a:extLst>
          </p:cNvPr>
          <p:cNvSpPr txBox="1"/>
          <p:nvPr/>
        </p:nvSpPr>
        <p:spPr>
          <a:xfrm>
            <a:off x="2147454" y="55386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RDC nº 283/2005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58346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8617" y="365125"/>
            <a:ext cx="9104812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ABRIGO PARA MULHERES EM RISCO DE MORTE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1263" y="223057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>
                <a:latin typeface="+mj-lt"/>
                <a:cs typeface="Arial" panose="020B0604020202020204" pitchFamily="34" charset="0"/>
              </a:rPr>
              <a:t>Tipificação Nacional dos Serviços Socioassistenciais: Resolução nº 109 de 11 de Novembro de 2.009 – Pag. 33  “Acolhimento provisório para mulheres, acompanhadas ou não de seus filhos, em situação de risco de morte ou ameaças em razão de violência doméstica e familiar, causadora de lesão, sofrimento físico, sexual, psicológico ou dano moral”.</a:t>
            </a:r>
          </a:p>
          <a:p>
            <a:pPr algn="just"/>
            <a:r>
              <a:rPr lang="pt-BR" sz="2600" b="1" dirty="0">
                <a:latin typeface="+mj-lt"/>
                <a:cs typeface="Arial" panose="020B0604020202020204" pitchFamily="34" charset="0"/>
              </a:rPr>
              <a:t>Deve ser desenvolvido </a:t>
            </a:r>
            <a:r>
              <a:rPr lang="pt-BR" sz="2600" b="1" u="sng" dirty="0">
                <a:latin typeface="+mj-lt"/>
                <a:cs typeface="Arial" panose="020B0604020202020204" pitchFamily="34" charset="0"/>
              </a:rPr>
              <a:t>em local sigiloso </a:t>
            </a:r>
            <a:r>
              <a:rPr lang="pt-BR" sz="2600" b="1" dirty="0">
                <a:latin typeface="+mj-lt"/>
                <a:cs typeface="Arial" panose="020B0604020202020204" pitchFamily="34" charset="0"/>
              </a:rPr>
              <a:t>- Endereço, identidade das acolhidas e filhos, não pode ser divulgado,  telefone do  equipamento público também não pode ser divulgado para não oferecer riscos as acolhidas e equipe de trabalho. Deverá ser ofertado atendimento jurídico e psicológico para as usuárias e seus filhos e ou dependentes quando estiver sob sua responsabilidade.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87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932" y="365125"/>
            <a:ext cx="903949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ABRIGO PARA MULHERES EM RISCO DE MORTE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b="1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  <a:cs typeface="Arial" panose="020B0604020202020204" pitchFamily="34" charset="0"/>
              </a:rPr>
              <a:t>Capacidade de Atendimento</a:t>
            </a:r>
          </a:p>
          <a:p>
            <a:pPr algn="just"/>
            <a:r>
              <a:rPr lang="pt-BR" b="1" dirty="0">
                <a:latin typeface="+mj-lt"/>
                <a:cs typeface="Arial" panose="020B0604020202020204" pitchFamily="34" charset="0"/>
              </a:rPr>
              <a:t>Até 30 pessoas: entre mulheres e seus dependentes menores de 14 anos.</a:t>
            </a:r>
          </a:p>
          <a:p>
            <a:pPr algn="just"/>
            <a:r>
              <a:rPr lang="pt-BR" b="1" dirty="0">
                <a:latin typeface="+mj-lt"/>
                <a:cs typeface="Arial" panose="020B0604020202020204" pitchFamily="34" charset="0"/>
              </a:rPr>
              <a:t>Filhos acima de 14 anos poderão ser integrados em ambiente familiar caso não haja risco de morte para os filhos e familiares que os acolheram, ou encaminhados para Instituições que acolhem Crianças e Adolescentes.</a:t>
            </a:r>
          </a:p>
          <a:p>
            <a:pPr algn="just"/>
            <a:r>
              <a:rPr lang="pt-BR" b="1" dirty="0">
                <a:latin typeface="+mj-lt"/>
                <a:cs typeface="Arial" panose="020B0604020202020204" pitchFamily="34" charset="0"/>
              </a:rPr>
              <a:t>Não se enquadrando nas situações acima, poderão serem acolhidos com suas mães, somente mediante determinação judicial. </a:t>
            </a:r>
          </a:p>
          <a:p>
            <a:pPr algn="just"/>
            <a:r>
              <a:rPr lang="pt-BR" b="1" dirty="0">
                <a:latin typeface="+mj-lt"/>
                <a:cs typeface="Arial" panose="020B0604020202020204" pitchFamily="34" charset="0"/>
              </a:rPr>
              <a:t>Período de permanência: </a:t>
            </a:r>
            <a:r>
              <a:rPr lang="pt-BR" b="1" u="sng" dirty="0">
                <a:latin typeface="+mj-lt"/>
                <a:cs typeface="Arial" panose="020B0604020202020204" pitchFamily="34" charset="0"/>
              </a:rPr>
              <a:t>Por até 180 dias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>, período necessário para ações de resgate e garantia de direitos, bem como, encaminhamentos para construção de projeto pessoal de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1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+mj-lt"/>
                <a:cs typeface="Arial" panose="020B0604020202020204" pitchFamily="34" charset="0"/>
              </a:rPr>
              <a:t>NOB/RH-SUAS </a:t>
            </a:r>
          </a:p>
          <a:p>
            <a:pPr marL="0" indent="0" algn="ctr">
              <a:buNone/>
            </a:pPr>
            <a:endParaRPr lang="pt-BR" b="1" dirty="0">
              <a:latin typeface="+mj-lt"/>
              <a:cs typeface="Arial" panose="020B0604020202020204" pitchFamily="34" charset="0"/>
            </a:endParaRP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2 Psicólogas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2 Assistentes Sociais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1 Educadora de Nível Superior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2 Arte Educadoras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2 Administrativas de Nível Médio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030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55304"/>
            <a:ext cx="10515600" cy="47135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Equipe de Apoio Operacional</a:t>
            </a:r>
          </a:p>
          <a:p>
            <a:pPr marL="342900" indent="-342900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> profissionais de nível médio administrativo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4 trabalhadoras de serviços gerais ou limpeza, 6 trabalhadoras na cozinha de nível médio ou fundamental, 2 motoristas com flexibilidade de horário, para atendimento em emergências ou com agendas pré-determinadas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Cuidadoras: 9 profissionais de nível médio, com regime de plantão diurno, 9 profissionais de nível médio com plantão noturno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Equipe de Segurança: Policiais Militares em Turnos de 24 horas preferencialmente do sexo feminino, por conta da especificidade do atendimento</a:t>
            </a:r>
          </a:p>
          <a:p>
            <a:pPr marL="342900" indent="-342900"/>
            <a:r>
              <a:rPr lang="pt-BR" b="1" dirty="0">
                <a:latin typeface="+mj-lt"/>
                <a:cs typeface="Arial" panose="020B0604020202020204" pitchFamily="34" charset="0"/>
              </a:rPr>
              <a:t>Agente Patrimonial: 1 agente diurno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053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302" y="365125"/>
            <a:ext cx="9420497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DE ACOLHIMENTO EM REPÚBLICA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0738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alt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600" b="1" dirty="0">
                <a:latin typeface="+mj-lt"/>
              </a:rPr>
              <a:t>Oferece proteção, apoio e moradia subsidiada a grupos de pessoas maiores de 18 anos em estado de abandono, situação de vulnerabilidade e risco pessoal e social, com vínculos familiares rompidos ou extremamente fragilizados e sem condições de moradia e </a:t>
            </a:r>
            <a:r>
              <a:rPr lang="pt-BR" altLang="pt-BR" sz="2600" b="1" dirty="0" err="1">
                <a:latin typeface="+mj-lt"/>
              </a:rPr>
              <a:t>autossustentação</a:t>
            </a:r>
            <a:r>
              <a:rPr lang="pt-BR" altLang="pt-BR" sz="2600" b="1" dirty="0">
                <a:latin typeface="+mj-lt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600" b="1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600" b="1" u="sng" dirty="0">
                <a:latin typeface="+mj-lt"/>
              </a:rPr>
              <a:t>Público:</a:t>
            </a:r>
            <a:r>
              <a:rPr lang="pt-BR" altLang="pt-BR" sz="2600" b="1" dirty="0">
                <a:latin typeface="+mj-lt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600" b="1" dirty="0">
                <a:latin typeface="+mj-lt"/>
              </a:rPr>
              <a:t>     - Jovens (prioritariamente entre 18 e 21 anos, após desligamento de serviços de acolhimento para crianças e adolescentes ou em outra situação que demande este serviço).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600" b="1" dirty="0">
                <a:latin typeface="+mj-lt"/>
              </a:rPr>
              <a:t>     - Adultos (em processo de saída das ruas).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600" b="1" dirty="0">
                <a:latin typeface="+mj-lt"/>
              </a:rPr>
              <a:t>     - Idosos (independentes, que tenham condições de realizar atividades da vida diária, mesmo que requeiram o uso de equipamentos de autoajuda).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600" b="1" dirty="0">
                <a:latin typeface="+mj-lt"/>
              </a:rPr>
              <a:t>    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87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 da CPSE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6525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Desenvolver ações nos níveis de Proteção Social Especial de Média e Alta Complexidade</a:t>
            </a:r>
            <a:r>
              <a:rPr lang="x-none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, por meio de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assessoria técnica aos gestores e técnicos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responsáveis pela execução da Política de Assistência Social </a:t>
            </a:r>
            <a:r>
              <a:rPr lang="x-none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dos 79 municípios do Estado de MS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.</a:t>
            </a:r>
          </a:p>
          <a:p>
            <a:pPr algn="just"/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Monitorar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 em âmbito das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unidades de serviços especializados da Assistência Social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, oferecendo subsídios técnicos, teóricos e operacionais. </a:t>
            </a:r>
          </a:p>
          <a:p>
            <a:pPr algn="just"/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M</a:t>
            </a:r>
            <a:r>
              <a:rPr lang="x-none" alt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onitora</a:t>
            </a:r>
            <a:r>
              <a:rPr lang="pt-BR" alt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r</a:t>
            </a:r>
            <a:r>
              <a:rPr lang="x-none" alt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 </a:t>
            </a:r>
            <a:r>
              <a:rPr lang="x-none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as pessoas jurídicas que recebem algum incentivo fiscal do Governo do Estado, para desenvolver ações junto aos seus colaboradores, em cumprimento a Lei nº 3.953/2010.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80604020202020204" charset="0"/>
              <a:cs typeface="Arial" panose="02080604020202020204" charset="0"/>
            </a:endParaRPr>
          </a:p>
          <a:p>
            <a:pPr algn="just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P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otencializar </a:t>
            </a:r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o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processo de municipalização e regionalização</a:t>
            </a:r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dos serviços de Média e Alta Complexidade</a:t>
            </a:r>
            <a:r>
              <a:rPr lang="x-none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. </a:t>
            </a:r>
          </a:p>
          <a:p>
            <a:pPr algn="just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Promover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capacitações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 no âmbito da Proteção Social Especial.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467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662" y="287383"/>
            <a:ext cx="9969137" cy="1403305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DE ACOLHIMENTO EM FAMÍLIA ACOLHEDORA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20685"/>
            <a:ext cx="10515600" cy="39562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altLang="pt-BR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+mj-lt"/>
              </a:rPr>
              <a:t> O serviço organiza o acolhimento de crianças e adolescentes, afastados da família por medida de proteção, em residência de famílias acolhedoras cadastradas.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b="1" dirty="0">
              <a:latin typeface="+mj-lt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+mj-lt"/>
              </a:rPr>
              <a:t> O serviço é responsável por selecionar, capacitar e acompanhar as famílias acolhedoras, bem como realizar acompanhamento da criança e/ou adolescente acolhido e sua família de origem.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b="1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 u="sng" dirty="0">
                <a:latin typeface="+mj-lt"/>
              </a:rPr>
              <a:t>Público: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b="1" u="sng" dirty="0"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Crianças e adolescentes, inclusive aqueles com deficiência.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346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1970499" y="479083"/>
            <a:ext cx="7631722" cy="5886545"/>
            <a:chOff x="2649415" y="479083"/>
            <a:chExt cx="7631722" cy="588654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5" t="13505" r="19429" b="10085"/>
            <a:stretch/>
          </p:blipFill>
          <p:spPr>
            <a:xfrm>
              <a:off x="3372434" y="1125413"/>
              <a:ext cx="5568461" cy="5240215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2649415" y="479083"/>
              <a:ext cx="7162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/>
                <a:t>SERVIÇO DE FAMILIA ACOLHEDORA PARA CRIANÇAS E ADOLESCENTES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 rot="3244107">
              <a:off x="7430504" y="3483756"/>
              <a:ext cx="1105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Três Lagoas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44006" y="3776424"/>
              <a:ext cx="6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Campo Grande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585165" y="4697093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Dourados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671872" y="4478318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Bataguassu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692998" y="5201185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Jatei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559176" y="2293862"/>
              <a:ext cx="1233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Chapadão do Sul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603743" y="2680724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Camapuã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540598" y="2278278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Figueirão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692998" y="1824939"/>
              <a:ext cx="955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Alcinópolis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866289" y="1944188"/>
              <a:ext cx="6743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Coxim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866290" y="2403406"/>
              <a:ext cx="7374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São Gabriel do Oeste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310549" y="5078074"/>
              <a:ext cx="84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Laguna </a:t>
              </a:r>
              <a:r>
                <a:rPr lang="pt-BR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Carapã</a:t>
              </a:r>
              <a:endParaRPr lang="pt-B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831014" y="4818397"/>
              <a:ext cx="2450123" cy="12486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231649" y="4988288"/>
              <a:ext cx="19544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Municípios com Serviço de Família Acolhedora.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973741" y="5065263"/>
              <a:ext cx="304800" cy="261610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C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235017" y="4970353"/>
              <a:ext cx="751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Vicentina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489287" y="4863160"/>
              <a:ext cx="1032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Fátima do Sul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586246" y="5478184"/>
            <a:ext cx="169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Total de Famílias Acolhedoras:63</a:t>
            </a:r>
          </a:p>
        </p:txBody>
      </p:sp>
    </p:spTree>
    <p:extLst>
      <p:ext uri="{BB962C8B-B14F-4D97-AF65-F5344CB8AC3E}">
        <p14:creationId xmlns:p14="http://schemas.microsoft.com/office/powerpoint/2010/main" val="1936997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318" y="378377"/>
            <a:ext cx="9943011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DE PROTEÇÃO EM SITUAÇÕES DE CALAMIDADES PÚBLICAS E DE EMERGÊNCIAS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02156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alt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+mj-lt"/>
              </a:rPr>
              <a:t>O serviço promove apoio e proteção à população atingida por situações de emergência e calamidade pública, com a oferta de alojamentos provisórios, atenções e provisões materiais, conforme as necessidades detectadas.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b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u="sng" dirty="0">
                <a:latin typeface="+mj-lt"/>
              </a:rPr>
              <a:t>Situações de emergências e calamidades públicas</a:t>
            </a:r>
            <a:r>
              <a:rPr lang="pt-BR" altLang="pt-BR" b="1" dirty="0">
                <a:latin typeface="+mj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incêndios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desabamentos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deslizamentos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alagamentos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</a:t>
            </a:r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pandemias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</a:rPr>
              <a:t>     - dentre outras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491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7BF23-9BCE-4BC8-8802-2422B8D7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615335"/>
            <a:ext cx="9490364" cy="4351338"/>
          </a:xfrm>
        </p:spPr>
        <p:txBody>
          <a:bodyPr>
            <a:normAutofit/>
          </a:bodyPr>
          <a:lstStyle/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DE ERRADICAÇÃO DO TRABALHO INFANTIL (PETI)</a:t>
            </a:r>
            <a:endParaRPr lang="pt-BR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336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177" y="260622"/>
            <a:ext cx="9224554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ERRADICAÇÃO DO TRABALHO INFANTIL (PETI)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5137" y="2246811"/>
            <a:ext cx="10515600" cy="4021592"/>
          </a:xfrm>
        </p:spPr>
        <p:txBody>
          <a:bodyPr>
            <a:normAutofit fontScale="92500" lnSpcReduction="20000"/>
          </a:bodyPr>
          <a:lstStyle/>
          <a:p>
            <a:pPr algn="just" eaLnBrk="0" hangingPunct="0">
              <a:buFont typeface="Wingdings" panose="05000000000000000000" pitchFamily="2" charset="2"/>
              <a:buChar char="§"/>
            </a:pPr>
            <a:r>
              <a:rPr lang="pt-BR" altLang="zh-CN" b="1" dirty="0"/>
              <a:t> </a:t>
            </a:r>
            <a:r>
              <a:rPr lang="pt-BR" altLang="zh-CN" sz="3000" b="1" dirty="0">
                <a:latin typeface="+mj-lt"/>
              </a:rPr>
              <a:t>De acordo com a Lei Orgânica de Assistência Social (LOAS), o PETI é um programa de caráter </a:t>
            </a:r>
            <a:r>
              <a:rPr lang="pt-BR" altLang="zh-CN" sz="3000" b="1" dirty="0" err="1">
                <a:latin typeface="+mj-lt"/>
              </a:rPr>
              <a:t>intersetorial</a:t>
            </a:r>
            <a:r>
              <a:rPr lang="pt-BR" altLang="zh-CN" sz="3000" b="1" dirty="0">
                <a:latin typeface="+mj-lt"/>
              </a:rPr>
              <a:t>, integrante da Política Nacional de Assistência Social, que compreende transferências de renda, trabalho social com famílias e oferta de serviços socioeducativos para crianças e adolescentes que se encontram em situação de trabalho. </a:t>
            </a:r>
          </a:p>
          <a:p>
            <a:pPr algn="just" eaLnBrk="0" hangingPunct="0"/>
            <a:endParaRPr lang="pt-BR" altLang="zh-CN" sz="3000" b="1" dirty="0">
              <a:latin typeface="+mj-lt"/>
            </a:endParaRPr>
          </a:p>
          <a:p>
            <a:pPr algn="just" eaLnBrk="0" hangingPunct="0">
              <a:buFont typeface="Wingdings" panose="05000000000000000000" pitchFamily="2" charset="2"/>
              <a:buChar char="§"/>
            </a:pPr>
            <a:r>
              <a:rPr lang="pt-BR" altLang="zh-CN" sz="3000" b="1" dirty="0">
                <a:latin typeface="+mj-lt"/>
              </a:rPr>
              <a:t>​ Seu objetivo principal é erradicar todas as formas de trabalho infantil no país, em um processo de resgate da cidadania e inclusão social de seus beneficiários. </a:t>
            </a:r>
            <a:r>
              <a:rPr lang="en-US" altLang="pt-BR" sz="3000" b="1" dirty="0" err="1">
                <a:latin typeface="+mj-lt"/>
              </a:rPr>
              <a:t>Em</a:t>
            </a:r>
            <a:r>
              <a:rPr lang="en-US" altLang="pt-BR" sz="3000" b="1" dirty="0">
                <a:latin typeface="+mj-lt"/>
              </a:rPr>
              <a:t> 2005, o PETI </a:t>
            </a:r>
            <a:r>
              <a:rPr lang="en-US" altLang="pt-BR" sz="3000" b="1" dirty="0" err="1">
                <a:latin typeface="+mj-lt"/>
              </a:rPr>
              <a:t>foi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integrado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ao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Bolsa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família</a:t>
            </a:r>
            <a:r>
              <a:rPr lang="en-US" altLang="pt-BR" sz="3000" b="1" dirty="0">
                <a:latin typeface="+mj-lt"/>
              </a:rPr>
              <a:t>.  </a:t>
            </a:r>
            <a:r>
              <a:rPr lang="en-US" altLang="pt-BR" sz="3000" b="1" dirty="0" err="1">
                <a:latin typeface="+mj-lt"/>
              </a:rPr>
              <a:t>Assim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sendo</a:t>
            </a:r>
            <a:r>
              <a:rPr lang="en-US" altLang="pt-BR" sz="3000" b="1" dirty="0">
                <a:latin typeface="+mj-lt"/>
              </a:rPr>
              <a:t>, </a:t>
            </a:r>
            <a:r>
              <a:rPr lang="en-US" altLang="pt-BR" sz="3000" b="1" dirty="0" err="1">
                <a:latin typeface="+mj-lt"/>
              </a:rPr>
              <a:t>todas</a:t>
            </a:r>
            <a:r>
              <a:rPr lang="en-US" altLang="pt-BR" sz="3000" b="1" dirty="0">
                <a:latin typeface="+mj-lt"/>
              </a:rPr>
              <a:t> as </a:t>
            </a:r>
            <a:r>
              <a:rPr lang="en-US" altLang="pt-BR" sz="3000" b="1" dirty="0" err="1">
                <a:latin typeface="+mj-lt"/>
              </a:rPr>
              <a:t>famílias</a:t>
            </a:r>
            <a:r>
              <a:rPr lang="en-US" altLang="pt-BR" sz="3000" b="1" dirty="0">
                <a:latin typeface="+mj-lt"/>
              </a:rPr>
              <a:t> que </a:t>
            </a:r>
            <a:r>
              <a:rPr lang="en-US" altLang="pt-BR" sz="3000" b="1" dirty="0" err="1">
                <a:latin typeface="+mj-lt"/>
              </a:rPr>
              <a:t>fazem</a:t>
            </a:r>
            <a:r>
              <a:rPr lang="en-US" altLang="pt-BR" sz="3000" b="1" dirty="0">
                <a:latin typeface="+mj-lt"/>
              </a:rPr>
              <a:t> parte do </a:t>
            </a:r>
            <a:r>
              <a:rPr lang="en-US" altLang="pt-BR" sz="3000" b="1" dirty="0" err="1">
                <a:latin typeface="+mj-lt"/>
              </a:rPr>
              <a:t>Programa</a:t>
            </a:r>
            <a:r>
              <a:rPr lang="en-US" altLang="pt-BR" sz="3000" b="1" dirty="0">
                <a:latin typeface="+mj-lt"/>
              </a:rPr>
              <a:t> no </a:t>
            </a:r>
            <a:r>
              <a:rPr lang="en-US" altLang="pt-BR" sz="3000" b="1" dirty="0" err="1">
                <a:latin typeface="+mj-lt"/>
              </a:rPr>
              <a:t>município</a:t>
            </a:r>
            <a:r>
              <a:rPr lang="en-US" altLang="pt-BR" sz="3000" b="1" dirty="0">
                <a:latin typeface="+mj-lt"/>
              </a:rPr>
              <a:t>, </a:t>
            </a:r>
            <a:r>
              <a:rPr lang="en-US" altLang="pt-BR" sz="3000" b="1" dirty="0" err="1">
                <a:latin typeface="+mj-lt"/>
              </a:rPr>
              <a:t>passaram</a:t>
            </a:r>
            <a:r>
              <a:rPr lang="en-US" altLang="pt-BR" sz="3000" b="1" dirty="0">
                <a:latin typeface="+mj-lt"/>
              </a:rPr>
              <a:t> a </a:t>
            </a:r>
            <a:r>
              <a:rPr lang="en-US" altLang="pt-BR" sz="3000" b="1" dirty="0" err="1">
                <a:latin typeface="+mj-lt"/>
              </a:rPr>
              <a:t>ser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registradas</a:t>
            </a:r>
            <a:r>
              <a:rPr lang="en-US" altLang="pt-BR" sz="3000" b="1" dirty="0">
                <a:latin typeface="+mj-lt"/>
              </a:rPr>
              <a:t> no </a:t>
            </a:r>
            <a:r>
              <a:rPr lang="en-US" altLang="pt-BR" sz="3000" b="1" dirty="0" err="1">
                <a:latin typeface="+mj-lt"/>
              </a:rPr>
              <a:t>Cadastro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Único</a:t>
            </a:r>
            <a:r>
              <a:rPr lang="en-US" altLang="pt-BR" sz="3000" b="1" dirty="0">
                <a:latin typeface="+mj-lt"/>
              </a:rPr>
              <a:t> para </a:t>
            </a:r>
            <a:r>
              <a:rPr lang="en-US" altLang="pt-BR" sz="3000" b="1" dirty="0" err="1">
                <a:latin typeface="+mj-lt"/>
              </a:rPr>
              <a:t>Programas</a:t>
            </a:r>
            <a:r>
              <a:rPr lang="en-US" altLang="pt-BR" sz="3000" b="1" dirty="0">
                <a:latin typeface="+mj-lt"/>
              </a:rPr>
              <a:t> </a:t>
            </a:r>
            <a:r>
              <a:rPr lang="en-US" altLang="pt-BR" sz="3000" b="1" dirty="0" err="1">
                <a:latin typeface="+mj-lt"/>
              </a:rPr>
              <a:t>Sociais</a:t>
            </a:r>
            <a:r>
              <a:rPr lang="en-US" altLang="pt-BR" sz="3000" b="1" dirty="0">
                <a:latin typeface="+mj-lt"/>
              </a:rPr>
              <a:t>.</a:t>
            </a:r>
            <a:endParaRPr lang="pt-BR" altLang="zh-CN" sz="3000" b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960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274" y="1120230"/>
            <a:ext cx="10515600" cy="705395"/>
          </a:xfrm>
        </p:spPr>
        <p:txBody>
          <a:bodyPr>
            <a:noAutofit/>
          </a:bodyPr>
          <a:lstStyle/>
          <a:p>
            <a:pPr algn="ctr"/>
            <a:r>
              <a:rPr lang="pt-BR" altLang="zh-CN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ESTRATÉGICAS DO PETI (AEPETI)</a:t>
            </a:r>
            <a:br>
              <a:rPr lang="pt-BR" altLang="zh-CN" sz="4000" dirty="0">
                <a:solidFill>
                  <a:srgbClr val="03691B"/>
                </a:solidFill>
                <a:latin typeface="Calibri" panose="020F0502020204030204" pitchFamily="34" charset="0"/>
              </a:rPr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20685"/>
            <a:ext cx="10515600" cy="3956277"/>
          </a:xfrm>
        </p:spPr>
        <p:txBody>
          <a:bodyPr>
            <a:normAutofit fontScale="70000" lnSpcReduction="20000"/>
          </a:bodyPr>
          <a:lstStyle/>
          <a:p>
            <a:pPr algn="just" eaLnBrk="0" hangingPunct="0">
              <a:buFont typeface="Wingdings" panose="05000000000000000000" pitchFamily="2" charset="2"/>
              <a:buChar char="§"/>
            </a:pPr>
            <a:r>
              <a:rPr lang="pt-BR" altLang="zh-CN" b="1" dirty="0"/>
              <a:t>​</a:t>
            </a:r>
            <a:r>
              <a:rPr lang="pt-BR" altLang="pt-BR" sz="3600" b="1" dirty="0">
                <a:latin typeface="+mj-lt"/>
              </a:rPr>
              <a:t>O</a:t>
            </a:r>
            <a:r>
              <a:rPr lang="en-US" altLang="pt-BR" sz="3600" b="1" dirty="0">
                <a:latin typeface="+mj-lt"/>
              </a:rPr>
              <a:t> </a:t>
            </a:r>
            <a:r>
              <a:rPr lang="en-US" altLang="pt-BR" sz="3600" b="1" dirty="0" err="1">
                <a:latin typeface="+mj-lt"/>
              </a:rPr>
              <a:t>Brasil</a:t>
            </a:r>
            <a:r>
              <a:rPr lang="en-US" altLang="pt-BR" sz="3600" b="1" dirty="0">
                <a:latin typeface="+mj-lt"/>
              </a:rPr>
              <a:t>, </a:t>
            </a:r>
            <a:r>
              <a:rPr lang="en-US" altLang="pt-BR" sz="3600" b="1" dirty="0" err="1">
                <a:latin typeface="+mj-lt"/>
              </a:rPr>
              <a:t>signatário</a:t>
            </a:r>
            <a:r>
              <a:rPr lang="en-US" altLang="pt-BR" sz="3600" b="1" dirty="0">
                <a:latin typeface="+mj-lt"/>
              </a:rPr>
              <a:t> da Agenda 2030, </a:t>
            </a:r>
            <a:r>
              <a:rPr lang="en-US" altLang="pt-BR" sz="3600" b="1" dirty="0" err="1">
                <a:latin typeface="+mj-lt"/>
              </a:rPr>
              <a:t>aprovada</a:t>
            </a:r>
            <a:r>
              <a:rPr lang="en-US" altLang="pt-BR" sz="3600" b="1" dirty="0">
                <a:latin typeface="+mj-lt"/>
              </a:rPr>
              <a:t> pela </a:t>
            </a:r>
            <a:r>
              <a:rPr lang="pt-BR" altLang="en-US" sz="3600" b="1" dirty="0">
                <a:latin typeface="+mj-lt"/>
              </a:rPr>
              <a:t>ONU</a:t>
            </a:r>
            <a:r>
              <a:rPr lang="en-US" altLang="pt-BR" sz="3600" b="1" dirty="0">
                <a:latin typeface="+mj-lt"/>
              </a:rPr>
              <a:t>, tem o </a:t>
            </a:r>
            <a:r>
              <a:rPr lang="en-US" altLang="pt-BR" sz="3600" b="1" dirty="0" err="1">
                <a:latin typeface="+mj-lt"/>
              </a:rPr>
              <a:t>compromisso</a:t>
            </a:r>
            <a:r>
              <a:rPr lang="en-US" altLang="pt-BR" sz="3600" b="1" dirty="0">
                <a:latin typeface="+mj-lt"/>
              </a:rPr>
              <a:t> de </a:t>
            </a:r>
            <a:r>
              <a:rPr lang="en-US" altLang="pt-BR" sz="3600" b="1" dirty="0" err="1">
                <a:latin typeface="+mj-lt"/>
              </a:rPr>
              <a:t>erradicar</a:t>
            </a:r>
            <a:r>
              <a:rPr lang="en-US" altLang="pt-BR" sz="3600" b="1" dirty="0">
                <a:latin typeface="+mj-lt"/>
              </a:rPr>
              <a:t> </a:t>
            </a:r>
            <a:r>
              <a:rPr lang="en-US" altLang="pt-BR" sz="3600" b="1" dirty="0" err="1">
                <a:latin typeface="+mj-lt"/>
              </a:rPr>
              <a:t>todas</a:t>
            </a:r>
            <a:r>
              <a:rPr lang="en-US" altLang="pt-BR" sz="3600" b="1" dirty="0">
                <a:latin typeface="+mj-lt"/>
              </a:rPr>
              <a:t> as </a:t>
            </a:r>
            <a:r>
              <a:rPr lang="en-US" altLang="pt-BR" sz="3600" b="1" dirty="0" err="1">
                <a:latin typeface="+mj-lt"/>
              </a:rPr>
              <a:t>formas</a:t>
            </a:r>
            <a:r>
              <a:rPr lang="en-US" altLang="pt-BR" sz="3600" b="1" dirty="0">
                <a:latin typeface="+mj-lt"/>
              </a:rPr>
              <a:t> de </a:t>
            </a:r>
            <a:r>
              <a:rPr lang="en-US" altLang="pt-BR" sz="3600" b="1" dirty="0" err="1">
                <a:latin typeface="+mj-lt"/>
              </a:rPr>
              <a:t>trabalho</a:t>
            </a:r>
            <a:r>
              <a:rPr lang="en-US" altLang="pt-BR" sz="3600" b="1" dirty="0">
                <a:latin typeface="+mj-lt"/>
              </a:rPr>
              <a:t> </a:t>
            </a:r>
            <a:r>
              <a:rPr lang="en-US" altLang="pt-BR" sz="3600" b="1" dirty="0" err="1">
                <a:latin typeface="+mj-lt"/>
              </a:rPr>
              <a:t>infantil</a:t>
            </a:r>
            <a:r>
              <a:rPr lang="pt-BR" altLang="en-US" sz="3600" b="1" dirty="0">
                <a:latin typeface="+mj-lt"/>
              </a:rPr>
              <a:t>, assim sendo, a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Unidade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Federativa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pt-BR" sz="3600" b="1" dirty="0">
                <a:latin typeface="+mj-lt"/>
              </a:rPr>
              <a:t>que </a:t>
            </a:r>
            <a:r>
              <a:rPr lang="en-US" altLang="pt-BR" sz="3600" b="1" dirty="0" err="1">
                <a:latin typeface="+mj-lt"/>
              </a:rPr>
              <a:t>recebe</a:t>
            </a:r>
            <a:r>
              <a:rPr lang="en-US" altLang="pt-BR" sz="3600" b="1" dirty="0">
                <a:latin typeface="+mj-lt"/>
              </a:rPr>
              <a:t> </a:t>
            </a:r>
            <a:r>
              <a:rPr lang="en-US" altLang="pt-BR" sz="3600" b="1" dirty="0" err="1">
                <a:latin typeface="+mj-lt"/>
              </a:rPr>
              <a:t>recurso</a:t>
            </a:r>
            <a:r>
              <a:rPr lang="en-US" altLang="pt-BR" sz="3600" b="1" dirty="0">
                <a:latin typeface="+mj-lt"/>
              </a:rPr>
              <a:t> federal </a:t>
            </a:r>
            <a:r>
              <a:rPr lang="en-US" altLang="pt-BR" sz="3600" b="1" dirty="0" err="1">
                <a:latin typeface="+mj-lt"/>
              </a:rPr>
              <a:t>precisa</a:t>
            </a:r>
            <a:r>
              <a:rPr lang="en-US" altLang="pt-BR" sz="3600" b="1" dirty="0">
                <a:latin typeface="+mj-lt"/>
              </a:rPr>
              <a:t> combater </a:t>
            </a:r>
            <a:r>
              <a:rPr lang="pt-BR" altLang="en-US" sz="3600" b="1" dirty="0">
                <a:latin typeface="+mj-lt"/>
              </a:rPr>
              <a:t>o trabalho infantil </a:t>
            </a:r>
            <a:r>
              <a:rPr lang="en-US" altLang="en-US" sz="3600" b="1" dirty="0">
                <a:latin typeface="+mj-lt"/>
              </a:rPr>
              <a:t>de </a:t>
            </a:r>
            <a:r>
              <a:rPr lang="en-US" altLang="en-US" sz="3600" b="1" dirty="0" err="1">
                <a:latin typeface="+mj-lt"/>
              </a:rPr>
              <a:t>acordo</a:t>
            </a:r>
            <a:r>
              <a:rPr lang="en-US" altLang="en-US" sz="3600" b="1" dirty="0">
                <a:latin typeface="+mj-lt"/>
              </a:rPr>
              <a:t> com as </a:t>
            </a:r>
            <a:r>
              <a:rPr lang="en-US" altLang="pt-BR" sz="3600" b="1" dirty="0">
                <a:latin typeface="+mj-lt"/>
              </a:rPr>
              <a:t> </a:t>
            </a:r>
            <a:r>
              <a:rPr lang="en-US" altLang="pt-BR" sz="3600" b="1" dirty="0" err="1">
                <a:latin typeface="+mj-lt"/>
              </a:rPr>
              <a:t>possibilidades</a:t>
            </a:r>
            <a:r>
              <a:rPr lang="en-US" altLang="pt-BR" sz="3600" b="1" dirty="0">
                <a:latin typeface="+mj-lt"/>
              </a:rPr>
              <a:t> </a:t>
            </a:r>
            <a:r>
              <a:rPr lang="en-US" altLang="en-US" sz="3600" b="1" dirty="0">
                <a:latin typeface="+mj-lt"/>
              </a:rPr>
              <a:t>do </a:t>
            </a:r>
            <a:r>
              <a:rPr lang="en-US" altLang="en-US" sz="3600" b="1" dirty="0" err="1">
                <a:latin typeface="+mj-lt"/>
              </a:rPr>
              <a:t>município</a:t>
            </a:r>
            <a:r>
              <a:rPr lang="en-US" altLang="en-US" sz="3600" b="1" dirty="0">
                <a:latin typeface="+mj-lt"/>
              </a:rPr>
              <a:t>.</a:t>
            </a:r>
            <a:r>
              <a:rPr lang="en-US" altLang="pt-BR" sz="3600" b="1" dirty="0">
                <a:latin typeface="+mj-lt"/>
              </a:rPr>
              <a:t> </a:t>
            </a:r>
          </a:p>
          <a:p>
            <a:pPr algn="just" eaLnBrk="0" hangingPunct="0">
              <a:buFont typeface="Wingdings" panose="05000000000000000000" pitchFamily="2" charset="2"/>
              <a:buNone/>
            </a:pPr>
            <a:endParaRPr lang="pt-BR" altLang="pt-BR" sz="3600" b="1" dirty="0">
              <a:latin typeface="+mj-lt"/>
            </a:endParaRPr>
          </a:p>
          <a:p>
            <a:pPr algn="just" eaLnBrk="0" hangingPunct="0">
              <a:buFont typeface="Wingdings" panose="05000000000000000000" pitchFamily="2" charset="2"/>
              <a:buChar char="§"/>
            </a:pPr>
            <a:r>
              <a:rPr lang="en-US" altLang="pt-BR" sz="3600" b="1" dirty="0">
                <a:latin typeface="+mj-lt"/>
              </a:rPr>
              <a:t>A</a:t>
            </a:r>
            <a:r>
              <a:rPr lang="pt-BR" altLang="zh-CN" sz="3600" b="1" dirty="0">
                <a:latin typeface="+mj-lt"/>
              </a:rPr>
              <a:t> proposta de Redesenho do PETI resultou da avaliação da nova configuração do trabalho infantil no Brasil, revelada pelo Censo IBGE 2010 e dos avanços estruturais da política de prevenção e erradicação do trabalho infantil. </a:t>
            </a:r>
          </a:p>
          <a:p>
            <a:pPr algn="just" eaLnBrk="0" hangingPunct="0">
              <a:buFont typeface="Wingdings" panose="05000000000000000000" pitchFamily="2" charset="2"/>
              <a:buChar char="§"/>
            </a:pPr>
            <a:endParaRPr lang="pt-BR" altLang="zh-CN" sz="3600" b="1" dirty="0">
              <a:latin typeface="+mj-lt"/>
            </a:endParaRPr>
          </a:p>
          <a:p>
            <a:pPr algn="just" eaLnBrk="0" hangingPunct="0">
              <a:buFont typeface="Wingdings" panose="05000000000000000000" pitchFamily="2" charset="2"/>
              <a:buChar char="§"/>
            </a:pPr>
            <a:r>
              <a:rPr lang="pt-BR" altLang="zh-CN" sz="3600" b="1" dirty="0">
                <a:latin typeface="+mj-lt"/>
              </a:rPr>
              <a:t>O Redesenho do PETI fortalece o papel de gestão e de articulação da rede de proteção ao prever a realização de Ações Estratégicas para enfrentar o trabalho infantil</a:t>
            </a:r>
            <a:r>
              <a:rPr lang="pt-BR" altLang="pt-BR" sz="3600" b="1" dirty="0">
                <a:latin typeface="+mj-lt"/>
              </a:rPr>
              <a:t>.</a:t>
            </a:r>
            <a:endParaRPr lang="pt-BR" altLang="zh-CN" sz="3600" b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691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491" y="966652"/>
            <a:ext cx="9381309" cy="1024482"/>
          </a:xfrm>
        </p:spPr>
        <p:txBody>
          <a:bodyPr>
            <a:noAutofit/>
          </a:bodyPr>
          <a:lstStyle/>
          <a:p>
            <a:pPr algn="ctr"/>
            <a:r>
              <a:rPr lang="pt-BR" altLang="zh-CN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ESTRATÉGICAS DO PETI (AEPETI)</a:t>
            </a:r>
            <a:br>
              <a:rPr lang="pt-BR" altLang="zh-CN" sz="4000" dirty="0">
                <a:solidFill>
                  <a:srgbClr val="03691B"/>
                </a:solidFill>
                <a:latin typeface="Calibri" panose="020F0502020204030204" pitchFamily="34" charset="0"/>
              </a:rPr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4142" y="221751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pt-BR" b="1" dirty="0">
                <a:latin typeface="+mj-lt"/>
              </a:rPr>
              <a:t>As</a:t>
            </a:r>
            <a:r>
              <a:rPr lang="pt-BR" altLang="zh-CN" b="1" dirty="0">
                <a:latin typeface="+mj-lt"/>
              </a:rPr>
              <a:t> Ações Estratégicas para enfrentar o trabalho infantil, </a:t>
            </a:r>
            <a:r>
              <a:rPr lang="pt-BR" altLang="pt-BR" b="1" dirty="0">
                <a:latin typeface="+mj-lt"/>
              </a:rPr>
              <a:t>estão</a:t>
            </a:r>
            <a:r>
              <a:rPr lang="pt-BR" altLang="zh-CN" b="1" dirty="0">
                <a:latin typeface="+mj-lt"/>
              </a:rPr>
              <a:t>  estruturadas em cinco eixos:</a:t>
            </a:r>
          </a:p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zh-CN" b="1" dirty="0">
                <a:latin typeface="+mj-lt"/>
              </a:rPr>
              <a:t>1. Informação e mobilização</a:t>
            </a:r>
          </a:p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zh-CN" b="1" dirty="0">
                <a:latin typeface="+mj-lt"/>
              </a:rPr>
              <a:t>2. Identificação</a:t>
            </a:r>
          </a:p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zh-CN" b="1" dirty="0">
                <a:latin typeface="+mj-lt"/>
              </a:rPr>
              <a:t>3. Proteção</a:t>
            </a:r>
          </a:p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zh-CN" b="1" dirty="0">
                <a:latin typeface="+mj-lt"/>
              </a:rPr>
              <a:t>4. Defesa e Responsabilização </a:t>
            </a:r>
          </a:p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zh-CN" b="1" dirty="0">
                <a:latin typeface="+mj-lt"/>
              </a:rPr>
              <a:t>5. Monitoramento </a:t>
            </a:r>
          </a:p>
          <a:p>
            <a:pPr marL="0" indent="0" algn="just" eaLnBrk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altLang="zh-CN" b="1" dirty="0">
                <a:latin typeface="+mj-lt"/>
              </a:rPr>
              <a:t>Os municípios com alta incidência de trabalho infantil de acordo com o Censo 2010, que receberam Recurso Federal são: Amambai, Caarapó, Campo Grande, Corumbá, Dourados, Naviraí, Nova Andradina, Ponta Porã, Sidrolândia e Três Lagoas. </a:t>
            </a:r>
          </a:p>
        </p:txBody>
      </p:sp>
    </p:spTree>
    <p:extLst>
      <p:ext uri="{BB962C8B-B14F-4D97-AF65-F5344CB8AC3E}">
        <p14:creationId xmlns:p14="http://schemas.microsoft.com/office/powerpoint/2010/main" val="2529631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webmail.ms.gov.br/mail/index.php/mail/viewmessage/getattachment/folder/INBOX/uniqueId/1770/mimeType/aW1hZ2UvcG5n/filenameOriginal/8fbbb5c429f9ece402f9cbf9f3330481/attachmentId/3"/>
          <p:cNvSpPr>
            <a:spLocks noChangeAspect="1" noChangeArrowheads="1"/>
          </p:cNvSpPr>
          <p:nvPr/>
        </p:nvSpPr>
        <p:spPr bwMode="auto">
          <a:xfrm>
            <a:off x="3056709" y="2286403"/>
            <a:ext cx="6074228" cy="44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2" name="Grupo 23"/>
          <p:cNvGrpSpPr/>
          <p:nvPr/>
        </p:nvGrpSpPr>
        <p:grpSpPr>
          <a:xfrm>
            <a:off x="7289074" y="5037712"/>
            <a:ext cx="2168434" cy="866700"/>
            <a:chOff x="7502769" y="5048178"/>
            <a:chExt cx="2450123" cy="1196575"/>
          </a:xfrm>
        </p:grpSpPr>
        <p:sp>
          <p:nvSpPr>
            <p:cNvPr id="13" name="Retângulo 12"/>
            <p:cNvSpPr/>
            <p:nvPr/>
          </p:nvSpPr>
          <p:spPr>
            <a:xfrm>
              <a:off x="7502769" y="5048178"/>
              <a:ext cx="2450123" cy="1196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167764" y="5114791"/>
              <a:ext cx="1770184" cy="98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latin typeface="Arial" panose="020B0604020202020204" pitchFamily="34" charset="0"/>
                  <a:cs typeface="Arial" panose="020B0604020202020204" pitchFamily="34" charset="0"/>
                </a:rPr>
                <a:t>Municípios com alta incidência de trabalho infantil. Total: 10</a:t>
              </a:r>
            </a:p>
            <a:p>
              <a:r>
                <a:rPr lang="pt-BR" sz="900" dirty="0">
                  <a:latin typeface="Arial" panose="020B0604020202020204" pitchFamily="34" charset="0"/>
                  <a:cs typeface="Arial" panose="020B0604020202020204" pitchFamily="34" charset="0"/>
                </a:rPr>
                <a:t>Fonte: IBGE/2010.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772403" y="5382019"/>
              <a:ext cx="304800" cy="2616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68" y="1377925"/>
            <a:ext cx="6308521" cy="503862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349000" y="2147903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Corumbá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818056" y="3556853"/>
            <a:ext cx="13821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Campo Grande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975177" y="3926726"/>
            <a:ext cx="1201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Sidrolândia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983193" y="3264716"/>
            <a:ext cx="108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Três Lagoas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71192" y="4480720"/>
            <a:ext cx="1358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Nova Andradina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826970" y="4921600"/>
            <a:ext cx="99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Caarapó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575842" y="4571459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DOURADOS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625282" y="4790336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PONTA PORÃ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208531" y="5255436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AMAMBAI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287355" y="5266199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NAVIRAÍ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839331" y="748916"/>
            <a:ext cx="9381309" cy="6290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zh-CN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ESTRATÉGICAS DO PETI (AEPETI)</a:t>
            </a:r>
            <a:br>
              <a:rPr lang="pt-BR" altLang="zh-CN" sz="4000" dirty="0">
                <a:solidFill>
                  <a:srgbClr val="03691B"/>
                </a:solidFill>
                <a:latin typeface="Calibri" panose="020F0502020204030204" pitchFamily="34" charset="0"/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38397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FB7F7-3183-4C73-B8B2-42D6F113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Assessoria Técnica - PETI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AABEA6-A0A7-411E-908C-5047EBA9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b="1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pt-BR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ssessorar e realizar apoio técnico aos municípios do Estado</a:t>
            </a:r>
            <a:r>
              <a:rPr lang="pt-BR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 conforme o III Plano Nacional do PETI/2018 e Resoluções CNAS nº 08/2013 e nº 10/2014, nas ações da rede socioassistencial e  rede intersetorial.</a:t>
            </a:r>
          </a:p>
          <a:p>
            <a:pPr algn="just"/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Monitorar os municípios </a:t>
            </a:r>
            <a:r>
              <a:rPr lang="pt-BR" i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loco </a:t>
            </a:r>
            <a:r>
              <a:rPr lang="pt-BR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</a:t>
            </a:r>
            <a:r>
              <a:rPr lang="pt-BR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meio do SIMPETI. </a:t>
            </a:r>
          </a:p>
          <a:p>
            <a:pPr algn="just"/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</a:t>
            </a:r>
            <a:r>
              <a:rPr lang="pt-BR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sobre a utilização do recurso da AEPETI e sobre a elaboração e análise dos planos de trabalho.</a:t>
            </a:r>
          </a:p>
          <a:p>
            <a:pPr marL="0" indent="0" algn="just">
              <a:buNone/>
            </a:pPr>
            <a:endParaRPr lang="pt-BR" sz="9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Elaborar materiais </a:t>
            </a:r>
            <a:r>
              <a:rPr lang="pt-BR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sobre Trabalho Infantil.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601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BAABEA6-A0A7-411E-908C-5047EBA992F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ações </a:t>
            </a:r>
            <a:r>
              <a:rPr lang="pt-BR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de integração e articulação, junto aos parceiros intersetoriais.</a:t>
            </a:r>
            <a:endParaRPr lang="pt-BR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Executar campanha </a:t>
            </a:r>
            <a:r>
              <a:rPr lang="pt-BR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estadual contra Trabalho Infantil.</a:t>
            </a:r>
          </a:p>
          <a:p>
            <a:pPr marL="0" indent="0">
              <a:buNone/>
            </a:pPr>
            <a:endParaRPr lang="pt-BR" sz="1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Organizar</a:t>
            </a:r>
            <a:r>
              <a:rPr lang="pt-BR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eventos (encontros, seminários).</a:t>
            </a:r>
          </a:p>
          <a:p>
            <a:pPr marL="0" indent="0" algn="just">
              <a:buNone/>
            </a:pPr>
            <a:endParaRPr lang="pt-BR" sz="1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r>
              <a:rPr lang="pt-BR" sz="36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Disseminar</a:t>
            </a:r>
            <a:r>
              <a:rPr lang="pt-BR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</a:rPr>
              <a:t> Campanha Nacional. </a:t>
            </a:r>
            <a:endParaRPr lang="pt-BR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endParaRPr lang="pt-BR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/>
            <a:endParaRPr lang="pt-BR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78FB7F7-3183-4C73-B8B2-42D6F1137B79}"/>
              </a:ext>
            </a:extLst>
          </p:cNvPr>
          <p:cNvSpPr txBox="1">
            <a:spLocks/>
          </p:cNvSpPr>
          <p:nvPr/>
        </p:nvSpPr>
        <p:spPr>
          <a:xfrm>
            <a:off x="838200" y="796199"/>
            <a:ext cx="10515600" cy="8889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Assessoria Técnica - PETI</a:t>
            </a:r>
            <a:endParaRPr lang="pt-B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6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 da CPSE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78322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A</a:t>
            </a:r>
            <a:r>
              <a:rPr lang="x-none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companha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r</a:t>
            </a:r>
            <a:r>
              <a:rPr lang="x-none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, assessora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r</a:t>
            </a:r>
            <a:r>
              <a:rPr lang="x-none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, capacita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r</a:t>
            </a:r>
            <a:r>
              <a:rPr lang="x-none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 e monitora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r </a:t>
            </a:r>
            <a:r>
              <a:rPr lang="x-none" altLang="pt-BR" sz="2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</a:rPr>
              <a:t>os Serviços Regionalizados</a:t>
            </a:r>
            <a:r>
              <a:rPr lang="x-none" altLang="pt-BR" sz="2400" b="1" dirty="0">
                <a:latin typeface="Arial" panose="02080604020202020204" charset="0"/>
                <a:cs typeface="Arial" panose="02080604020202020204" charset="0"/>
              </a:rPr>
              <a:t> </a:t>
            </a: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</a:rPr>
              <a:t>de Alta Complexidade administrados pelo Governo do Estado por meio da SEDHAST</a:t>
            </a: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</a:rPr>
              <a:t>:</a:t>
            </a:r>
            <a:endParaRPr lang="x-none" altLang="pt-BR" sz="2200" b="1" dirty="0">
              <a:latin typeface="Arial" panose="02080604020202020204" charset="0"/>
              <a:cs typeface="Arial" panose="0208060402020202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</a:rPr>
              <a:t>Casa Abrigo para Mulheres em Risco de Morte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</a:rPr>
              <a:t>Residência Inclusiva de Dourados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</a:rPr>
              <a:t>Residência Inclusiva de Três Lagoas </a:t>
            </a:r>
            <a:endParaRPr lang="pt-BR" altLang="pt-BR" sz="2200" b="1" dirty="0">
              <a:latin typeface="Arial" panose="02080604020202020204" charset="0"/>
              <a:cs typeface="Arial" panose="02080604020202020204" charset="0"/>
            </a:endParaRPr>
          </a:p>
          <a:p>
            <a:pPr marL="0" indent="0" algn="just">
              <a:buNone/>
            </a:pPr>
            <a:endParaRPr lang="pt-BR" altLang="pt-BR" sz="2200" b="1" dirty="0">
              <a:latin typeface="Arial" panose="02080604020202020204" charset="0"/>
              <a:cs typeface="Arial" panose="02080604020202020204" charset="0"/>
            </a:endParaRPr>
          </a:p>
          <a:p>
            <a:pPr marL="0" indent="0" algn="just">
              <a:buNone/>
            </a:pP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</a:rPr>
              <a:t>E executado pela </a:t>
            </a:r>
            <a:r>
              <a:rPr lang="pt-BR" altLang="pt-BR" sz="2200" b="1" dirty="0" err="1">
                <a:latin typeface="Arial" panose="02080604020202020204" charset="0"/>
                <a:cs typeface="Arial" panose="02080604020202020204" charset="0"/>
              </a:rPr>
              <a:t>Cotolengo</a:t>
            </a: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</a:rPr>
              <a:t> Sul-Mato-Grossense, por meio de Termo de Colaboração</a:t>
            </a: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</a:rPr>
              <a:t>:</a:t>
            </a:r>
            <a:endParaRPr lang="pt-BR" altLang="pt-BR" sz="2200" b="1" dirty="0">
              <a:latin typeface="Arial" panose="02080604020202020204" charset="0"/>
              <a:cs typeface="Arial" panose="0208060402020202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</a:rPr>
              <a:t>Residência Inclusiva de Campo Grande</a:t>
            </a:r>
            <a:endParaRPr lang="x-none" altLang="pt-BR" sz="2200" b="1" dirty="0">
              <a:latin typeface="Arial" panose="02080604020202020204" charset="0"/>
              <a:cs typeface="Arial" panose="0208060402020202020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349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 </a:t>
            </a:r>
            <a:endParaRPr lang="pt-BR" sz="4000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3" y="2582592"/>
            <a:ext cx="18700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53" y="3964791"/>
            <a:ext cx="1821278" cy="222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91" y="1622540"/>
            <a:ext cx="1864140" cy="22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044731" y="1762924"/>
            <a:ext cx="532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http://www.mds.gov.br/webarquivos/publicacao/assistencia_social/Normativas/LoasAnotada.pdf</a:t>
            </a:r>
            <a:r>
              <a:rPr lang="pt-BR" altLang="pt-BR" sz="1400" dirty="0">
                <a:solidFill>
                  <a:srgbClr val="0070C0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814628" y="3429000"/>
            <a:ext cx="3001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6"/>
              </a:rPr>
              <a:t>http://www.mds.gov.br/webarquivos/publicacao/assistencia_social/Normativas/PNAS2004.pdf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044731" y="5381093"/>
            <a:ext cx="326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7" action="ppaction://hlinkfile"/>
              </a:rPr>
              <a:t>file:///C:/Users/ASUS/Downloads/NOB-RH_SUAS%20(1).pdf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443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3" y="3972861"/>
            <a:ext cx="1645903" cy="21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83" y="1754295"/>
            <a:ext cx="1678045" cy="21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6460"/>
            <a:ext cx="18748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021034" y="1962546"/>
            <a:ext cx="439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5"/>
              </a:rPr>
              <a:t>http://www.mds.gov.br/webarquivos/public/NOBSUAS_2012.pdf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7970838" y="3485356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6"/>
              </a:rPr>
              <a:t>http://www.mds.gov.br/webarquivos/publicacao/assistencia_social/Normativas/tipificacao.pdf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021034" y="5451906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hlinkClick r:id="rId7"/>
              </a:rPr>
              <a:t>https://static.fecam.net.br/uploads/1521/arquivos/1538387_perguntas_respostascreas.pdf</a:t>
            </a:r>
            <a:r>
              <a:rPr lang="pt-BR" altLang="pt-BR" sz="12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035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D0CDD-0FB6-4A81-93B4-CF874D41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</a:t>
            </a:r>
            <a:endParaRPr lang="pt-BR" sz="4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942E451-9AE4-4551-9E2E-00FAD09D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74" y="2962256"/>
            <a:ext cx="1860911" cy="23804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7D8C0C-F53A-4AD3-8CC0-7315CE527C4C}"/>
              </a:ext>
            </a:extLst>
          </p:cNvPr>
          <p:cNvSpPr txBox="1"/>
          <p:nvPr/>
        </p:nvSpPr>
        <p:spPr>
          <a:xfrm>
            <a:off x="7090287" y="4128333"/>
            <a:ext cx="4188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https://www.chegadetrabalhoinfantil.org.br/wp-content/uploads/2017/07/cartilha_perguntas_respostas_redesenho_peti_2014.pdf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1E1456-6F6B-4A5C-A0FB-B3274424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39" y="1690688"/>
            <a:ext cx="1663619" cy="197832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DBA95BA-FFF3-43A6-AB2F-CB9E0F32C999}"/>
              </a:ext>
            </a:extLst>
          </p:cNvPr>
          <p:cNvSpPr txBox="1"/>
          <p:nvPr/>
        </p:nvSpPr>
        <p:spPr>
          <a:xfrm>
            <a:off x="4041058" y="2071803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https://www.gov.br/mdh/pt-br/assuntos/noticias/todas-as-noticias/2018/novembro/lancado-3o-plano-nacional-de-prevencao-e-erradicacao-do-trabalho-infantil/copy_of_PlanoNacionalversosite.pdf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m 6" descr="http://blog.mds.gov.br/redesuas/wp-content/uploads/2018/06/PETI.png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38" y="4189930"/>
            <a:ext cx="1663619" cy="1871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041057" y="5342709"/>
            <a:ext cx="501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http://blog.mds.gov.br/redesuas/caderno-de-orientacoes-tecnicas-do-peti</a:t>
            </a:r>
            <a:endParaRPr lang="pt-B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71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F6736-D25C-44F5-9FE5-D2F6F0DC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94002-7563-4A13-A518-252774CF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45"/>
            <a:ext cx="10515600" cy="3904818"/>
          </a:xfrm>
        </p:spPr>
        <p:txBody>
          <a:bodyPr/>
          <a:lstStyle/>
          <a:p>
            <a:pPr algn="just"/>
            <a:r>
              <a:rPr lang="pt-BR" sz="2400" b="1" dirty="0">
                <a:effectLst/>
                <a:latin typeface="+mj-lt"/>
              </a:rPr>
              <a:t>Resolução CNAS nº 08, de 18/04/2013 - Dispõe sobre as Ações Estratégicas do Programa de Erradicação do Trabalho Infantil -PETI no âmbito do Sistema Único da Assistência Social – SUAS e o critério de elegibilidade do cofinanciamento federal para os exercícios de 2013/2014 destinado a Estados, Municípios e Distrito Federal com maior incidência de trabalho infantil e, dá outras providências. </a:t>
            </a:r>
            <a:r>
              <a:rPr lang="pt-BR" sz="1400" dirty="0">
                <a:effectLst/>
                <a:latin typeface="+mj-lt"/>
                <a:hlinkClick r:id="rId2"/>
              </a:rPr>
              <a:t>https://www.sigas.pe.gov.br/files/09302015115419-cnas.08.18.04.2013.pdf</a:t>
            </a:r>
            <a:r>
              <a:rPr lang="pt-BR" sz="1400" dirty="0">
                <a:effectLst/>
                <a:latin typeface="+mj-lt"/>
              </a:rPr>
              <a:t> </a:t>
            </a:r>
          </a:p>
          <a:p>
            <a:pPr algn="just"/>
            <a:endParaRPr lang="pt-BR" sz="1400" dirty="0">
              <a:effectLst/>
              <a:latin typeface="+mj-lt"/>
            </a:endParaRPr>
          </a:p>
          <a:p>
            <a:pPr algn="just"/>
            <a:r>
              <a:rPr lang="pt-BR" sz="2400" b="1" dirty="0">
                <a:effectLst/>
                <a:latin typeface="+mj-lt"/>
              </a:rPr>
              <a:t>Resolução CNAS nº 10, de 15/04/2014 - Altera a Resolução nº 8, de 18 de abril de 2013 do Conselho Nacional de Assistência Social - CNAS com vistas a estabelecer critérios para o cofinanciamento de 2014. </a:t>
            </a:r>
            <a:r>
              <a:rPr lang="pt-BR" sz="1200" dirty="0">
                <a:effectLst/>
                <a:latin typeface="Arial" panose="020B0604020202020204" pitchFamily="34" charset="0"/>
                <a:hlinkClick r:id="rId3"/>
              </a:rPr>
              <a:t>https://www.sigas.pe.gov.br/files/10142015101359-resolucao.cnas.no.10.de.15.de.abril.de.2014.altera.a.resolucao.no.8.de.18.de.abril.de.2013.do.cnas.com.vistas.a.estabelecer.criteri.pdf</a:t>
            </a:r>
            <a:r>
              <a:rPr lang="pt-BR" sz="1200" dirty="0">
                <a:effectLst/>
                <a:latin typeface="Arial" panose="020B0604020202020204" pitchFamily="34" charset="0"/>
              </a:rPr>
              <a:t> </a:t>
            </a:r>
            <a:endParaRPr lang="pt-B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49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sz="4000" dirty="0"/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2014311" y="2552338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400" b="1">
              <a:latin typeface="Arial" panose="020B0604020202020204" pitchFamily="34" charset="0"/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24" y="1542814"/>
            <a:ext cx="1954212" cy="24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80" y="4294848"/>
            <a:ext cx="211455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751161" y="1687151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hlinkClick r:id="rId4"/>
              </a:rPr>
              <a:t>http://www.assistenciasocial.al.gov.br/sala-de-imprensa/arquivos/NOB-RH.pdf</a:t>
            </a:r>
            <a:r>
              <a:rPr lang="pt-BR" altLang="pt-BR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414986" y="3128601"/>
            <a:ext cx="316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hlinkClick r:id="rId5"/>
              </a:rPr>
              <a:t>https://www.gov.br/mdh/pt-br/centrais-de-conteudo/crianca-e-adolescente/estatuto-da-crianca-e-do-adolescente-versao-2019.pdf</a:t>
            </a:r>
            <a:r>
              <a:rPr lang="pt-BR" altLang="pt-BR" sz="1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61" y="2552338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751161" y="5719401"/>
            <a:ext cx="554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7"/>
              </a:rPr>
              <a:t>http://aplicacoes.mds.gov.br/snas/documentos/02-livreto-perguntas-respostascentropoprua-impressao.dez.pdf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118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</a:t>
            </a:r>
            <a:endParaRPr lang="pt-BR" sz="4000" dirty="0"/>
          </a:p>
        </p:txBody>
      </p:sp>
      <p:pic>
        <p:nvPicPr>
          <p:cNvPr id="4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94" y="1614488"/>
            <a:ext cx="18065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15" y="4182975"/>
            <a:ext cx="1829254" cy="20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62" y="2675731"/>
            <a:ext cx="19431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133669" y="1857909"/>
            <a:ext cx="504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5"/>
              </a:rPr>
              <a:t>https://www.baixelivros.com.br/ciencias-humanas-e-sociais/direito/estatuto-do-idoso-3a-ed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7565662" y="334803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6"/>
              </a:rPr>
              <a:t>https://www.mds.gov.br/webarquivos/publicacao/assistencia_social/Cadernos/caderno_MSE_0712.pdf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133669" y="5516563"/>
            <a:ext cx="4681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7"/>
              </a:rPr>
              <a:t>http://www.mpce.mp.br/wp-content/uploads/2018/01/20180014-Plano_Nacional_Atendimento_Socioeducativo-Diretrizes_e_eixos_operativos_para_o_SINASE.pdf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28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959EC-5D49-4489-BBE4-39BBB15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</a:t>
            </a:r>
            <a:endParaRPr lang="pt-BR" sz="4000" dirty="0"/>
          </a:p>
        </p:txBody>
      </p:sp>
      <p:pic>
        <p:nvPicPr>
          <p:cNvPr id="5" name="Espaço Reservado para Conteúdo 4" descr="Gráfico, Gráfico de pizza&#10;&#10;Descrição gerada automaticamente">
            <a:extLst>
              <a:ext uri="{FF2B5EF4-FFF2-40B4-BE49-F238E27FC236}">
                <a16:creationId xmlns:a16="http://schemas.microsoft.com/office/drawing/2014/main" id="{92081059-D71C-48F7-95BE-F44048539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85" y="1872451"/>
            <a:ext cx="1713925" cy="2703513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6EE0177-2D6B-4CB4-A85A-EAC77C187FE4}"/>
              </a:ext>
            </a:extLst>
          </p:cNvPr>
          <p:cNvSpPr txBox="1"/>
          <p:nvPr/>
        </p:nvSpPr>
        <p:spPr>
          <a:xfrm>
            <a:off x="4145066" y="2317497"/>
            <a:ext cx="5303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http://ens.ceag.unb.br/sinase/ens2/images/Biblioteca/Livros_e_Artigos/AGestaodasmedidassocioeducativas2020.pdf</a:t>
            </a:r>
            <a:r>
              <a:rPr lang="pt-BR" sz="1200" dirty="0"/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4C4CA84-6896-4CDC-A9BF-BEBC2422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80" y="3405971"/>
            <a:ext cx="1908362" cy="27035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9068B6-2ACE-4513-BBBB-D48DA2BDD951}"/>
              </a:ext>
            </a:extLst>
          </p:cNvPr>
          <p:cNvSpPr txBox="1"/>
          <p:nvPr/>
        </p:nvSpPr>
        <p:spPr>
          <a:xfrm>
            <a:off x="7224542" y="4757727"/>
            <a:ext cx="4787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http://conselhodacrianca.al.gov.br/sala-de-imprensa/publicacoes/sinase.pdf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869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</a:t>
            </a:r>
            <a:endParaRPr lang="pt-BR" sz="4000" dirty="0"/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250825" y="2565400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400" b="1">
              <a:latin typeface="Arial" panose="020B0604020202020204" pitchFamily="34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27" y="1639323"/>
            <a:ext cx="1971477" cy="22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3" y="2751251"/>
            <a:ext cx="2076047" cy="242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48" y="4029846"/>
            <a:ext cx="1914256" cy="219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4360477" y="1808028"/>
            <a:ext cx="596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5"/>
              </a:rPr>
              <a:t>http://www.mds.gov.br/webarquivos/publicacao/assistencia_social/Cadernos/orientacoes-tecnicas-servicos-de-alcolhimento.pdf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7663270" y="3474902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6"/>
              </a:rPr>
              <a:t>https://www.relaf.org/materiales/familia-acolhedora.pdf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4360477" y="5712666"/>
            <a:ext cx="553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hlinkClick r:id="rId7"/>
              </a:rPr>
              <a:t>https://www.mds.gov.br/webarquivos/publicacao/assistencia_social/Cadernos/caderno_residencias_inclusivas_perguntas_respostas_maio2016.pdf</a:t>
            </a:r>
            <a:r>
              <a:rPr lang="pt-BR" altLang="pt-BR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120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F90B1-819B-4D9C-881E-AE62410B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r>
              <a:rPr lang="pt-BR" altLang="pt-BR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5251F29-02F1-48E2-90C7-89B96593F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97" y="1645218"/>
            <a:ext cx="1648881" cy="2303463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54A7942-548A-4F4F-A852-BB36815D97FC}"/>
              </a:ext>
            </a:extLst>
          </p:cNvPr>
          <p:cNvSpPr txBox="1"/>
          <p:nvPr/>
        </p:nvSpPr>
        <p:spPr>
          <a:xfrm>
            <a:off x="3558578" y="2263673"/>
            <a:ext cx="6093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hlinkClick r:id="rId3"/>
              </a:rPr>
              <a:t>aplicacoes.mds.gov.br/</a:t>
            </a:r>
            <a:r>
              <a:rPr lang="pt-BR" sz="1200" i="1" dirty="0" err="1">
                <a:hlinkClick r:id="rId3"/>
              </a:rPr>
              <a:t>snas</a:t>
            </a:r>
            <a:r>
              <a:rPr lang="pt-BR" sz="1200" i="1" dirty="0">
                <a:hlinkClick r:id="rId3"/>
              </a:rPr>
              <a:t>/documentos/</a:t>
            </a:r>
            <a:r>
              <a:rPr lang="pt-BR" sz="1200" b="1" i="1" dirty="0">
                <a:hlinkClick r:id="rId3"/>
              </a:rPr>
              <a:t>cartilha-bpc</a:t>
            </a:r>
            <a:r>
              <a:rPr lang="pt-BR" sz="1200" i="1" dirty="0">
                <a:hlinkClick r:id="rId3"/>
              </a:rPr>
              <a:t>-final.pdf</a:t>
            </a:r>
            <a:r>
              <a:rPr lang="pt-BR" sz="1200" dirty="0"/>
              <a:t> 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285BA2-7689-4DFE-9467-EB47A426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083" y="3255020"/>
            <a:ext cx="2266950" cy="22669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1FD710-D107-495F-9570-97C772A35FAE}"/>
              </a:ext>
            </a:extLst>
          </p:cNvPr>
          <p:cNvSpPr txBox="1"/>
          <p:nvPr/>
        </p:nvSpPr>
        <p:spPr>
          <a:xfrm>
            <a:off x="6856033" y="4157663"/>
            <a:ext cx="4497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https://crianca.mppr.mp.br/arquivos/File/publi/educacao_inclusiva/convencao_pessoas_com_deficiencia_2007.pdf</a:t>
            </a:r>
            <a:r>
              <a:rPr lang="pt-BR" sz="1200" dirty="0"/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E28A6A4-4451-48C3-98BC-02669A826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087" y="3948681"/>
            <a:ext cx="1562100" cy="22669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5A6572-F731-461A-A248-9DA8E885F365}"/>
              </a:ext>
            </a:extLst>
          </p:cNvPr>
          <p:cNvSpPr txBox="1"/>
          <p:nvPr/>
        </p:nvSpPr>
        <p:spPr>
          <a:xfrm>
            <a:off x="3558577" y="5834791"/>
            <a:ext cx="6093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7"/>
              </a:rPr>
              <a:t>https://www2.senado.leg.br/bdsf/bitstream/handle/id/513623/001042393.pdf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101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DA8AD-047C-4828-B154-7D6BEF31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r>
              <a:rPr lang="pt-BR" altLang="pt-BR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6AA1C5E-FB3C-405A-B649-DF24E35DE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222" y="1690688"/>
            <a:ext cx="1826744" cy="2587888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5AE1BEB-C040-423A-ADD4-A6E66D28333D}"/>
              </a:ext>
            </a:extLst>
          </p:cNvPr>
          <p:cNvSpPr txBox="1"/>
          <p:nvPr/>
        </p:nvSpPr>
        <p:spPr>
          <a:xfrm>
            <a:off x="4000966" y="1999926"/>
            <a:ext cx="4944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https://www.caurn.gov.br/wp-content/uploads/2020/08/ABNT-NBR-9050-15-Acessibilidade-emenda-1_-03-08-2020.pdf</a:t>
            </a:r>
            <a:r>
              <a:rPr lang="pt-BR" sz="1200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D897BB-DD93-4D79-8BE4-020DE65940A8}"/>
              </a:ext>
            </a:extLst>
          </p:cNvPr>
          <p:cNvSpPr txBox="1"/>
          <p:nvPr/>
        </p:nvSpPr>
        <p:spPr>
          <a:xfrm>
            <a:off x="1683024" y="4327149"/>
            <a:ext cx="934278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Resolução da Diretoria Colegiada - RDC/ANVISA nº 283, de 26 de setembro de 2005 - Aprovar o Regulamento Técnico que define normas de funcionamento para as Instituições de Longa Permanência para Idosos, de caráter residencial, na forma do Anexo desta Resolução. </a:t>
            </a:r>
            <a:r>
              <a:rPr lang="pt-BR" sz="1400" b="1" dirty="0">
                <a:latin typeface="+mj-lt"/>
                <a:hlinkClick r:id="rId4"/>
              </a:rPr>
              <a:t>http://bvsms.saude.gov.br/bvs/saudelegis/anvisa/2005/res0283_26_09_2005.html</a:t>
            </a:r>
            <a:r>
              <a:rPr lang="pt-BR" sz="14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6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 da CPSE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65259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altLang="pt-BR" sz="3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  <a:sym typeface="+mn-ea"/>
              </a:rPr>
              <a:t>Participar e </a:t>
            </a:r>
            <a:r>
              <a:rPr lang="x-none" altLang="pt-BR" sz="3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  <a:sym typeface="+mn-ea"/>
              </a:rPr>
              <a:t>ar</a:t>
            </a:r>
            <a:r>
              <a:rPr lang="pt-BR" sz="3400" b="1" dirty="0" err="1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  <a:sym typeface="+mn-ea"/>
              </a:rPr>
              <a:t>ticular</a:t>
            </a:r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  <a:sym typeface="+mn-ea"/>
              </a:rPr>
              <a:t> discussões e ações </a:t>
            </a:r>
            <a:r>
              <a:rPr lang="pt-BR" sz="3400" b="1" dirty="0" err="1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  <a:sym typeface="+mn-ea"/>
              </a:rPr>
              <a:t>intersetoriais</a:t>
            </a:r>
            <a:r>
              <a:rPr lang="pt-BR" sz="3400" b="1" dirty="0">
                <a:solidFill>
                  <a:schemeClr val="accent1">
                    <a:lumMod val="50000"/>
                  </a:schemeClr>
                </a:solidFill>
                <a:latin typeface="Arial" panose="02080604020202020204" charset="0"/>
                <a:cs typeface="Arial" panose="02080604020202020204" charset="0"/>
                <a:sym typeface="+mn-ea"/>
              </a:rPr>
              <a:t> </a:t>
            </a:r>
            <a:r>
              <a:rPr 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com órgãos colegiados, como Comitês, Comissões, Conselhos</a:t>
            </a:r>
            <a:r>
              <a:rPr lang="x-none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, Fóruns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, Grupos de Trabalhos e outros, como:</a:t>
            </a:r>
            <a:endParaRPr lang="pt-BR" sz="3200" b="1" dirty="0">
              <a:latin typeface="Arial" panose="02080604020202020204" charset="0"/>
              <a:cs typeface="Arial" panose="02080604020202020204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Comitê de Enfrentamento da Violência e de Defesa dos Direitos Sexuais de Crianças e Adolescentes de MS (</a:t>
            </a:r>
            <a:r>
              <a:rPr lang="x-none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COMCEX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Comissão </a:t>
            </a:r>
            <a:r>
              <a:rPr lang="pt-BR" altLang="pt-BR" sz="3200" b="1" dirty="0" err="1">
                <a:latin typeface="Arial" panose="02080604020202020204" charset="0"/>
                <a:cs typeface="Arial" panose="02080604020202020204" charset="0"/>
                <a:sym typeface="+mn-ea"/>
              </a:rPr>
              <a:t>Intersetorial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 de Enfrentamento à Violência Sexual de Crianças e Adolescentes de MS</a:t>
            </a:r>
            <a:endParaRPr lang="x-none" altLang="pt-BR" sz="3200" b="1" dirty="0">
              <a:latin typeface="Arial" panose="02080604020202020204" charset="0"/>
              <a:cs typeface="Arial" panose="02080604020202020204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Comissão </a:t>
            </a:r>
            <a:r>
              <a:rPr lang="pt-BR" altLang="pt-BR" sz="3200" b="1" dirty="0" err="1">
                <a:latin typeface="Arial" panose="02080604020202020204" charset="0"/>
                <a:cs typeface="Arial" panose="02080604020202020204" charset="0"/>
                <a:sym typeface="+mn-ea"/>
              </a:rPr>
              <a:t>Intersetorial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 para Mato Grosso do Sul, com Vistas à Execução do Plano Estadual de Promoção, Proteção e Defesa dos Direitos de Crianças e Adolescentes à Convivência Familiar e Comunitária (</a:t>
            </a:r>
            <a:r>
              <a:rPr lang="x-none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COFAC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/MS)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Comitê Estadual de Enfrentamento ao Tráfico de Pessoas (</a:t>
            </a:r>
            <a:r>
              <a:rPr lang="x-none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CETRAP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)</a:t>
            </a:r>
            <a:endParaRPr lang="x-none" altLang="pt-BR" sz="3200" b="1" dirty="0">
              <a:latin typeface="Arial" panose="02080604020202020204" charset="0"/>
              <a:cs typeface="Arial" panose="02080604020202020204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Conselho Estadual dos Direitos da Criança e do Adolescente de MS (</a:t>
            </a:r>
            <a:r>
              <a:rPr lang="x-none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CEDCA</a:t>
            </a:r>
            <a:r>
              <a:rPr lang="pt-BR" altLang="pt-BR" sz="3200" b="1" dirty="0">
                <a:latin typeface="Arial" panose="02080604020202020204" charset="0"/>
                <a:cs typeface="Arial" panose="02080604020202020204" charset="0"/>
                <a:sym typeface="+mn-ea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latin typeface="Arial" panose="02080604020202020204" charset="0"/>
                <a:cs typeface="Arial" panose="02080604020202020204" charset="0"/>
                <a:sym typeface="+mn-ea"/>
              </a:rPr>
              <a:t>Comitê Estadual de Refugiados, Migrantes e Apátridas (CERMA)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695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98A79-3E6F-47D3-A258-F09F3ADE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r>
              <a:rPr lang="pt-BR" altLang="pt-BR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DF85FA-4D55-4521-8A30-77999A19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230270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effectLst/>
                <a:latin typeface="+mj-lt"/>
              </a:rPr>
              <a:t>Deliberação CEAS/MS nº 394, de 30/09/2020 - Dispõe sobre a aprovação dos novos critérios para acolhimento de jovens e adultos com deficiência nas unidades de residências inclusivas regionalizadas e expansão do serviço de acolhimento institucional. </a:t>
            </a:r>
            <a:r>
              <a:rPr lang="pt-BR" sz="1400" dirty="0">
                <a:effectLst/>
                <a:latin typeface="+mj-lt"/>
                <a:hlinkClick r:id="rId2"/>
              </a:rPr>
              <a:t>https://www.spdo.ms.gov.br/diariodoe/Index/Download/DO10307_22_10_2020</a:t>
            </a:r>
            <a:r>
              <a:rPr lang="pt-BR" sz="1400" dirty="0">
                <a:effectLst/>
                <a:latin typeface="+mj-lt"/>
              </a:rPr>
              <a:t>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1" dirty="0">
                <a:effectLst/>
                <a:latin typeface="+mj-lt"/>
              </a:rPr>
              <a:t>Deliberação CEAS/MS nº 402, de 09/12/2020 - Dispõe sobre a prorrogação do prazo do processo de desacolhimento das unidades de residências inclusivas regionalizadas dos municípios de médio e grande porte. </a:t>
            </a:r>
            <a:r>
              <a:rPr lang="pt-BR" sz="1400" dirty="0">
                <a:effectLst/>
                <a:latin typeface="+mj-lt"/>
                <a:hlinkClick r:id="rId3"/>
              </a:rPr>
              <a:t>https://www.spdo.ms.gov.br/diariodoe/Index/Download/DO10356_21_12_2020</a:t>
            </a:r>
            <a:r>
              <a:rPr lang="pt-BR" sz="1400" dirty="0">
                <a:effectLst/>
                <a:latin typeface="+mj-lt"/>
              </a:rPr>
              <a:t> </a:t>
            </a:r>
          </a:p>
          <a:p>
            <a:pPr marL="0" indent="0">
              <a:buNone/>
            </a:pP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415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724E4-2AA0-45DA-BEA5-415A686D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r>
              <a:rPr lang="pt-BR" altLang="pt-BR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219BE8-4643-4D85-8F00-528156B3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451"/>
            <a:ext cx="10515600" cy="4351338"/>
          </a:xfrm>
        </p:spPr>
        <p:txBody>
          <a:bodyPr/>
          <a:lstStyle/>
          <a:p>
            <a:pPr algn="just"/>
            <a:r>
              <a:rPr lang="pt-BR" b="1" dirty="0">
                <a:effectLst/>
                <a:latin typeface="+mj-lt"/>
              </a:rPr>
              <a:t>Resolução CIB/MS nº 468, de 24/09/2020 - Dispõe sobre a aprovação dos novos critérios para acolhimento de jovens e adultos com deficiência nas unidades de residências inclusivas regionalizadas e expansão do serviço de acolhimento institucional. </a:t>
            </a:r>
            <a:r>
              <a:rPr lang="pt-BR" sz="1400" dirty="0">
                <a:effectLst/>
                <a:latin typeface="+mj-lt"/>
                <a:hlinkClick r:id="rId2"/>
              </a:rPr>
              <a:t>https://www.spdo.ms.gov.br/diariodoe/Index/Download/DO10308_23_10_2020</a:t>
            </a:r>
            <a:r>
              <a:rPr lang="pt-BR" sz="1400" dirty="0">
                <a:effectLst/>
                <a:latin typeface="+mj-lt"/>
              </a:rPr>
              <a:t> </a:t>
            </a:r>
          </a:p>
          <a:p>
            <a:pPr marL="0" indent="0" algn="just">
              <a:buNone/>
            </a:pPr>
            <a:endParaRPr lang="pt-BR" sz="1400" dirty="0">
              <a:effectLst/>
              <a:latin typeface="+mj-lt"/>
            </a:endParaRPr>
          </a:p>
          <a:p>
            <a:pPr algn="just"/>
            <a:r>
              <a:rPr lang="pt-BR" b="1" dirty="0">
                <a:effectLst/>
                <a:latin typeface="+mj-lt"/>
              </a:rPr>
              <a:t>Dispõe sobre a prorrogação do prazo do processo de desacolhimento das unidades de residências inclusivas regionalizadas dos municípios de médio e grande porte. </a:t>
            </a:r>
            <a:r>
              <a:rPr lang="pt-BR" sz="1400" dirty="0">
                <a:effectLst/>
                <a:latin typeface="+mj-lt"/>
                <a:hlinkClick r:id="rId3"/>
              </a:rPr>
              <a:t>https://www.spdo.ms.gov.br/diariodoe/Index/Download/DO10356_21_12_2020</a:t>
            </a:r>
            <a:r>
              <a:rPr lang="pt-BR" sz="1400" dirty="0">
                <a:effectLst/>
                <a:latin typeface="+mj-lt"/>
              </a:rPr>
              <a:t> 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179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4413" y="192415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t-BR" alt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x-none" altLang="pt-BR" sz="3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COORDENADORIA DE PROTEÇÃO SOCIAL ESPECIAL</a:t>
            </a:r>
            <a:r>
              <a:rPr lang="pt-BR" altLang="pt-BR" sz="3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(CPSE)</a:t>
            </a:r>
            <a:endParaRPr lang="x-none" altLang="pt-BR" sz="3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x-none" altLang="pt-BR" b="1" dirty="0">
                <a:latin typeface="+mj-lt"/>
              </a:rPr>
              <a:t>Coordenadora: </a:t>
            </a:r>
            <a:r>
              <a:rPr lang="x-none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VERIDIANA ALMEIDA</a:t>
            </a: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pt-BR" altLang="pt-BR" b="1" dirty="0">
              <a:latin typeface="+mj-lt"/>
            </a:endParaRPr>
          </a:p>
          <a:p>
            <a:pPr marL="0" indent="0" algn="ctr">
              <a:buNone/>
            </a:pPr>
            <a:endParaRPr lang="pt-BR" altLang="pt-BR" b="1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b="1" dirty="0">
                <a:latin typeface="+mj-lt"/>
              </a:rPr>
              <a:t>          Av. Desembargador José Nunes da Cunha, s/nº, Bloco III – Parque dos Poderes –      </a:t>
            </a:r>
            <a:endParaRPr lang="x-none" altLang="pt-BR" b="1" dirty="0">
              <a:latin typeface="+mj-lt"/>
            </a:endParaRPr>
          </a:p>
          <a:p>
            <a:pPr marL="0" indent="0" algn="ctr">
              <a:buNone/>
            </a:pPr>
            <a:r>
              <a:rPr lang="pt-BR" altLang="pt-BR" b="1" dirty="0">
                <a:latin typeface="+mj-lt"/>
              </a:rPr>
              <a:t>2º Piso - Sala 28 – CEP: 79.031-310 – Campo Grande/MS</a:t>
            </a:r>
            <a:endParaRPr lang="x-none" altLang="pt-BR" b="1" dirty="0">
              <a:latin typeface="+mj-lt"/>
            </a:endParaRPr>
          </a:p>
          <a:p>
            <a:pPr marL="0" indent="0" algn="ctr">
              <a:buNone/>
            </a:pPr>
            <a:r>
              <a:rPr lang="x-none" altLang="pt-BR" b="1" dirty="0">
                <a:latin typeface="+mj-lt"/>
              </a:rPr>
              <a:t>(67) 3318-412</a:t>
            </a:r>
            <a:r>
              <a:rPr lang="pt-BR" altLang="pt-BR" b="1" dirty="0">
                <a:latin typeface="+mj-lt"/>
              </a:rPr>
              <a:t>0/4122</a:t>
            </a:r>
            <a:r>
              <a:rPr lang="x-none" altLang="pt-BR" b="1" dirty="0">
                <a:latin typeface="+mj-lt"/>
              </a:rPr>
              <a:t>/4166/4179</a:t>
            </a:r>
            <a:endParaRPr lang="pt-BR" altLang="pt-BR" b="1" dirty="0">
              <a:latin typeface="+mj-lt"/>
            </a:endParaRPr>
          </a:p>
          <a:p>
            <a:pPr marL="0" indent="0" algn="ctr">
              <a:buNone/>
            </a:pPr>
            <a:r>
              <a:rPr lang="pt-BR" altLang="pt-BR" b="1" dirty="0">
                <a:latin typeface="+mj-lt"/>
              </a:rPr>
              <a:t>E-mail</a:t>
            </a:r>
            <a:r>
              <a:rPr lang="x-none" altLang="pt-BR" b="1" dirty="0">
                <a:latin typeface="+mj-lt"/>
              </a:rPr>
              <a:t>: </a:t>
            </a:r>
            <a:r>
              <a:rPr lang="x-none" altLang="pt-BR" b="1" dirty="0">
                <a:latin typeface="+mj-lt"/>
                <a:hlinkClick r:id="rId2"/>
              </a:rPr>
              <a:t>cpse@sedhast.ms.gov.br</a:t>
            </a:r>
            <a:endParaRPr lang="pt-BR" altLang="pt-BR" b="1" dirty="0">
              <a:latin typeface="+mj-lt"/>
            </a:endParaRPr>
          </a:p>
          <a:p>
            <a:pPr marL="0" indent="0" algn="ctr">
              <a:buNone/>
            </a:pPr>
            <a:r>
              <a:rPr lang="pt-BR" altLang="pt-BR" b="1" dirty="0">
                <a:latin typeface="+mj-lt"/>
              </a:rPr>
              <a:t>Expediente: de 2ª a 6ª feira, das 7:30 às 17:30</a:t>
            </a:r>
          </a:p>
          <a:p>
            <a:endParaRPr lang="pt-BR" dirty="0"/>
          </a:p>
        </p:txBody>
      </p:sp>
      <p:pic>
        <p:nvPicPr>
          <p:cNvPr id="4" name="Gráfico 10" descr="Destinatário com preenchimento sólido">
            <a:extLst>
              <a:ext uri="{FF2B5EF4-FFF2-40B4-BE49-F238E27FC236}">
                <a16:creationId xmlns:a16="http://schemas.microsoft.com/office/drawing/2014/main" id="{314C7189-BFB6-45A2-8900-F421211AC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667" y="4921295"/>
            <a:ext cx="361859" cy="381335"/>
          </a:xfrm>
          <a:prstGeom prst="rect">
            <a:avLst/>
          </a:prstGeom>
        </p:spPr>
      </p:pic>
      <p:pic>
        <p:nvPicPr>
          <p:cNvPr id="5" name="Gráfico 6" descr="@ com preenchimento sólido">
            <a:extLst>
              <a:ext uri="{FF2B5EF4-FFF2-40B4-BE49-F238E27FC236}">
                <a16:creationId xmlns:a16="http://schemas.microsoft.com/office/drawing/2014/main" id="{B34C9DF8-8405-443F-BA13-3E670AE1E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8667" y="5325464"/>
            <a:ext cx="421273" cy="421273"/>
          </a:xfrm>
          <a:prstGeom prst="rect">
            <a:avLst/>
          </a:prstGeom>
        </p:spPr>
      </p:pic>
      <p:pic>
        <p:nvPicPr>
          <p:cNvPr id="6" name="Gráfico 4" descr="Relógio com preenchimento sólido">
            <a:extLst>
              <a:ext uri="{FF2B5EF4-FFF2-40B4-BE49-F238E27FC236}">
                <a16:creationId xmlns:a16="http://schemas.microsoft.com/office/drawing/2014/main" id="{393BA7F0-8452-434C-8783-147458B3C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4484" y="5746737"/>
            <a:ext cx="385386" cy="385386"/>
          </a:xfrm>
          <a:prstGeom prst="rect">
            <a:avLst/>
          </a:prstGeom>
        </p:spPr>
      </p:pic>
      <p:pic>
        <p:nvPicPr>
          <p:cNvPr id="10" name="Gráfico 9" descr="Marcador com preenchimento sólido">
            <a:extLst>
              <a:ext uri="{FF2B5EF4-FFF2-40B4-BE49-F238E27FC236}">
                <a16:creationId xmlns:a16="http://schemas.microsoft.com/office/drawing/2014/main" id="{077F3AED-E186-4971-998F-C3D0F9339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3988" y="4011722"/>
            <a:ext cx="488841" cy="4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 da CPSE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2309"/>
            <a:ext cx="10515600" cy="437428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Conselho Estadual de Defesa dos Direitos da Pessoa com Deficiência de MS (CONSEP/MS)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Núcleo Estadual de Educação Permanente do Sistema Único de Assistência Social do Estado de MS (NEEPSUAS/MS)</a:t>
            </a:r>
            <a:endParaRPr lang="x-none" altLang="pt-BR" sz="2200" b="1" dirty="0">
              <a:latin typeface="Arial" panose="02080604020202020204" charset="0"/>
              <a:cs typeface="Arial" panose="02080604020202020204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</a:rPr>
              <a:t>Grupo de Trabalho para propor processos metodológicos e estratégicos que possibilitem exercer o monitoramento anual das ações de combate ao abuso e à exploração sexual de crianças e adolescentes, ao assédio sexual e moral e à cultura do estupro, perante as empresas titulares de benefícios ou de incentivos fiscais, financeiro-fiscais e extra fiscais no Estado de Mato Grosso do Sul, em cumprimento à Lei n° 3.953, de 11 de agosto de 2010 (</a:t>
            </a: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GT – Empresas</a:t>
            </a: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)</a:t>
            </a:r>
            <a:endParaRPr lang="x-none" altLang="pt-BR" sz="2200" b="1" dirty="0">
              <a:latin typeface="Arial" panose="02080604020202020204" charset="0"/>
              <a:cs typeface="Arial" panose="02080604020202020204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Comitê Gestor Intersetorial </a:t>
            </a: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d</a:t>
            </a: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o Programa Primeira Infância </a:t>
            </a: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n</a:t>
            </a:r>
            <a:r>
              <a:rPr lang="x-none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o S</a:t>
            </a:r>
            <a:r>
              <a:rPr lang="pt-BR" altLang="pt-BR" sz="2200" b="1" dirty="0">
                <a:latin typeface="Arial" panose="02080604020202020204" charset="0"/>
                <a:cs typeface="Arial" panose="02080604020202020204" charset="0"/>
                <a:sym typeface="+mn-ea"/>
              </a:rPr>
              <a:t>UAS – Criança Feliz</a:t>
            </a:r>
            <a:endParaRPr lang="x-none" altLang="pt-BR" sz="2200" b="1" dirty="0">
              <a:latin typeface="Arial" panose="02080604020202020204" charset="0"/>
              <a:cs typeface="Arial" panose="020806040202020202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87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0755" y="2396407"/>
            <a:ext cx="8531290" cy="220367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SOCIAL ESPECIAL 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111" y="495754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 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SOCIAL ESPECIAL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7" y="2962094"/>
            <a:ext cx="10173789" cy="4351338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  <a:defRPr/>
            </a:pPr>
            <a:r>
              <a:rPr lang="pt-BR" sz="3200" b="1" dirty="0">
                <a:latin typeface="+mj-lt"/>
              </a:rPr>
              <a:t>   </a:t>
            </a:r>
            <a:r>
              <a:rPr lang="pt-BR" sz="3600" b="1" dirty="0">
                <a:latin typeface="+mj-lt"/>
                <a:cs typeface="Arial" pitchFamily="34" charset="0"/>
              </a:rPr>
              <a:t>Destina-se a proteger as famílias e indivíduos cujos direitos tenham sido violados e/ou cujos laços familiares e comunitários já tenham sido rompidos. </a:t>
            </a:r>
          </a:p>
        </p:txBody>
      </p:sp>
    </p:spTree>
    <p:extLst>
      <p:ext uri="{BB962C8B-B14F-4D97-AF65-F5344CB8AC3E}">
        <p14:creationId xmlns:p14="http://schemas.microsoft.com/office/powerpoint/2010/main" val="2165348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4679</Words>
  <Application>Microsoft Office PowerPoint</Application>
  <PresentationFormat>Widescreen</PresentationFormat>
  <Paragraphs>554</Paragraphs>
  <Slides>62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Calibri Light (Títulos) </vt:lpstr>
      <vt:lpstr>Wingdings</vt:lpstr>
      <vt:lpstr>Tema do Office</vt:lpstr>
      <vt:lpstr>COORDENADORIA DE PROTEÇÃO SOCIAL ESPECIAL (CPSE)  “Atribuições da CPSE na Assessoria aos Gestores, Técnicos e Coordenadores de Programas e Serviços da PSE de Média e Alta Complexidade em Mato Grosso do Sul”</vt:lpstr>
      <vt:lpstr>      Coordenadoria de Proteção Social Especial (CPSE)</vt:lpstr>
      <vt:lpstr>Organograma CPSE/SUPAS</vt:lpstr>
      <vt:lpstr>Atribuições da CPSE</vt:lpstr>
      <vt:lpstr>Atribuições da CPSE</vt:lpstr>
      <vt:lpstr>Atribuições da CPSE</vt:lpstr>
      <vt:lpstr>Atribuições da CPSE</vt:lpstr>
      <vt:lpstr>PROTEÇÃO SOCIAL ESPECIAL  </vt:lpstr>
      <vt:lpstr>          PROTEÇÃO SOCIAL ESPECIAL</vt:lpstr>
      <vt:lpstr> DESTAQUE</vt:lpstr>
      <vt:lpstr> SERVIÇOS</vt:lpstr>
      <vt:lpstr>PROTEÇÃO SOCIAL ESPECIAL DE MÉDIA COMPLEXIDADE</vt:lpstr>
      <vt:lpstr> EQUIPAMENTOS</vt:lpstr>
      <vt:lpstr>Centro de Referência Especializado de Assistência Social (CREAS) </vt:lpstr>
      <vt:lpstr>Serviço de Proteção e Atendimento Especializado a Famílias e Indivíduos (PAEFI)</vt:lpstr>
      <vt:lpstr>Serviço de Proteção Social a Adolescentes em Cumprimento de Medida Socioeducativa de Liberdade Assistida e de Prestação de Serviços à Comunidade</vt:lpstr>
      <vt:lpstr>Serviço de Proteção Social Especial para Pessoas com Deficiência, Idosas e suas Famílias</vt:lpstr>
      <vt:lpstr>Serviço Especializado em Abordagem Social</vt:lpstr>
      <vt:lpstr>      Municípios que possuem CREAS: 71</vt:lpstr>
      <vt:lpstr>Centro de Referência Especializado para População em Situação de Rua  (CENTRO POP)</vt:lpstr>
      <vt:lpstr>       Municípios que possuem Centro POP: 5</vt:lpstr>
      <vt:lpstr>PROTEÇÃO SOCIAL ESPECIAL DE ALTA COMPLEXIDADE</vt:lpstr>
      <vt:lpstr>SERVIÇO DE ACOLHIMENTO INSTITUCIONAL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RESIDÊNCIAS INCLUSIVAS </vt:lpstr>
      <vt:lpstr>RESIDÊNCIAS INCLUSIVAS</vt:lpstr>
      <vt:lpstr>RECURSOS HUMANOS</vt:lpstr>
      <vt:lpstr>Graus de Dependência </vt:lpstr>
      <vt:lpstr>CASA ABRIGO PARA MULHERES EM RISCO DE MORTE</vt:lpstr>
      <vt:lpstr>CASA ABRIGO PARA MULHERES EM RISCO DE MORTE</vt:lpstr>
      <vt:lpstr>RECURSOS HUMANOS</vt:lpstr>
      <vt:lpstr>RECURSOS HUMANOS</vt:lpstr>
      <vt:lpstr>SERVIÇO DE ACOLHIMENTO EM REPÚBLICA </vt:lpstr>
      <vt:lpstr>SERVIÇO DE ACOLHIMENTO EM FAMÍLIA ACOLHEDORA</vt:lpstr>
      <vt:lpstr>Apresentação do PowerPoint</vt:lpstr>
      <vt:lpstr>SERVIÇO DE PROTEÇÃO EM SITUAÇÕES DE CALAMIDADES PÚBLICAS E DE EMERGÊNCIAS</vt:lpstr>
      <vt:lpstr>Apresentação do PowerPoint</vt:lpstr>
      <vt:lpstr>PROGRAMA DE ERRADICAÇÃO DO TRABALHO INFANTIL (PETI)</vt:lpstr>
      <vt:lpstr>AÇÕES ESTRATÉGICAS DO PETI (AEPETI) </vt:lpstr>
      <vt:lpstr>AÇÕES ESTRATÉGICAS DO PETI (AEPETI) </vt:lpstr>
      <vt:lpstr>Apresentação do PowerPoint</vt:lpstr>
      <vt:lpstr>Assessoria Técnica - PETI</vt:lpstr>
      <vt:lpstr>Apresentação do PowerPoint</vt:lpstr>
      <vt:lpstr>REFERÊNCIAS  </vt:lpstr>
      <vt:lpstr>REFERÊNCIAS </vt:lpstr>
      <vt:lpstr>REFERÊNCIAS </vt:lpstr>
      <vt:lpstr>REFERÊNCIAS </vt:lpstr>
      <vt:lpstr>REFERÊNCIAS</vt:lpstr>
      <vt:lpstr>REFERÊNCIAS </vt:lpstr>
      <vt:lpstr>REFERÊNCIAS </vt:lpstr>
      <vt:lpstr>REFERÊNCIAS </vt:lpstr>
      <vt:lpstr>REFERÊNCIAS </vt:lpstr>
      <vt:lpstr>REFERÊNCIAS </vt:lpstr>
      <vt:lpstr>REFERÊNCIAS </vt:lpstr>
      <vt:lpstr>REFERÊNCIAS 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tadashi.hirokawa@gmail.com</cp:lastModifiedBy>
  <cp:revision>104</cp:revision>
  <cp:lastPrinted>2021-02-24T12:18:09Z</cp:lastPrinted>
  <dcterms:created xsi:type="dcterms:W3CDTF">2021-02-12T20:25:28Z</dcterms:created>
  <dcterms:modified xsi:type="dcterms:W3CDTF">2021-03-05T20:50:03Z</dcterms:modified>
</cp:coreProperties>
</file>