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99" autoAdjust="0"/>
    <p:restoredTop sz="94660"/>
  </p:normalViewPr>
  <p:slideViewPr>
    <p:cSldViewPr snapToGrid="0" showGuides="1">
      <p:cViewPr varScale="1">
        <p:scale>
          <a:sx n="77" d="100"/>
          <a:sy n="77" d="100"/>
        </p:scale>
        <p:origin x="-120" y="-6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679340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2390766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107149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678352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3180815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171183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50951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216505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1963528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99125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A3BFBD31-EA21-40BD-8BB3-B70C5382F467}" type="datetimeFigureOut">
              <a:rPr lang="pt-BR" smtClean="0"/>
              <a:pPr/>
              <a:t>18/09/2019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2839936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FBD31-EA21-40BD-8BB3-B70C5382F467}" type="datetimeFigureOut">
              <a:rPr lang="pt-BR" smtClean="0"/>
              <a:pPr/>
              <a:t>18/09/2019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7BEDE3-D873-4D71-A2F8-475F474E489D}" type="slidenum">
              <a:rPr lang="pt-BR" smtClean="0"/>
              <a:pPr/>
              <a:t>‹nº›</a:t>
            </a:fld>
            <a:endParaRPr lang="pt-BR"/>
          </a:p>
        </p:txBody>
      </p:sp>
    </p:spTree>
    <p:extLst>
      <p:ext uri="{BB962C8B-B14F-4D97-AF65-F5344CB8AC3E}">
        <p14:creationId xmlns:p14="http://schemas.microsoft.com/office/powerpoint/2010/main" xmlns="" val="1147754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stretch>
            <a:fillRect/>
          </a:stretch>
        </p:blipFill>
        <p:spPr>
          <a:xfrm>
            <a:off x="650928" y="14207"/>
            <a:ext cx="10776488" cy="6851431"/>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extLst>
      <p:ext uri="{BB962C8B-B14F-4D97-AF65-F5344CB8AC3E}">
        <p14:creationId xmlns:p14="http://schemas.microsoft.com/office/powerpoint/2010/main" xmlns="" val="334092631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211015" y="258305"/>
            <a:ext cx="11676185" cy="692497"/>
          </a:xfrm>
          <a:prstGeom prst="rect">
            <a:avLst/>
          </a:prstGeom>
        </p:spPr>
        <p:txBody>
          <a:bodyPr wrap="square">
            <a:spAutoFit/>
          </a:bodyPr>
          <a:lstStyle/>
          <a:p>
            <a:pPr algn="ctr"/>
            <a:r>
              <a:rPr lang="pt-BR" sz="3900" b="1" dirty="0" smtClean="0">
                <a:solidFill>
                  <a:srgbClr val="C00000"/>
                </a:solidFill>
                <a:effectLst>
                  <a:outerShdw blurRad="38100" dist="38100" dir="2700000" algn="tl">
                    <a:srgbClr val="000000">
                      <a:alpha val="43137"/>
                    </a:srgbClr>
                  </a:outerShdw>
                </a:effectLst>
              </a:rPr>
              <a:t>ELABORAÇÃO E ATUALIZAÇÃO DO PIA</a:t>
            </a:r>
            <a:endParaRPr lang="pt-BR" sz="3900" b="1" dirty="0">
              <a:solidFill>
                <a:srgbClr val="C00000"/>
              </a:solidFill>
              <a:effectLst>
                <a:outerShdw blurRad="38100" dist="38100" dir="2700000" algn="tl">
                  <a:srgbClr val="000000">
                    <a:alpha val="43137"/>
                  </a:srgbClr>
                </a:outerShdw>
              </a:effectLst>
            </a:endParaRPr>
          </a:p>
        </p:txBody>
      </p:sp>
      <p:sp>
        <p:nvSpPr>
          <p:cNvPr id="3" name="Retângulo 2"/>
          <p:cNvSpPr/>
          <p:nvPr/>
        </p:nvSpPr>
        <p:spPr>
          <a:xfrm>
            <a:off x="25121" y="1381649"/>
            <a:ext cx="12030388" cy="400110"/>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PROCESSO DE ELABORAÇÃO DO PIA</a:t>
            </a:r>
            <a:endParaRPr lang="pt-BR" sz="2000" dirty="0">
              <a:ln>
                <a:solidFill>
                  <a:sysClr val="windowText" lastClr="000000"/>
                </a:solidFill>
              </a:ln>
              <a:solidFill>
                <a:srgbClr val="00B050"/>
              </a:solidFill>
            </a:endParaRPr>
          </a:p>
        </p:txBody>
      </p:sp>
      <p:sp>
        <p:nvSpPr>
          <p:cNvPr id="9" name="Retângulo 8"/>
          <p:cNvSpPr/>
          <p:nvPr/>
        </p:nvSpPr>
        <p:spPr>
          <a:xfrm>
            <a:off x="65313" y="3314429"/>
            <a:ext cx="11912321" cy="1323439"/>
          </a:xfrm>
          <a:prstGeom prst="rect">
            <a:avLst/>
          </a:prstGeom>
          <a:noFill/>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pt-BR" sz="2000" dirty="0" smtClean="0">
                <a:ln>
                  <a:solidFill>
                    <a:sysClr val="windowText" lastClr="000000"/>
                  </a:solidFill>
                </a:ln>
                <a:solidFill>
                  <a:srgbClr val="FF0000"/>
                </a:solidFill>
              </a:rPr>
              <a:t>“Planejar não é prever o futuro, mas antecipar o que pode acontecer – é o processo inicial preparando-nos para agir com consciência e de forma adequada. Significa uma mudança de atitude. Trabalhar com base em um planejamento estruturado e adequado para a nossa finalidade pode vir a ser o grande diferencial (...)” (CUNHA, s/d, p. 6)</a:t>
            </a:r>
            <a:endParaRPr lang="pt-BR" sz="2000" dirty="0">
              <a:ln>
                <a:solidFill>
                  <a:sysClr val="windowText" lastClr="000000"/>
                </a:solidFill>
              </a:ln>
              <a:solidFill>
                <a:srgbClr val="FF0000"/>
              </a:solidFill>
            </a:endParaRPr>
          </a:p>
        </p:txBody>
      </p:sp>
    </p:spTree>
    <p:extLst>
      <p:ext uri="{BB962C8B-B14F-4D97-AF65-F5344CB8AC3E}">
        <p14:creationId xmlns:p14="http://schemas.microsoft.com/office/powerpoint/2010/main" xmlns="" val="288917926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211015" y="258305"/>
            <a:ext cx="11676185" cy="692497"/>
          </a:xfrm>
          <a:prstGeom prst="rect">
            <a:avLst/>
          </a:prstGeom>
        </p:spPr>
        <p:txBody>
          <a:bodyPr wrap="square">
            <a:spAutoFit/>
          </a:bodyPr>
          <a:lstStyle/>
          <a:p>
            <a:pPr algn="ctr"/>
            <a:r>
              <a:rPr lang="pt-BR" sz="3900" b="1" dirty="0" smtClean="0">
                <a:solidFill>
                  <a:srgbClr val="C00000"/>
                </a:solidFill>
                <a:effectLst>
                  <a:outerShdw blurRad="38100" dist="38100" dir="2700000" algn="tl">
                    <a:srgbClr val="000000">
                      <a:alpha val="43137"/>
                    </a:srgbClr>
                  </a:outerShdw>
                </a:effectLst>
              </a:rPr>
              <a:t>ELABORAÇÃO E ATUALIZAÇÃO DO PIA</a:t>
            </a:r>
            <a:endParaRPr lang="pt-BR" sz="3900" b="1" dirty="0">
              <a:solidFill>
                <a:srgbClr val="C00000"/>
              </a:solidFill>
              <a:effectLst>
                <a:outerShdw blurRad="38100" dist="38100" dir="2700000" algn="tl">
                  <a:srgbClr val="000000">
                    <a:alpha val="43137"/>
                  </a:srgbClr>
                </a:outerShdw>
              </a:effectLst>
            </a:endParaRPr>
          </a:p>
        </p:txBody>
      </p:sp>
      <p:sp>
        <p:nvSpPr>
          <p:cNvPr id="3" name="Retângulo 2"/>
          <p:cNvSpPr/>
          <p:nvPr/>
        </p:nvSpPr>
        <p:spPr>
          <a:xfrm>
            <a:off x="25121" y="1381649"/>
            <a:ext cx="12030388" cy="400110"/>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ATUALIZAÇÃO E MONITORAMENTO DO PIA</a:t>
            </a:r>
            <a:endParaRPr lang="pt-BR" sz="2000" dirty="0">
              <a:ln>
                <a:solidFill>
                  <a:sysClr val="windowText" lastClr="000000"/>
                </a:solidFill>
              </a:ln>
              <a:solidFill>
                <a:srgbClr val="00B050"/>
              </a:solidFill>
            </a:endParaRPr>
          </a:p>
        </p:txBody>
      </p:sp>
      <p:sp>
        <p:nvSpPr>
          <p:cNvPr id="9" name="Retângulo 8"/>
          <p:cNvSpPr/>
          <p:nvPr/>
        </p:nvSpPr>
        <p:spPr>
          <a:xfrm>
            <a:off x="65313" y="3314429"/>
            <a:ext cx="11912321" cy="1323439"/>
          </a:xfrm>
          <a:prstGeom prst="rect">
            <a:avLst/>
          </a:prstGeom>
          <a:noFill/>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pt-BR" sz="2000" b="1" dirty="0" smtClean="0">
                <a:ln>
                  <a:solidFill>
                    <a:sysClr val="windowText" lastClr="000000"/>
                  </a:solidFill>
                </a:ln>
                <a:solidFill>
                  <a:srgbClr val="FF0000"/>
                </a:solidFill>
                <a:effectLst>
                  <a:outerShdw blurRad="38100" dist="38100" dir="2700000" algn="tl">
                    <a:srgbClr val="000000">
                      <a:alpha val="43137"/>
                    </a:srgbClr>
                  </a:outerShdw>
                </a:effectLst>
              </a:rPr>
              <a:t>Art. 92, § 2º. Os dirigentes de entidades que desenvolvem programas de acolhimento familiar ou institucional remeterão à autoridade judiciária, no máximo a cada 3 (três) meses, relatório circunstanciado acerca da situação de cada criança ou adolescente acolhido e sua família, para fins da reavaliação prevista no § 1º do art. 19 desta Lei.</a:t>
            </a:r>
            <a:endParaRPr lang="pt-BR" sz="2000" b="1" dirty="0">
              <a:ln>
                <a:solidFill>
                  <a:sysClr val="windowText" lastClr="000000"/>
                </a:solidFill>
              </a:ln>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78568589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630264" y="258305"/>
            <a:ext cx="11256936" cy="707886"/>
          </a:xfrm>
          <a:prstGeom prst="rect">
            <a:avLst/>
          </a:prstGeom>
        </p:spPr>
        <p:txBody>
          <a:bodyPr wrap="square">
            <a:spAutoFit/>
          </a:bodyPr>
          <a:lstStyle/>
          <a:p>
            <a:pPr algn="ctr"/>
            <a:r>
              <a:rPr lang="pt-BR" sz="4000" b="1" dirty="0" smtClean="0">
                <a:solidFill>
                  <a:srgbClr val="C00000"/>
                </a:solidFill>
                <a:effectLst>
                  <a:outerShdw blurRad="38100" dist="38100" dir="2700000" algn="tl">
                    <a:srgbClr val="000000">
                      <a:alpha val="43137"/>
                    </a:srgbClr>
                  </a:outerShdw>
                </a:effectLst>
                <a:latin typeface="+mj-lt"/>
              </a:rPr>
              <a:t>1 CONTEXTUALIZAÇÃO</a:t>
            </a:r>
            <a:endParaRPr lang="pt-BR" sz="4000" b="1" dirty="0">
              <a:solidFill>
                <a:srgbClr val="C00000"/>
              </a:solidFill>
              <a:effectLst>
                <a:outerShdw blurRad="38100" dist="38100" dir="2700000" algn="tl">
                  <a:srgbClr val="000000">
                    <a:alpha val="43137"/>
                  </a:srgbClr>
                </a:outerShdw>
              </a:effectLst>
              <a:latin typeface="+mj-lt"/>
            </a:endParaRPr>
          </a:p>
        </p:txBody>
      </p:sp>
      <p:sp>
        <p:nvSpPr>
          <p:cNvPr id="3" name="Retângulo 2"/>
          <p:cNvSpPr/>
          <p:nvPr/>
        </p:nvSpPr>
        <p:spPr>
          <a:xfrm>
            <a:off x="0" y="1490008"/>
            <a:ext cx="12012804" cy="1938992"/>
          </a:xfrm>
          <a:prstGeom prst="rect">
            <a:avLst/>
          </a:prstGeom>
        </p:spPr>
        <p:txBody>
          <a:bodyPr wrap="square">
            <a:spAutoFit/>
          </a:bodyPr>
          <a:lstStyle/>
          <a:p>
            <a:pPr marL="342900" indent="-342900" algn="just">
              <a:buFont typeface="Wingdings" panose="05000000000000000000" pitchFamily="2" charset="2"/>
              <a:buChar char="ü"/>
            </a:pPr>
            <a:r>
              <a:rPr lang="pt-BR" sz="2400" dirty="0" smtClean="0">
                <a:ln>
                  <a:solidFill>
                    <a:sysClr val="windowText" lastClr="000000"/>
                  </a:solidFill>
                </a:ln>
              </a:rPr>
              <a:t>“imediatamente após o acolhimento de criança ou do adolescente, a entidade responsável pelo acolhimento institucional ou familiar elaborará um plano individual de atendimento, visando à reintegração familiar, ressalvada a existência de ordem escrita e fundamentada em contrário de autoridade judiciária competente, caso em que também deverá contemplar sua colocação em família substituta, observadas as regras e princípios desta Lei”.</a:t>
            </a:r>
            <a:endParaRPr lang="pt-BR" sz="2400" dirty="0">
              <a:ln>
                <a:solidFill>
                  <a:sysClr val="windowText" lastClr="000000"/>
                </a:solidFill>
              </a:ln>
            </a:endParaRPr>
          </a:p>
        </p:txBody>
      </p:sp>
      <p:sp>
        <p:nvSpPr>
          <p:cNvPr id="5" name="Retângulo 4"/>
          <p:cNvSpPr/>
          <p:nvPr/>
        </p:nvSpPr>
        <p:spPr>
          <a:xfrm>
            <a:off x="162732" y="3715937"/>
            <a:ext cx="11769686" cy="830997"/>
          </a:xfrm>
          <a:prstGeom prst="rect">
            <a:avLst/>
          </a:prstGeom>
        </p:spPr>
        <p:txBody>
          <a:bodyPr wrap="square">
            <a:spAutoFit/>
          </a:bodyPr>
          <a:lstStyle/>
          <a:p>
            <a:pPr marL="342900" indent="-342900" algn="just">
              <a:buFont typeface="Wingdings" panose="05000000000000000000" pitchFamily="2" charset="2"/>
              <a:buChar char="ü"/>
            </a:pPr>
            <a:r>
              <a:rPr lang="pt-BR" sz="2400" dirty="0">
                <a:ln>
                  <a:solidFill>
                    <a:sysClr val="windowText" lastClr="000000"/>
                  </a:solidFill>
                </a:ln>
              </a:rPr>
              <a:t>“orientar o trabalho de intervenção durante o período de acolhimento, visando à superação das situações que levaram à aplicação da medida de proteção”</a:t>
            </a:r>
          </a:p>
        </p:txBody>
      </p:sp>
      <p:sp>
        <p:nvSpPr>
          <p:cNvPr id="6" name="Retângulo 5"/>
          <p:cNvSpPr/>
          <p:nvPr/>
        </p:nvSpPr>
        <p:spPr>
          <a:xfrm>
            <a:off x="110532" y="5017199"/>
            <a:ext cx="11776668" cy="830997"/>
          </a:xfrm>
          <a:prstGeom prst="rect">
            <a:avLst/>
          </a:prstGeom>
        </p:spPr>
        <p:txBody>
          <a:bodyPr wrap="square">
            <a:spAutoFit/>
          </a:bodyPr>
          <a:lstStyle/>
          <a:p>
            <a:pPr marL="342900" indent="-342900" algn="just">
              <a:buFont typeface="Wingdings" panose="05000000000000000000" pitchFamily="2" charset="2"/>
              <a:buChar char="ü"/>
            </a:pPr>
            <a:r>
              <a:rPr lang="pt-BR" sz="2400" dirty="0">
                <a:ln>
                  <a:solidFill>
                    <a:sysClr val="windowText" lastClr="000000"/>
                  </a:solidFill>
                </a:ln>
              </a:rPr>
              <a:t>Audiências Concentradas para reavaliação semestral das medidas de acolhimento, por meio da homologação e revisão dos PIAS de crianças e adolescentes acolhidos, </a:t>
            </a:r>
          </a:p>
        </p:txBody>
      </p:sp>
    </p:spTree>
    <p:extLst>
      <p:ext uri="{BB962C8B-B14F-4D97-AF65-F5344CB8AC3E}">
        <p14:creationId xmlns:p14="http://schemas.microsoft.com/office/powerpoint/2010/main" xmlns="" val="397824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0144"/>
            <a:ext cx="12148457" cy="6822831"/>
          </a:xfrm>
          <a:prstGeom prst="rect">
            <a:avLst/>
          </a:prstGeom>
        </p:spPr>
      </p:pic>
      <p:sp>
        <p:nvSpPr>
          <p:cNvPr id="2" name="Retângulo 1"/>
          <p:cNvSpPr/>
          <p:nvPr/>
        </p:nvSpPr>
        <p:spPr>
          <a:xfrm>
            <a:off x="630264" y="258305"/>
            <a:ext cx="11256936" cy="769441"/>
          </a:xfrm>
          <a:prstGeom prst="rect">
            <a:avLst/>
          </a:prstGeom>
        </p:spPr>
        <p:txBody>
          <a:bodyPr wrap="square">
            <a:spAutoFit/>
          </a:bodyPr>
          <a:lstStyle/>
          <a:p>
            <a:pPr algn="ctr"/>
            <a:r>
              <a:rPr lang="pt-BR" sz="4400" b="1" dirty="0" smtClean="0">
                <a:solidFill>
                  <a:srgbClr val="C00000"/>
                </a:solidFill>
                <a:effectLst>
                  <a:outerShdw blurRad="38100" dist="38100" dir="2700000" algn="tl">
                    <a:srgbClr val="000000">
                      <a:alpha val="43137"/>
                    </a:srgbClr>
                  </a:outerShdw>
                </a:effectLst>
                <a:latin typeface="+mj-lt"/>
              </a:rPr>
              <a:t>2 COMPREENDENDO O PIA</a:t>
            </a:r>
            <a:endParaRPr lang="pt-BR" sz="4400" b="1" dirty="0">
              <a:solidFill>
                <a:srgbClr val="C00000"/>
              </a:solidFill>
              <a:effectLst>
                <a:outerShdw blurRad="38100" dist="38100" dir="2700000" algn="tl">
                  <a:srgbClr val="000000">
                    <a:alpha val="43137"/>
                  </a:srgbClr>
                </a:outerShdw>
              </a:effectLst>
              <a:latin typeface="+mj-lt"/>
            </a:endParaRPr>
          </a:p>
        </p:txBody>
      </p:sp>
      <p:sp>
        <p:nvSpPr>
          <p:cNvPr id="3" name="Retângulo 2"/>
          <p:cNvSpPr/>
          <p:nvPr/>
        </p:nvSpPr>
        <p:spPr>
          <a:xfrm>
            <a:off x="105508" y="1145511"/>
            <a:ext cx="11907295" cy="923330"/>
          </a:xfrm>
          <a:prstGeom prst="rect">
            <a:avLst/>
          </a:prstGeom>
        </p:spPr>
        <p:txBody>
          <a:bodyPr wrap="square">
            <a:spAutoFit/>
          </a:bodyPr>
          <a:lstStyle/>
          <a:p>
            <a:pPr marL="342900" indent="-342900" algn="just">
              <a:buFont typeface="Wingdings" panose="05000000000000000000" pitchFamily="2" charset="2"/>
              <a:buChar char="ü"/>
            </a:pPr>
            <a:r>
              <a:rPr lang="pt-BR" dirty="0">
                <a:ln>
                  <a:solidFill>
                    <a:sysClr val="windowText" lastClr="000000"/>
                  </a:solidFill>
                </a:ln>
              </a:rPr>
              <a:t>O PIA é um instrumento de planejamento que orienta e sistematiza o trabalho a ser desenvolvido com cada criança e adolescente acolhido e sua família pelo serviço de acolhimento, em articulação com os demais serviços, projetos e programas da rede local, durante o período de acolhimento e após o desligamento da criança ou adolescente do serviço</a:t>
            </a:r>
          </a:p>
        </p:txBody>
      </p:sp>
      <p:sp>
        <p:nvSpPr>
          <p:cNvPr id="5" name="Retângulo 4"/>
          <p:cNvSpPr/>
          <p:nvPr/>
        </p:nvSpPr>
        <p:spPr>
          <a:xfrm>
            <a:off x="85414" y="2125228"/>
            <a:ext cx="11811836" cy="2099715"/>
          </a:xfrm>
          <a:prstGeom prst="rect">
            <a:avLst/>
          </a:prstGeom>
        </p:spPr>
        <p:txBody>
          <a:bodyPr wrap="square">
            <a:spAutoFit/>
          </a:bodyPr>
          <a:lstStyle/>
          <a:p>
            <a:pPr marL="342900" indent="-342900" algn="just">
              <a:buFont typeface="Wingdings" panose="05000000000000000000" pitchFamily="2" charset="2"/>
              <a:buChar char="ü"/>
            </a:pPr>
            <a:r>
              <a:rPr lang="pt-BR" dirty="0" smtClean="0">
                <a:ln>
                  <a:solidFill>
                    <a:sysClr val="windowText" lastClr="000000"/>
                  </a:solidFill>
                </a:ln>
              </a:rPr>
              <a:t>Fique atento ao que diz a Lei! Há exigências legais do que deve constar no PIA. Confira! Segundo o Art. 101 do ECA, § 6o incisos I a III: Devem constar do PIA, dentre outras informações: I – Resultados da avaliação interdisciplinar: com informações do estudo diagnóstico prévio que subsidiou a aplicação da medida protetiva de acolhimento; II – Os compromissos assumidos pelos pais ou responsável: tendo em vista o trabalho com as possibilidades de retomada do convívio familiar; III – a previsão das atividades a serem desenvolvidas com a criança ou com o adolescente acolhido e seus pais ou responsáveis, visando a reintegração familiar ou, esgotada estas possibilidades, as providências a serem tomadas para sua colocação em família substituta, sob direta supervisão da autoridade judiciária.</a:t>
            </a:r>
            <a:endParaRPr lang="pt-BR" dirty="0">
              <a:ln>
                <a:solidFill>
                  <a:sysClr val="windowText" lastClr="000000"/>
                </a:solidFill>
              </a:ln>
            </a:endParaRPr>
          </a:p>
        </p:txBody>
      </p:sp>
      <p:sp>
        <p:nvSpPr>
          <p:cNvPr id="6" name="Retângulo 5"/>
          <p:cNvSpPr/>
          <p:nvPr/>
        </p:nvSpPr>
        <p:spPr>
          <a:xfrm>
            <a:off x="90435" y="4256211"/>
            <a:ext cx="11776668" cy="369332"/>
          </a:xfrm>
          <a:prstGeom prst="rect">
            <a:avLst/>
          </a:prstGeom>
        </p:spPr>
        <p:txBody>
          <a:bodyPr wrap="square">
            <a:spAutoFit/>
          </a:bodyPr>
          <a:lstStyle/>
          <a:p>
            <a:pPr marL="342900" indent="-342900" algn="just">
              <a:buFont typeface="Wingdings" panose="05000000000000000000" pitchFamily="2" charset="2"/>
              <a:buChar char="ü"/>
            </a:pPr>
            <a:r>
              <a:rPr lang="pt-BR" dirty="0" smtClean="0">
                <a:ln>
                  <a:solidFill>
                    <a:sysClr val="windowText" lastClr="000000"/>
                  </a:solidFill>
                </a:ln>
              </a:rPr>
              <a:t>O </a:t>
            </a:r>
            <a:r>
              <a:rPr lang="pt-BR" dirty="0">
                <a:ln>
                  <a:solidFill>
                    <a:sysClr val="windowText" lastClr="000000"/>
                  </a:solidFill>
                </a:ln>
              </a:rPr>
              <a:t>PIA nos processos de trabalho facilita, portanto, a atuação da equipe do serviço, a articulação com a rede</a:t>
            </a:r>
          </a:p>
        </p:txBody>
      </p:sp>
      <p:sp>
        <p:nvSpPr>
          <p:cNvPr id="7" name="Retângulo 6"/>
          <p:cNvSpPr/>
          <p:nvPr/>
        </p:nvSpPr>
        <p:spPr>
          <a:xfrm>
            <a:off x="60287" y="4699433"/>
            <a:ext cx="11806815" cy="663277"/>
          </a:xfrm>
          <a:prstGeom prst="rect">
            <a:avLst/>
          </a:prstGeom>
        </p:spPr>
        <p:txBody>
          <a:bodyPr wrap="square">
            <a:spAutoFit/>
          </a:bodyPr>
          <a:lstStyle/>
          <a:p>
            <a:pPr marL="285750" indent="-285750" algn="just">
              <a:buFont typeface="Wingdings" panose="05000000000000000000" pitchFamily="2" charset="2"/>
              <a:buChar char="ü"/>
            </a:pPr>
            <a:r>
              <a:rPr lang="pt-BR" dirty="0">
                <a:ln>
                  <a:solidFill>
                    <a:sysClr val="windowText" lastClr="000000"/>
                  </a:solidFill>
                </a:ln>
              </a:rPr>
              <a:t>a tomada de decisões por parte do Poder Judiciário quanto à situação familiar, na medida em que sistematiza um percurso de ações necessárias e resultados alcançados no acompanhamento de cada caso</a:t>
            </a:r>
          </a:p>
        </p:txBody>
      </p:sp>
      <p:sp>
        <p:nvSpPr>
          <p:cNvPr id="9" name="Retângulo 8"/>
          <p:cNvSpPr/>
          <p:nvPr/>
        </p:nvSpPr>
        <p:spPr>
          <a:xfrm>
            <a:off x="130629" y="5390940"/>
            <a:ext cx="11756571" cy="923330"/>
          </a:xfrm>
          <a:prstGeom prst="rect">
            <a:avLst/>
          </a:prstGeom>
        </p:spPr>
        <p:txBody>
          <a:bodyPr wrap="square">
            <a:spAutoFit/>
          </a:bodyPr>
          <a:lstStyle/>
          <a:p>
            <a:pPr marL="285750" indent="-285750" algn="just">
              <a:buFont typeface="Wingdings" panose="05000000000000000000" pitchFamily="2" charset="2"/>
              <a:buChar char="ü"/>
            </a:pPr>
            <a:r>
              <a:rPr lang="pt-BR" dirty="0" smtClean="0">
                <a:ln>
                  <a:solidFill>
                    <a:sysClr val="windowText" lastClr="000000"/>
                  </a:solidFill>
                </a:ln>
              </a:rPr>
              <a:t>Deve prever, ainda, ações que atentem para as especificidades e cuidados adequados às crianças e aos adolescentes com perspectiva de longa permanência no serviço, nos casos em que, por diferentes especificidades, há remotas possibilidades de retorno ao convívio familiar ou colocação em família adoção</a:t>
            </a:r>
            <a:endParaRPr lang="pt-BR" dirty="0">
              <a:ln>
                <a:solidFill>
                  <a:sysClr val="windowText" lastClr="000000"/>
                </a:solidFill>
              </a:ln>
            </a:endParaRPr>
          </a:p>
        </p:txBody>
      </p:sp>
    </p:spTree>
    <p:extLst>
      <p:ext uri="{BB962C8B-B14F-4D97-AF65-F5344CB8AC3E}">
        <p14:creationId xmlns:p14="http://schemas.microsoft.com/office/powerpoint/2010/main" xmlns="" val="251164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630264" y="258305"/>
            <a:ext cx="11256936" cy="707886"/>
          </a:xfrm>
          <a:prstGeom prst="rect">
            <a:avLst/>
          </a:prstGeom>
        </p:spPr>
        <p:txBody>
          <a:bodyPr wrap="square">
            <a:spAutoFit/>
          </a:bodyPr>
          <a:lstStyle/>
          <a:p>
            <a:pPr algn="ctr"/>
            <a:r>
              <a:rPr lang="pt-BR" sz="4000" b="1" dirty="0">
                <a:solidFill>
                  <a:srgbClr val="C00000"/>
                </a:solidFill>
                <a:effectLst>
                  <a:outerShdw blurRad="38100" dist="38100" dir="2700000" algn="tl">
                    <a:srgbClr val="000000">
                      <a:alpha val="43137"/>
                    </a:srgbClr>
                  </a:outerShdw>
                </a:effectLst>
              </a:rPr>
              <a:t>2 COMPREENDENDO O PIA</a:t>
            </a:r>
          </a:p>
        </p:txBody>
      </p:sp>
      <p:sp>
        <p:nvSpPr>
          <p:cNvPr id="3" name="Retângulo 2"/>
          <p:cNvSpPr/>
          <p:nvPr/>
        </p:nvSpPr>
        <p:spPr>
          <a:xfrm>
            <a:off x="0" y="1490008"/>
            <a:ext cx="12012804" cy="461665"/>
          </a:xfrm>
          <a:prstGeom prst="rect">
            <a:avLst/>
          </a:prstGeom>
        </p:spPr>
        <p:txBody>
          <a:bodyPr wrap="square">
            <a:spAutoFit/>
          </a:bodyPr>
          <a:lstStyle/>
          <a:p>
            <a:pPr marL="342900" indent="-342900" algn="just">
              <a:buFont typeface="Wingdings" panose="05000000000000000000" pitchFamily="2" charset="2"/>
              <a:buChar char="ü"/>
            </a:pPr>
            <a:r>
              <a:rPr lang="pt-BR" sz="2400" dirty="0" smtClean="0">
                <a:ln>
                  <a:solidFill>
                    <a:sysClr val="windowText" lastClr="000000"/>
                  </a:solidFill>
                </a:ln>
              </a:rPr>
              <a:t>Quem elabora o PIA</a:t>
            </a:r>
            <a:endParaRPr lang="pt-BR" sz="2400" dirty="0">
              <a:ln>
                <a:solidFill>
                  <a:sysClr val="windowText" lastClr="000000"/>
                </a:solidFill>
              </a:ln>
            </a:endParaRPr>
          </a:p>
        </p:txBody>
      </p:sp>
      <p:sp>
        <p:nvSpPr>
          <p:cNvPr id="5" name="Retângulo 4"/>
          <p:cNvSpPr/>
          <p:nvPr/>
        </p:nvSpPr>
        <p:spPr>
          <a:xfrm>
            <a:off x="-2" y="2135375"/>
            <a:ext cx="11769686" cy="2308324"/>
          </a:xfrm>
          <a:prstGeom prst="rect">
            <a:avLst/>
          </a:prstGeom>
        </p:spPr>
        <p:txBody>
          <a:bodyPr wrap="square">
            <a:spAutoFit/>
          </a:bodyPr>
          <a:lstStyle/>
          <a:p>
            <a:pPr marL="342900" indent="-342900" algn="just">
              <a:buFont typeface="Wingdings" panose="05000000000000000000" pitchFamily="2" charset="2"/>
              <a:buChar char="ü"/>
            </a:pPr>
            <a:r>
              <a:rPr lang="pt-BR" sz="2400" dirty="0" smtClean="0">
                <a:ln>
                  <a:solidFill>
                    <a:sysClr val="windowText" lastClr="000000"/>
                  </a:solidFill>
                </a:ln>
              </a:rPr>
              <a:t>A equipe do serviço de acolhimento é a principal responsável pela coordenação, elaboração e atualização do PIA. Contudo, o mesmo deve contar com a participação ativa da criança/adolescente acolhido (conforme o seu grau de desenvolvimento), de suas famílias, do(s) cuidador(res)/educador(res) responsável(</a:t>
            </a:r>
            <a:r>
              <a:rPr lang="pt-BR" sz="2400" dirty="0" err="1" smtClean="0">
                <a:ln>
                  <a:solidFill>
                    <a:sysClr val="windowText" lastClr="000000"/>
                  </a:solidFill>
                </a:ln>
              </a:rPr>
              <a:t>is</a:t>
            </a:r>
            <a:r>
              <a:rPr lang="pt-BR" sz="2400" dirty="0" smtClean="0">
                <a:ln>
                  <a:solidFill>
                    <a:sysClr val="windowText" lastClr="000000"/>
                  </a:solidFill>
                </a:ln>
              </a:rPr>
              <a:t>) pelos cuidados diretos no serviço de acolhimento, da família acolhedora e, quando for o caso, de pessoas da comunidade com vínculo significativo com a criança/adolescente</a:t>
            </a:r>
            <a:endParaRPr lang="pt-BR" sz="2400" dirty="0">
              <a:ln>
                <a:solidFill>
                  <a:sysClr val="windowText" lastClr="000000"/>
                </a:solidFill>
              </a:ln>
            </a:endParaRPr>
          </a:p>
        </p:txBody>
      </p:sp>
      <p:sp>
        <p:nvSpPr>
          <p:cNvPr id="6" name="Retângulo 5"/>
          <p:cNvSpPr/>
          <p:nvPr/>
        </p:nvSpPr>
        <p:spPr>
          <a:xfrm>
            <a:off x="-6984" y="4627401"/>
            <a:ext cx="11776668" cy="830997"/>
          </a:xfrm>
          <a:prstGeom prst="rect">
            <a:avLst/>
          </a:prstGeom>
        </p:spPr>
        <p:txBody>
          <a:bodyPr wrap="square">
            <a:spAutoFit/>
          </a:bodyPr>
          <a:lstStyle/>
          <a:p>
            <a:pPr marL="342900" indent="-342900" algn="just">
              <a:buFont typeface="Wingdings" panose="05000000000000000000" pitchFamily="2" charset="2"/>
              <a:buChar char="ü"/>
            </a:pPr>
            <a:r>
              <a:rPr lang="pt-BR" sz="2400" dirty="0" smtClean="0">
                <a:ln>
                  <a:solidFill>
                    <a:sysClr val="windowText" lastClr="000000"/>
                  </a:solidFill>
                </a:ln>
              </a:rPr>
              <a:t>É importante que o serviço de acolhimento, articule-se no território com outros serviços do SUAS e com as demais políticas públicas</a:t>
            </a:r>
            <a:endParaRPr lang="pt-BR" sz="2400" dirty="0">
              <a:ln>
                <a:solidFill>
                  <a:sysClr val="windowText" lastClr="000000"/>
                </a:solidFill>
              </a:ln>
            </a:endParaRPr>
          </a:p>
        </p:txBody>
      </p:sp>
    </p:spTree>
    <p:extLst>
      <p:ext uri="{BB962C8B-B14F-4D97-AF65-F5344CB8AC3E}">
        <p14:creationId xmlns:p14="http://schemas.microsoft.com/office/powerpoint/2010/main" xmlns="" val="24174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630264" y="258305"/>
            <a:ext cx="11256936" cy="707886"/>
          </a:xfrm>
          <a:prstGeom prst="rect">
            <a:avLst/>
          </a:prstGeom>
        </p:spPr>
        <p:txBody>
          <a:bodyPr wrap="square">
            <a:spAutoFit/>
          </a:bodyPr>
          <a:lstStyle/>
          <a:p>
            <a:pPr algn="ctr"/>
            <a:r>
              <a:rPr lang="pt-BR" sz="4000" b="1" dirty="0">
                <a:solidFill>
                  <a:srgbClr val="C00000"/>
                </a:solidFill>
                <a:effectLst>
                  <a:outerShdw blurRad="38100" dist="38100" dir="2700000" algn="tl">
                    <a:srgbClr val="000000">
                      <a:alpha val="43137"/>
                    </a:srgbClr>
                  </a:outerShdw>
                </a:effectLst>
              </a:rPr>
              <a:t>2 COMPREENDENDO O PIA</a:t>
            </a:r>
          </a:p>
        </p:txBody>
      </p:sp>
      <p:sp>
        <p:nvSpPr>
          <p:cNvPr id="3" name="Retângulo 2"/>
          <p:cNvSpPr/>
          <p:nvPr/>
        </p:nvSpPr>
        <p:spPr>
          <a:xfrm>
            <a:off x="0" y="1490008"/>
            <a:ext cx="12012804" cy="2308324"/>
          </a:xfrm>
          <a:prstGeom prst="rect">
            <a:avLst/>
          </a:prstGeom>
        </p:spPr>
        <p:txBody>
          <a:bodyPr wrap="square">
            <a:spAutoFit/>
          </a:bodyPr>
          <a:lstStyle/>
          <a:p>
            <a:pPr marL="342900" indent="-342900" algn="just">
              <a:buFont typeface="Wingdings" panose="05000000000000000000" pitchFamily="2" charset="2"/>
              <a:buChar char="ü"/>
            </a:pPr>
            <a:r>
              <a:rPr lang="pt-BR" sz="2400" dirty="0" smtClean="0">
                <a:ln>
                  <a:solidFill>
                    <a:sysClr val="windowText" lastClr="000000"/>
                  </a:solidFill>
                </a:ln>
              </a:rPr>
              <a:t>O desenvolvimento das ações do PIA deve ser realizado de modo articulado com os demais órgãos e serviços que estejam acompanhando a família, a criança ou o adolescente (escola, Unidade Básica de Saúde, Estratégia de Saúde da Família, CAPS, CREAS, CRAS, programas de geração de trabalho e renda, etc.), a fim de que o trabalho conduza, no menor tempo necessário, a uma resposta definitiva para a criança e o adolescente, que não seja </a:t>
            </a:r>
            <a:r>
              <a:rPr lang="pt-BR" sz="2400" dirty="0" err="1" smtClean="0">
                <a:ln>
                  <a:solidFill>
                    <a:sysClr val="windowText" lastClr="000000"/>
                  </a:solidFill>
                </a:ln>
              </a:rPr>
              <a:t>re-vitimizadora</a:t>
            </a:r>
            <a:r>
              <a:rPr lang="pt-BR" sz="2400" dirty="0" smtClean="0">
                <a:ln>
                  <a:solidFill>
                    <a:sysClr val="windowText" lastClr="000000"/>
                  </a:solidFill>
                </a:ln>
              </a:rPr>
              <a:t> ou precipitada” (Orientações Técnicas, 2009, p 35).</a:t>
            </a:r>
            <a:endParaRPr lang="pt-BR" sz="2400" dirty="0">
              <a:ln>
                <a:solidFill>
                  <a:sysClr val="windowText" lastClr="000000"/>
                </a:solidFill>
              </a:ln>
            </a:endParaRPr>
          </a:p>
        </p:txBody>
      </p:sp>
      <p:sp>
        <p:nvSpPr>
          <p:cNvPr id="5" name="Retângulo 4"/>
          <p:cNvSpPr/>
          <p:nvPr/>
        </p:nvSpPr>
        <p:spPr>
          <a:xfrm>
            <a:off x="-2" y="4014416"/>
            <a:ext cx="11932420" cy="1569660"/>
          </a:xfrm>
          <a:prstGeom prst="rect">
            <a:avLst/>
          </a:prstGeom>
        </p:spPr>
        <p:txBody>
          <a:bodyPr wrap="square">
            <a:spAutoFit/>
          </a:bodyPr>
          <a:lstStyle/>
          <a:p>
            <a:pPr marL="342900" indent="-342900" algn="just">
              <a:buFont typeface="Wingdings" panose="05000000000000000000" pitchFamily="2" charset="2"/>
              <a:buChar char="ü"/>
            </a:pPr>
            <a:r>
              <a:rPr lang="pt-BR" sz="2400" dirty="0" smtClean="0">
                <a:ln>
                  <a:solidFill>
                    <a:sysClr val="windowText" lastClr="000000"/>
                  </a:solidFill>
                </a:ln>
              </a:rPr>
              <a:t>Desse modo, a elaboração, a atualização e a implementação das ações previstas no PIA deverão contar com reuniões periódicas com os profissionais dos serviços envolvidos e órgãos de defesa de direitos, visando a comunicação permanente com o serviço de acolhimento, o estudo e a discussão de cada caso.</a:t>
            </a:r>
            <a:endParaRPr lang="pt-BR" sz="2400" dirty="0">
              <a:ln>
                <a:solidFill>
                  <a:sysClr val="windowText" lastClr="000000"/>
                </a:solidFill>
              </a:ln>
            </a:endParaRPr>
          </a:p>
        </p:txBody>
      </p:sp>
      <p:sp>
        <p:nvSpPr>
          <p:cNvPr id="6" name="Retângulo 5"/>
          <p:cNvSpPr/>
          <p:nvPr/>
        </p:nvSpPr>
        <p:spPr>
          <a:xfrm>
            <a:off x="-6984" y="5742766"/>
            <a:ext cx="11776668" cy="1200329"/>
          </a:xfrm>
          <a:prstGeom prst="rect">
            <a:avLst/>
          </a:prstGeom>
        </p:spPr>
        <p:txBody>
          <a:bodyPr wrap="square">
            <a:spAutoFit/>
          </a:bodyPr>
          <a:lstStyle/>
          <a:p>
            <a:pPr marL="342900" indent="-342900" algn="just">
              <a:buFont typeface="Wingdings" panose="05000000000000000000" pitchFamily="2" charset="2"/>
              <a:buChar char="ü"/>
            </a:pPr>
            <a:r>
              <a:rPr lang="pt-BR" sz="2400" dirty="0" smtClean="0">
                <a:ln>
                  <a:solidFill>
                    <a:sysClr val="windowText" lastClr="000000"/>
                  </a:solidFill>
                </a:ln>
              </a:rPr>
              <a:t>Audiências Concentradas que podem proporcionar, a partir da discussão conjunta de cada caso, acordos mútuos e </a:t>
            </a:r>
            <a:r>
              <a:rPr lang="pt-BR" sz="2400" dirty="0" err="1" smtClean="0">
                <a:ln>
                  <a:solidFill>
                    <a:sysClr val="windowText" lastClr="000000"/>
                  </a:solidFill>
                </a:ln>
              </a:rPr>
              <a:t>pactuações</a:t>
            </a:r>
            <a:r>
              <a:rPr lang="pt-BR" sz="2400" dirty="0" smtClean="0">
                <a:ln>
                  <a:solidFill>
                    <a:sysClr val="windowText" lastClr="000000"/>
                  </a:solidFill>
                </a:ln>
              </a:rPr>
              <a:t> entre a Justiça e a rede, para a atualização e a efetiva implementação das ações previstas no PIA</a:t>
            </a:r>
            <a:endParaRPr lang="pt-BR" sz="2400" dirty="0">
              <a:ln>
                <a:solidFill>
                  <a:sysClr val="windowText" lastClr="000000"/>
                </a:solidFill>
              </a:ln>
            </a:endParaRPr>
          </a:p>
        </p:txBody>
      </p:sp>
    </p:spTree>
    <p:extLst>
      <p:ext uri="{BB962C8B-B14F-4D97-AF65-F5344CB8AC3E}">
        <p14:creationId xmlns:p14="http://schemas.microsoft.com/office/powerpoint/2010/main" xmlns="" val="293308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630264" y="258305"/>
            <a:ext cx="11256936" cy="707886"/>
          </a:xfrm>
          <a:prstGeom prst="rect">
            <a:avLst/>
          </a:prstGeom>
        </p:spPr>
        <p:txBody>
          <a:bodyPr wrap="square">
            <a:spAutoFit/>
          </a:bodyPr>
          <a:lstStyle/>
          <a:p>
            <a:pPr algn="ctr"/>
            <a:r>
              <a:rPr lang="pt-BR" sz="4000" b="1" dirty="0">
                <a:solidFill>
                  <a:srgbClr val="C00000"/>
                </a:solidFill>
                <a:effectLst>
                  <a:outerShdw blurRad="38100" dist="38100" dir="2700000" algn="tl">
                    <a:srgbClr val="000000">
                      <a:alpha val="43137"/>
                    </a:srgbClr>
                  </a:outerShdw>
                </a:effectLst>
              </a:rPr>
              <a:t>2 COMPREENDENDO O PIA</a:t>
            </a:r>
          </a:p>
        </p:txBody>
      </p:sp>
      <p:sp>
        <p:nvSpPr>
          <p:cNvPr id="3" name="Retângulo 2"/>
          <p:cNvSpPr/>
          <p:nvPr/>
        </p:nvSpPr>
        <p:spPr>
          <a:xfrm>
            <a:off x="0" y="1490008"/>
            <a:ext cx="12012804" cy="1015663"/>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rPr>
              <a:t>A realização de reuniões periódicas e as Audiências Concentradas poderão subsidiar, ainda, a avaliação quanto às perspectivas de reintegração, com seu respectivo planejamento, além da elaboração de relatórios trimestrais a serem enviados à autoridade judiciária (ECA, Art. 92, 2º)</a:t>
            </a:r>
            <a:endParaRPr lang="pt-BR" sz="2000" dirty="0">
              <a:ln>
                <a:solidFill>
                  <a:sysClr val="windowText" lastClr="000000"/>
                </a:solidFill>
              </a:ln>
            </a:endParaRPr>
          </a:p>
        </p:txBody>
      </p:sp>
      <p:sp>
        <p:nvSpPr>
          <p:cNvPr id="5" name="Retângulo 4"/>
          <p:cNvSpPr/>
          <p:nvPr/>
        </p:nvSpPr>
        <p:spPr>
          <a:xfrm>
            <a:off x="-60290" y="2718073"/>
            <a:ext cx="11947490" cy="1661361"/>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rPr>
              <a:t>Art. 101, § 9º, sendo constatada a impossibilidade de reintegração da criança ou adolescente à família de origem, estes procedimentos também poderão contribuir para a elaboração de relatório que o serviço de acolhimento deverá encaminhar ao Ministério Público, com “</a:t>
            </a:r>
            <a:r>
              <a:rPr lang="pt-BR" sz="2000" i="1" dirty="0" smtClean="0">
                <a:ln>
                  <a:solidFill>
                    <a:sysClr val="windowText" lastClr="000000"/>
                  </a:solidFill>
                </a:ln>
              </a:rPr>
              <a:t>a descrição pormenorizada das providências tomadas e a expressa recomendação (...) para a destituição do poder familiar, ou destituição de tutela ou guarda</a:t>
            </a:r>
            <a:endParaRPr lang="pt-BR" sz="2000" i="1" dirty="0">
              <a:ln>
                <a:solidFill>
                  <a:sysClr val="windowText" lastClr="000000"/>
                </a:solidFill>
              </a:ln>
            </a:endParaRPr>
          </a:p>
        </p:txBody>
      </p:sp>
      <p:sp>
        <p:nvSpPr>
          <p:cNvPr id="6" name="Retângulo 5"/>
          <p:cNvSpPr/>
          <p:nvPr/>
        </p:nvSpPr>
        <p:spPr>
          <a:xfrm>
            <a:off x="-60290" y="4444389"/>
            <a:ext cx="11887200" cy="2348655"/>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rPr>
              <a:t>Nos casos de crianças e adolescentes com perspectivas de permanência mais prolongada no serviço de acolhimento, como, por exemplo, as com perfil de difícil colocação em adoção (em razão da idade, presença de deficiência, doenças crônicas ou outras necessidades específicas de saúde, grupo de irmãos e etc.), a articulação entre os serviços de acolhimento, a Justiça e a rede das diversas políticas públicas é igualmente importante para se buscar possibilidades que possam ser vislumbradas, tais como encaminhamento para adoção internacional, inclusão em programas de apadrinhamento afetivo, preparação para o desligamento em razão da maioridade e acompanhamento no período pós-desligamento</a:t>
            </a:r>
            <a:r>
              <a:rPr lang="pt-BR" sz="2400" dirty="0" smtClean="0"/>
              <a:t>.</a:t>
            </a:r>
            <a:endParaRPr lang="pt-BR" sz="2400" dirty="0">
              <a:ln>
                <a:solidFill>
                  <a:sysClr val="windowText" lastClr="000000"/>
                </a:solidFill>
              </a:ln>
            </a:endParaRPr>
          </a:p>
        </p:txBody>
      </p:sp>
    </p:spTree>
    <p:extLst>
      <p:ext uri="{BB962C8B-B14F-4D97-AF65-F5344CB8AC3E}">
        <p14:creationId xmlns:p14="http://schemas.microsoft.com/office/powerpoint/2010/main" xmlns="" val="187220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211015" y="258305"/>
            <a:ext cx="11676185" cy="692497"/>
          </a:xfrm>
          <a:prstGeom prst="rect">
            <a:avLst/>
          </a:prstGeom>
        </p:spPr>
        <p:txBody>
          <a:bodyPr wrap="square">
            <a:spAutoFit/>
          </a:bodyPr>
          <a:lstStyle/>
          <a:p>
            <a:pPr algn="ctr"/>
            <a:r>
              <a:rPr lang="pt-BR" sz="3900" b="1" dirty="0" smtClean="0">
                <a:solidFill>
                  <a:srgbClr val="C00000"/>
                </a:solidFill>
                <a:effectLst>
                  <a:outerShdw blurRad="38100" dist="38100" dir="2700000" algn="tl">
                    <a:srgbClr val="000000">
                      <a:alpha val="43137"/>
                    </a:srgbClr>
                  </a:outerShdw>
                </a:effectLst>
              </a:rPr>
              <a:t>PRINCÍPIOS NORTEADORES NA ELABORAÇÃO DO </a:t>
            </a:r>
            <a:r>
              <a:rPr lang="pt-BR" sz="3900" b="1" dirty="0">
                <a:solidFill>
                  <a:srgbClr val="C00000"/>
                </a:solidFill>
                <a:effectLst>
                  <a:outerShdw blurRad="38100" dist="38100" dir="2700000" algn="tl">
                    <a:srgbClr val="000000">
                      <a:alpha val="43137"/>
                    </a:srgbClr>
                  </a:outerShdw>
                </a:effectLst>
              </a:rPr>
              <a:t>PIA</a:t>
            </a:r>
          </a:p>
        </p:txBody>
      </p:sp>
      <p:sp>
        <p:nvSpPr>
          <p:cNvPr id="3" name="Retângulo 2"/>
          <p:cNvSpPr/>
          <p:nvPr/>
        </p:nvSpPr>
        <p:spPr>
          <a:xfrm>
            <a:off x="25121" y="1788606"/>
            <a:ext cx="12030388" cy="400110"/>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GARANTIA DOS DIREITOS E O SUPERIOR INTERESSE DA CRIANÇA E DO ADOLESCENTE </a:t>
            </a:r>
            <a:endParaRPr lang="pt-BR" sz="2000" dirty="0">
              <a:ln>
                <a:solidFill>
                  <a:sysClr val="windowText" lastClr="000000"/>
                </a:solidFill>
              </a:ln>
              <a:solidFill>
                <a:srgbClr val="00B050"/>
              </a:solidFill>
            </a:endParaRPr>
          </a:p>
        </p:txBody>
      </p:sp>
      <p:sp>
        <p:nvSpPr>
          <p:cNvPr id="5" name="Retângulo 4"/>
          <p:cNvSpPr/>
          <p:nvPr/>
        </p:nvSpPr>
        <p:spPr>
          <a:xfrm>
            <a:off x="90435" y="2718073"/>
            <a:ext cx="11947490" cy="400110"/>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ATENÇÃO ÀS ESPECIFICIDADES, RESPEITO À DIVERSIDADE E NÃO DISCRIMINAÇÃO</a:t>
            </a:r>
            <a:endParaRPr lang="pt-BR" sz="2000" i="1" dirty="0">
              <a:ln>
                <a:solidFill>
                  <a:sysClr val="windowText" lastClr="000000"/>
                </a:solidFill>
              </a:ln>
              <a:solidFill>
                <a:srgbClr val="00B050"/>
              </a:solidFill>
            </a:endParaRPr>
          </a:p>
        </p:txBody>
      </p:sp>
      <p:sp>
        <p:nvSpPr>
          <p:cNvPr id="6" name="Retângulo 5"/>
          <p:cNvSpPr/>
          <p:nvPr/>
        </p:nvSpPr>
        <p:spPr>
          <a:xfrm>
            <a:off x="40190" y="3725933"/>
            <a:ext cx="11887200" cy="400110"/>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TEMPORALIDADE</a:t>
            </a:r>
            <a:endParaRPr lang="pt-BR" sz="2400" dirty="0">
              <a:ln>
                <a:solidFill>
                  <a:sysClr val="windowText" lastClr="000000"/>
                </a:solidFill>
              </a:ln>
              <a:solidFill>
                <a:srgbClr val="00B050"/>
              </a:solidFill>
            </a:endParaRPr>
          </a:p>
        </p:txBody>
      </p:sp>
      <p:sp>
        <p:nvSpPr>
          <p:cNvPr id="7" name="Retângulo 6"/>
          <p:cNvSpPr/>
          <p:nvPr/>
        </p:nvSpPr>
        <p:spPr>
          <a:xfrm>
            <a:off x="95461" y="4592098"/>
            <a:ext cx="6921795" cy="400110"/>
          </a:xfrm>
          <a:prstGeom prst="rect">
            <a:avLst/>
          </a:prstGeom>
        </p:spPr>
        <p:txBody>
          <a:bodyPr wrap="square">
            <a:spAutoFit/>
          </a:bodyPr>
          <a:lstStyle/>
          <a:p>
            <a:pPr marL="285750" indent="-285750">
              <a:buFont typeface="Wingdings" panose="05000000000000000000" pitchFamily="2" charset="2"/>
              <a:buChar char="ü"/>
            </a:pPr>
            <a:r>
              <a:rPr lang="pt-BR" dirty="0" smtClean="0">
                <a:ln>
                  <a:solidFill>
                    <a:sysClr val="windowText" lastClr="000000"/>
                  </a:solidFill>
                </a:ln>
                <a:solidFill>
                  <a:srgbClr val="00B050"/>
                </a:solidFill>
              </a:rPr>
              <a:t>PARTICIPAÇÃO DA CRIANÇA, DO ADOLESCENTE E DA </a:t>
            </a:r>
            <a:r>
              <a:rPr lang="pt-BR" sz="2000" dirty="0" smtClean="0">
                <a:ln>
                  <a:solidFill>
                    <a:sysClr val="windowText" lastClr="000000"/>
                  </a:solidFill>
                </a:ln>
                <a:solidFill>
                  <a:srgbClr val="00B050"/>
                </a:solidFill>
              </a:rPr>
              <a:t>FAMÍLIA</a:t>
            </a:r>
            <a:r>
              <a:rPr lang="pt-BR" dirty="0" smtClean="0">
                <a:ln>
                  <a:solidFill>
                    <a:sysClr val="windowText" lastClr="000000"/>
                  </a:solidFill>
                </a:ln>
                <a:solidFill>
                  <a:srgbClr val="00B050"/>
                </a:solidFill>
              </a:rPr>
              <a:t> NO PIA</a:t>
            </a:r>
            <a:endParaRPr lang="pt-BR" dirty="0">
              <a:ln>
                <a:solidFill>
                  <a:sysClr val="windowText" lastClr="000000"/>
                </a:solidFill>
              </a:ln>
              <a:solidFill>
                <a:srgbClr val="00B050"/>
              </a:solidFill>
            </a:endParaRPr>
          </a:p>
        </p:txBody>
      </p:sp>
    </p:spTree>
    <p:extLst>
      <p:ext uri="{BB962C8B-B14F-4D97-AF65-F5344CB8AC3E}">
        <p14:creationId xmlns:p14="http://schemas.microsoft.com/office/powerpoint/2010/main" xmlns="" val="388518830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211015" y="258305"/>
            <a:ext cx="11676185" cy="692497"/>
          </a:xfrm>
          <a:prstGeom prst="rect">
            <a:avLst/>
          </a:prstGeom>
        </p:spPr>
        <p:txBody>
          <a:bodyPr wrap="square">
            <a:spAutoFit/>
          </a:bodyPr>
          <a:lstStyle/>
          <a:p>
            <a:pPr algn="ctr"/>
            <a:r>
              <a:rPr lang="pt-BR" sz="3900" b="1" dirty="0" smtClean="0">
                <a:solidFill>
                  <a:srgbClr val="C00000"/>
                </a:solidFill>
                <a:effectLst>
                  <a:outerShdw blurRad="38100" dist="38100" dir="2700000" algn="tl">
                    <a:srgbClr val="000000">
                      <a:alpha val="43137"/>
                    </a:srgbClr>
                  </a:outerShdw>
                </a:effectLst>
              </a:rPr>
              <a:t>EIXOS NORTEADORES NA ELABORAÇÃO DO </a:t>
            </a:r>
            <a:r>
              <a:rPr lang="pt-BR" sz="3900" b="1" dirty="0">
                <a:solidFill>
                  <a:srgbClr val="C00000"/>
                </a:solidFill>
                <a:effectLst>
                  <a:outerShdw blurRad="38100" dist="38100" dir="2700000" algn="tl">
                    <a:srgbClr val="000000">
                      <a:alpha val="43137"/>
                    </a:srgbClr>
                  </a:outerShdw>
                </a:effectLst>
              </a:rPr>
              <a:t>PIA</a:t>
            </a:r>
          </a:p>
        </p:txBody>
      </p:sp>
      <p:sp>
        <p:nvSpPr>
          <p:cNvPr id="3" name="Retângulo 2"/>
          <p:cNvSpPr/>
          <p:nvPr/>
        </p:nvSpPr>
        <p:spPr>
          <a:xfrm>
            <a:off x="25121" y="1788606"/>
            <a:ext cx="12030388" cy="707886"/>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A OFERTA DE CUIDADOS DE QUALIDADE E PROTEÇÃO AO DESENVOLVIMENTO E DIREITOS DA CRIANÇA E DO ADOLESCENTE DURANTE O PERÍODO DE ACOLHIMENTO;</a:t>
            </a:r>
            <a:endParaRPr lang="pt-BR" sz="2000" dirty="0">
              <a:ln>
                <a:solidFill>
                  <a:sysClr val="windowText" lastClr="000000"/>
                </a:solidFill>
              </a:ln>
              <a:solidFill>
                <a:srgbClr val="00B050"/>
              </a:solidFill>
            </a:endParaRPr>
          </a:p>
        </p:txBody>
      </p:sp>
      <p:sp>
        <p:nvSpPr>
          <p:cNvPr id="5" name="Retângulo 4"/>
          <p:cNvSpPr/>
          <p:nvPr/>
        </p:nvSpPr>
        <p:spPr>
          <a:xfrm>
            <a:off x="90435" y="2718073"/>
            <a:ext cx="11947490" cy="400110"/>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FORTALECIMENTO DOS VÍNCULOS E DO CONVÍVIO SAUDÁVEL COM A FAMÍLIA DE ORIGEM;</a:t>
            </a:r>
            <a:endParaRPr lang="pt-BR" sz="2000" i="1" dirty="0">
              <a:ln>
                <a:solidFill>
                  <a:sysClr val="windowText" lastClr="000000"/>
                </a:solidFill>
              </a:ln>
              <a:solidFill>
                <a:srgbClr val="00B050"/>
              </a:solidFill>
            </a:endParaRPr>
          </a:p>
        </p:txBody>
      </p:sp>
      <p:sp>
        <p:nvSpPr>
          <p:cNvPr id="6" name="Retângulo 5"/>
          <p:cNvSpPr/>
          <p:nvPr/>
        </p:nvSpPr>
        <p:spPr>
          <a:xfrm>
            <a:off x="10048" y="3491803"/>
            <a:ext cx="11917342" cy="400110"/>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A PRESERVAÇÃO DA CONVIVÊNCIA COMUNITÁRIA</a:t>
            </a:r>
            <a:r>
              <a:rPr lang="pt-BR" sz="2000" dirty="0" smtClean="0"/>
              <a:t>;</a:t>
            </a:r>
            <a:endParaRPr lang="pt-BR" sz="2400" dirty="0">
              <a:ln>
                <a:solidFill>
                  <a:sysClr val="windowText" lastClr="000000"/>
                </a:solidFill>
              </a:ln>
              <a:solidFill>
                <a:srgbClr val="00B050"/>
              </a:solidFill>
            </a:endParaRPr>
          </a:p>
        </p:txBody>
      </p:sp>
      <p:sp>
        <p:nvSpPr>
          <p:cNvPr id="7" name="Retângulo 6"/>
          <p:cNvSpPr/>
          <p:nvPr/>
        </p:nvSpPr>
        <p:spPr>
          <a:xfrm>
            <a:off x="145701" y="4305721"/>
            <a:ext cx="11540532" cy="396909"/>
          </a:xfrm>
          <a:prstGeom prst="rect">
            <a:avLst/>
          </a:prstGeom>
        </p:spPr>
        <p:txBody>
          <a:bodyPr wrap="square">
            <a:spAutoFit/>
          </a:bodyPr>
          <a:lstStyle/>
          <a:p>
            <a:pPr marL="285750" indent="-285750">
              <a:buFont typeface="Wingdings" panose="05000000000000000000" pitchFamily="2" charset="2"/>
              <a:buChar char="ü"/>
            </a:pPr>
            <a:r>
              <a:rPr lang="pt-BR" sz="2000" dirty="0" smtClean="0">
                <a:ln>
                  <a:solidFill>
                    <a:sysClr val="windowText" lastClr="000000"/>
                  </a:solidFill>
                </a:ln>
                <a:solidFill>
                  <a:srgbClr val="00B050"/>
                </a:solidFill>
              </a:rPr>
              <a:t>A PREPARAÇÃO PARA O DESLIGAMENTO; E</a:t>
            </a:r>
            <a:endParaRPr lang="pt-BR" sz="2000" dirty="0">
              <a:ln>
                <a:solidFill>
                  <a:sysClr val="windowText" lastClr="000000"/>
                </a:solidFill>
              </a:ln>
              <a:solidFill>
                <a:srgbClr val="00B050"/>
              </a:solidFill>
            </a:endParaRPr>
          </a:p>
        </p:txBody>
      </p:sp>
      <p:sp>
        <p:nvSpPr>
          <p:cNvPr id="8" name="Retângulo 7"/>
          <p:cNvSpPr/>
          <p:nvPr/>
        </p:nvSpPr>
        <p:spPr>
          <a:xfrm>
            <a:off x="157424" y="5151454"/>
            <a:ext cx="11540532" cy="400110"/>
          </a:xfrm>
          <a:prstGeom prst="rect">
            <a:avLst/>
          </a:prstGeom>
        </p:spPr>
        <p:txBody>
          <a:bodyPr wrap="square">
            <a:spAutoFit/>
          </a:bodyPr>
          <a:lstStyle/>
          <a:p>
            <a:pPr marL="285750" indent="-285750">
              <a:buFont typeface="Wingdings" panose="05000000000000000000" pitchFamily="2" charset="2"/>
              <a:buChar char="ü"/>
            </a:pPr>
            <a:r>
              <a:rPr lang="pt-BR" sz="2000" dirty="0" smtClean="0">
                <a:ln>
                  <a:solidFill>
                    <a:sysClr val="windowText" lastClr="000000"/>
                  </a:solidFill>
                </a:ln>
                <a:solidFill>
                  <a:srgbClr val="00B050"/>
                </a:solidFill>
              </a:rPr>
              <a:t>O ACOMPANHAMENTO APÓS O DESLIGAMENTO.</a:t>
            </a:r>
            <a:endParaRPr lang="pt-BR" sz="2000" dirty="0">
              <a:ln>
                <a:solidFill>
                  <a:sysClr val="windowText" lastClr="000000"/>
                </a:solidFill>
              </a:ln>
              <a:solidFill>
                <a:srgbClr val="00B050"/>
              </a:solidFill>
            </a:endParaRPr>
          </a:p>
        </p:txBody>
      </p:sp>
    </p:spTree>
    <p:extLst>
      <p:ext uri="{BB962C8B-B14F-4D97-AF65-F5344CB8AC3E}">
        <p14:creationId xmlns:p14="http://schemas.microsoft.com/office/powerpoint/2010/main" xmlns="" val="903643952"/>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5168"/>
            <a:ext cx="12148457" cy="6822831"/>
          </a:xfrm>
          <a:prstGeom prst="rect">
            <a:avLst/>
          </a:prstGeom>
        </p:spPr>
      </p:pic>
      <p:sp>
        <p:nvSpPr>
          <p:cNvPr id="2" name="Retângulo 1"/>
          <p:cNvSpPr/>
          <p:nvPr/>
        </p:nvSpPr>
        <p:spPr>
          <a:xfrm>
            <a:off x="211015" y="258305"/>
            <a:ext cx="11676185" cy="692497"/>
          </a:xfrm>
          <a:prstGeom prst="rect">
            <a:avLst/>
          </a:prstGeom>
        </p:spPr>
        <p:txBody>
          <a:bodyPr wrap="square">
            <a:spAutoFit/>
          </a:bodyPr>
          <a:lstStyle/>
          <a:p>
            <a:pPr algn="ctr"/>
            <a:r>
              <a:rPr lang="pt-BR" sz="3900" b="1" dirty="0" smtClean="0">
                <a:solidFill>
                  <a:srgbClr val="C00000"/>
                </a:solidFill>
                <a:effectLst>
                  <a:outerShdw blurRad="38100" dist="38100" dir="2700000" algn="tl">
                    <a:srgbClr val="000000">
                      <a:alpha val="43137"/>
                    </a:srgbClr>
                  </a:outerShdw>
                </a:effectLst>
              </a:rPr>
              <a:t>EIXOS NORTEADORES NA ELABORAÇÃO DO </a:t>
            </a:r>
            <a:r>
              <a:rPr lang="pt-BR" sz="3900" b="1" dirty="0">
                <a:solidFill>
                  <a:srgbClr val="C00000"/>
                </a:solidFill>
                <a:effectLst>
                  <a:outerShdw blurRad="38100" dist="38100" dir="2700000" algn="tl">
                    <a:srgbClr val="000000">
                      <a:alpha val="43137"/>
                    </a:srgbClr>
                  </a:outerShdw>
                </a:effectLst>
              </a:rPr>
              <a:t>PIA</a:t>
            </a:r>
          </a:p>
        </p:txBody>
      </p:sp>
      <p:sp>
        <p:nvSpPr>
          <p:cNvPr id="3" name="Retângulo 2"/>
          <p:cNvSpPr/>
          <p:nvPr/>
        </p:nvSpPr>
        <p:spPr>
          <a:xfrm>
            <a:off x="25121" y="1381649"/>
            <a:ext cx="12030388" cy="707886"/>
          </a:xfrm>
          <a:prstGeom prst="rect">
            <a:avLst/>
          </a:prstGeom>
        </p:spPr>
        <p:txBody>
          <a:bodyPr wrap="square">
            <a:spAutoFit/>
          </a:bodyPr>
          <a:lstStyle/>
          <a:p>
            <a:pPr marL="342900" indent="-342900" algn="just">
              <a:buFont typeface="Wingdings" panose="05000000000000000000" pitchFamily="2" charset="2"/>
              <a:buChar char="ü"/>
            </a:pPr>
            <a:r>
              <a:rPr lang="pt-BR" sz="2000" dirty="0" smtClean="0">
                <a:ln>
                  <a:solidFill>
                    <a:sysClr val="windowText" lastClr="000000"/>
                  </a:solidFill>
                </a:ln>
                <a:solidFill>
                  <a:srgbClr val="00B050"/>
                </a:solidFill>
              </a:rPr>
              <a:t>ACOMPANHAMENTO DA SITUAÇÃO FAMILIAR, PREPARAÇÃO PARA O DESLIGAMENTO E ACOMPANHAMENTO APÓS O DESLIGAMENTO</a:t>
            </a:r>
            <a:endParaRPr lang="pt-BR" sz="2000" dirty="0">
              <a:ln>
                <a:solidFill>
                  <a:sysClr val="windowText" lastClr="000000"/>
                </a:solidFill>
              </a:ln>
              <a:solidFill>
                <a:srgbClr val="00B050"/>
              </a:solidFill>
            </a:endParaRPr>
          </a:p>
        </p:txBody>
      </p:sp>
      <p:sp>
        <p:nvSpPr>
          <p:cNvPr id="8" name="Retângulo 7"/>
          <p:cNvSpPr/>
          <p:nvPr/>
        </p:nvSpPr>
        <p:spPr>
          <a:xfrm>
            <a:off x="25121" y="2520382"/>
            <a:ext cx="11540532" cy="400110"/>
          </a:xfrm>
          <a:prstGeom prst="rect">
            <a:avLst/>
          </a:prstGeom>
        </p:spPr>
        <p:txBody>
          <a:bodyPr wrap="square">
            <a:spAutoFit/>
          </a:bodyPr>
          <a:lstStyle/>
          <a:p>
            <a:pPr marL="285750" indent="-285750">
              <a:buFont typeface="Wingdings" panose="05000000000000000000" pitchFamily="2" charset="2"/>
              <a:buChar char="ü"/>
            </a:pPr>
            <a:r>
              <a:rPr lang="pt-BR" sz="2000" dirty="0" smtClean="0">
                <a:ln>
                  <a:solidFill>
                    <a:sysClr val="windowText" lastClr="000000"/>
                  </a:solidFill>
                </a:ln>
                <a:solidFill>
                  <a:srgbClr val="00B050"/>
                </a:solidFill>
              </a:rPr>
              <a:t>MAIORIDADE</a:t>
            </a:r>
            <a:endParaRPr lang="pt-BR" sz="2000" dirty="0">
              <a:ln>
                <a:solidFill>
                  <a:sysClr val="windowText" lastClr="000000"/>
                </a:solidFill>
              </a:ln>
              <a:solidFill>
                <a:srgbClr val="00B050"/>
              </a:solidFill>
            </a:endParaRPr>
          </a:p>
        </p:txBody>
      </p:sp>
      <p:sp>
        <p:nvSpPr>
          <p:cNvPr id="9" name="Retângulo 8"/>
          <p:cNvSpPr/>
          <p:nvPr/>
        </p:nvSpPr>
        <p:spPr>
          <a:xfrm>
            <a:off x="65313" y="3314429"/>
            <a:ext cx="11912321" cy="1938992"/>
          </a:xfrm>
          <a:prstGeom prst="rect">
            <a:avLst/>
          </a:prstGeom>
          <a:noFill/>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 typeface="Wingdings" panose="05000000000000000000" pitchFamily="2" charset="2"/>
              <a:buChar char="ü"/>
            </a:pPr>
            <a:r>
              <a:rPr lang="pt-BR" sz="2000" dirty="0" smtClean="0">
                <a:ln>
                  <a:solidFill>
                    <a:sysClr val="windowText" lastClr="000000"/>
                  </a:solidFill>
                </a:ln>
              </a:rPr>
              <a:t>Deve ser dada especial atenção ao planejamento de ações para o fortalecimento da autonomia e preparação para o desligamento no caso de crianças e adolescentes com perspectivas de completar 18 anos no serviço de acolhimento, ou seja, atingir a maioridade (</a:t>
            </a:r>
            <a:r>
              <a:rPr lang="pt-BR" sz="2000" dirty="0" err="1" smtClean="0">
                <a:ln>
                  <a:solidFill>
                    <a:sysClr val="windowText" lastClr="000000"/>
                  </a:solidFill>
                </a:ln>
              </a:rPr>
              <a:t>ex</a:t>
            </a:r>
            <a:r>
              <a:rPr lang="pt-BR" sz="2000" dirty="0" smtClean="0">
                <a:ln>
                  <a:solidFill>
                    <a:sysClr val="windowText" lastClr="000000"/>
                  </a:solidFill>
                </a:ln>
              </a:rPr>
              <a:t>: com pais/ responsáveis no sistema prisional, com remotas possibilidades de adoção, etc.). Nestes casos, o PIA deve contemplar ações que priorizem o desenvolvimento da autonomia, tanto no que se refere ao autocuidado quanto à autonomia financeira e capacidade de gestão autônoma dos diversos aspectos da vida adulta</a:t>
            </a:r>
            <a:endParaRPr lang="pt-BR" sz="2000" dirty="0">
              <a:ln>
                <a:solidFill>
                  <a:sysClr val="windowText" lastClr="000000"/>
                </a:solidFill>
              </a:ln>
              <a:solidFill>
                <a:srgbClr val="00B050"/>
              </a:solidFill>
            </a:endParaRPr>
          </a:p>
        </p:txBody>
      </p:sp>
    </p:spTree>
    <p:extLst>
      <p:ext uri="{BB962C8B-B14F-4D97-AF65-F5344CB8AC3E}">
        <p14:creationId xmlns:p14="http://schemas.microsoft.com/office/powerpoint/2010/main" xmlns="" val="2129855899"/>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animBg="1"/>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1184</Words>
  <Application>Microsoft Office PowerPoint</Application>
  <PresentationFormat>Personalizar</PresentationFormat>
  <Paragraphs>43</Paragraphs>
  <Slides>11</Slides>
  <Notes>0</Notes>
  <HiddenSlides>0</HiddenSlides>
  <MMClips>0</MMClips>
  <ScaleCrop>false</ScaleCrop>
  <HeadingPairs>
    <vt:vector size="4" baseType="variant">
      <vt:variant>
        <vt:lpstr>Tema</vt:lpstr>
      </vt:variant>
      <vt:variant>
        <vt:i4>1</vt:i4>
      </vt:variant>
      <vt:variant>
        <vt:lpstr>Títulos de slides</vt:lpstr>
      </vt:variant>
      <vt:variant>
        <vt:i4>11</vt:i4>
      </vt:variant>
    </vt:vector>
  </HeadingPairs>
  <TitlesOfParts>
    <vt:vector size="12" baseType="lpstr">
      <vt:lpstr>Tema do Office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wilson do prado</dc:creator>
  <cp:lastModifiedBy>C´liente</cp:lastModifiedBy>
  <cp:revision>14</cp:revision>
  <dcterms:created xsi:type="dcterms:W3CDTF">2019-09-13T00:10:51Z</dcterms:created>
  <dcterms:modified xsi:type="dcterms:W3CDTF">2019-09-18T14:20:38Z</dcterms:modified>
</cp:coreProperties>
</file>