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91" r:id="rId4"/>
    <p:sldId id="271" r:id="rId5"/>
    <p:sldId id="304" r:id="rId6"/>
    <p:sldId id="273" r:id="rId7"/>
    <p:sldId id="315" r:id="rId8"/>
    <p:sldId id="288" r:id="rId9"/>
    <p:sldId id="298" r:id="rId10"/>
    <p:sldId id="316" r:id="rId11"/>
    <p:sldId id="317" r:id="rId12"/>
    <p:sldId id="319" r:id="rId13"/>
    <p:sldId id="309" r:id="rId14"/>
    <p:sldId id="320" r:id="rId15"/>
    <p:sldId id="321" r:id="rId16"/>
    <p:sldId id="306" r:id="rId17"/>
    <p:sldId id="314" r:id="rId18"/>
    <p:sldId id="322" r:id="rId19"/>
    <p:sldId id="294" r:id="rId20"/>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B3C1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8959" autoAdjust="0"/>
    <p:restoredTop sz="94660"/>
  </p:normalViewPr>
  <p:slideViewPr>
    <p:cSldViewPr snapToGrid="0">
      <p:cViewPr varScale="1">
        <p:scale>
          <a:sx n="75" d="100"/>
          <a:sy n="75" d="100"/>
        </p:scale>
        <p:origin x="-84" y="-738"/>
      </p:cViewPr>
      <p:guideLst>
        <p:guide orient="horz" pos="2160"/>
        <p:guide pos="3840"/>
      </p:guideLst>
    </p:cSldViewPr>
  </p:slideViewPr>
  <p:notesTextViewPr>
    <p:cViewPr>
      <p:scale>
        <a:sx n="1" d="1"/>
        <a:sy n="1" d="1"/>
      </p:scale>
      <p:origin x="0" y="0"/>
    </p:cViewPr>
  </p:notesTextViewPr>
  <p:notesViewPr>
    <p:cSldViewPr snapToGrid="0">
      <p:cViewPr varScale="1">
        <p:scale>
          <a:sx n="65" d="100"/>
          <a:sy n="65" d="100"/>
        </p:scale>
        <p:origin x="2784" y="48"/>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rtl="0"/>
            <a:r>
              <a:rPr lang="en-US"/>
              <a:t>09/01/2016</a:t>
            </a:r>
            <a:endParaRP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rtl="0"/>
            <a:fld id="{73F7AA83-DE31-4E93-AB07-EF7FB05F6670}" type="slidenum">
              <a:rPr/>
              <a:pPr rtl="0"/>
              <a:t>‹nº›</a:t>
            </a:fld>
            <a:endParaRPr/>
          </a:p>
        </p:txBody>
      </p:sp>
    </p:spTree>
    <p:extLst>
      <p:ext uri="{BB962C8B-B14F-4D97-AF65-F5344CB8AC3E}">
        <p14:creationId xmlns:p14="http://schemas.microsoft.com/office/powerpoint/2010/main" xmlns="" val="32212903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rtl="0"/>
            <a:r>
              <a:rPr lang="en-US"/>
              <a:t>09/01/2016</a:t>
            </a:r>
            <a:endParaRP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t>Clique para editar o texto Mestre</a:t>
            </a:r>
          </a:p>
          <a:p>
            <a:pPr lvl="1" rtl="0"/>
            <a:r>
              <a:t>Segundo nível</a:t>
            </a:r>
          </a:p>
          <a:p>
            <a:pPr lvl="2" rtl="0"/>
            <a:r>
              <a:t>Terceiro nível</a:t>
            </a:r>
          </a:p>
          <a:p>
            <a:pPr lvl="3" rtl="0"/>
            <a:r>
              <a:t>Quarto nível</a:t>
            </a:r>
          </a:p>
          <a:p>
            <a:pPr lvl="4" rtl="0"/>
            <a: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l" rtl="0">
              <a:defRPr sz="1200"/>
            </a:lvl1pPr>
          </a:lstStyle>
          <a:p>
            <a:pPr rtl="0"/>
            <a:fld id="{935E2820-AFE1-45FA-949E-17BDB534E1DC}" type="slidenum">
              <a:rPr/>
              <a:pPr rtl="0"/>
              <a:t>‹nº›</a:t>
            </a:fld>
            <a:endParaRPr/>
          </a:p>
        </p:txBody>
      </p:sp>
    </p:spTree>
    <p:extLst>
      <p:ext uri="{BB962C8B-B14F-4D97-AF65-F5344CB8AC3E}">
        <p14:creationId xmlns:p14="http://schemas.microsoft.com/office/powerpoint/2010/main" xmlns="" val="31579979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o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en-US" dirty="0"/>
          </a:p>
        </p:txBody>
      </p:sp>
      <p:sp>
        <p:nvSpPr>
          <p:cNvPr id="4" name="Espaço Reservado para Número de Slide 3"/>
          <p:cNvSpPr>
            <a:spLocks noGrp="1"/>
          </p:cNvSpPr>
          <p:nvPr>
            <p:ph type="sldNum" sz="quarter" idx="10"/>
          </p:nvPr>
        </p:nvSpPr>
        <p:spPr/>
        <p:txBody>
          <a:bodyPr rtlCol="0"/>
          <a:lstStyle/>
          <a:p>
            <a:pPr rtl="0"/>
            <a:fld id="{935E2820-AFE1-45FA-949E-17BDB534E1DC}" type="slidenum">
              <a:rPr lang="en-US" smtClean="0"/>
              <a:pPr rtl="0"/>
              <a:t>1</a:t>
            </a:fld>
            <a:endParaRPr lang="en-US" dirty="0"/>
          </a:p>
        </p:txBody>
      </p:sp>
    </p:spTree>
    <p:extLst>
      <p:ext uri="{BB962C8B-B14F-4D97-AF65-F5344CB8AC3E}">
        <p14:creationId xmlns:p14="http://schemas.microsoft.com/office/powerpoint/2010/main" xmlns="" val="306991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rtlCol="0"/>
          <a:lstStyle/>
          <a:p>
            <a:pPr rtl="0"/>
            <a:endParaRPr lang="en-US" dirty="0"/>
          </a:p>
        </p:txBody>
      </p:sp>
      <p:sp>
        <p:nvSpPr>
          <p:cNvPr id="4" name="Espaço Reservado para Número do Slide 3"/>
          <p:cNvSpPr>
            <a:spLocks noGrp="1"/>
          </p:cNvSpPr>
          <p:nvPr>
            <p:ph type="sldNum" sz="quarter" idx="10"/>
          </p:nvPr>
        </p:nvSpPr>
        <p:spPr/>
        <p:txBody>
          <a:bodyPr rtlCol="0"/>
          <a:lstStyle/>
          <a:p>
            <a:pPr rtl="0"/>
            <a:fld id="{77542409-6A04-4DC6-AC3A-D3758287A8F2}" type="slidenum">
              <a:rPr lang="en-US" smtClean="0"/>
              <a:pPr rtl="0"/>
              <a:t>2</a:t>
            </a:fld>
            <a:endParaRPr lang="en-US" dirty="0"/>
          </a:p>
        </p:txBody>
      </p:sp>
    </p:spTree>
    <p:extLst>
      <p:ext uri="{BB962C8B-B14F-4D97-AF65-F5344CB8AC3E}">
        <p14:creationId xmlns:p14="http://schemas.microsoft.com/office/powerpoint/2010/main" xmlns="" val="660935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065213" y="304800"/>
            <a:ext cx="7091361" cy="2793906"/>
          </a:xfrm>
        </p:spPr>
        <p:txBody>
          <a:bodyPr rtlCol="0" anchor="b">
            <a:normAutofit/>
          </a:bodyPr>
          <a:lstStyle>
            <a:lvl1pPr algn="l" rtl="0">
              <a:lnSpc>
                <a:spcPct val="80000"/>
              </a:lnSpc>
              <a:defRPr sz="6600"/>
            </a:lvl1pPr>
          </a:lstStyle>
          <a:p>
            <a:pPr rtl="0"/>
            <a:r>
              <a:rPr lang="pt-BR" smtClean="0"/>
              <a:t>Clique para editar o título mestre</a:t>
            </a:r>
            <a:endParaRPr/>
          </a:p>
        </p:txBody>
      </p:sp>
      <p:sp>
        <p:nvSpPr>
          <p:cNvPr id="3" name="Subtítulo 2"/>
          <p:cNvSpPr>
            <a:spLocks noGrp="1"/>
          </p:cNvSpPr>
          <p:nvPr>
            <p:ph type="subTitle" idx="1"/>
          </p:nvPr>
        </p:nvSpPr>
        <p:spPr>
          <a:xfrm>
            <a:off x="1065213" y="3108804"/>
            <a:ext cx="7091361" cy="838200"/>
          </a:xfrm>
        </p:spPr>
        <p:txBody>
          <a:bodyPr rtlCol="0"/>
          <a:lstStyle>
            <a:lvl1pPr marL="0" indent="0" algn="l" rtl="0">
              <a:spcBef>
                <a:spcPts val="0"/>
              </a:spcBef>
              <a:buNone/>
              <a:defRPr sz="2400">
                <a:solidFill>
                  <a:schemeClr val="accent2"/>
                </a:solidFill>
              </a:defRPr>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r>
              <a:rPr lang="pt-BR" smtClean="0"/>
              <a:t>Clique para editar o estilo do subtítulo Mestre</a:t>
            </a:r>
            <a:endParaRPr/>
          </a:p>
        </p:txBody>
      </p:sp>
      <p:sp>
        <p:nvSpPr>
          <p:cNvPr id="8" name="Espaço Reservado para Data 7"/>
          <p:cNvSpPr>
            <a:spLocks noGrp="1"/>
          </p:cNvSpPr>
          <p:nvPr>
            <p:ph type="dt" sz="half" idx="10"/>
          </p:nvPr>
        </p:nvSpPr>
        <p:spPr/>
        <p:txBody>
          <a:bodyPr rtlCol="0"/>
          <a:lstStyle/>
          <a:p>
            <a:pPr rtl="0"/>
            <a:r>
              <a:rPr lang="en-US"/>
              <a:t>09/01/2016</a:t>
            </a:r>
            <a:endParaRPr/>
          </a:p>
        </p:txBody>
      </p:sp>
      <p:sp>
        <p:nvSpPr>
          <p:cNvPr id="9" name="Espaço Reservado para Rodapé 8"/>
          <p:cNvSpPr>
            <a:spLocks noGrp="1"/>
          </p:cNvSpPr>
          <p:nvPr>
            <p:ph type="ftr" sz="quarter" idx="11"/>
          </p:nvPr>
        </p:nvSpPr>
        <p:spPr/>
        <p:txBody>
          <a:bodyPr rtlCol="0"/>
          <a:lstStyle/>
          <a:p>
            <a:pPr rtl="0"/>
            <a:endParaRPr/>
          </a:p>
        </p:txBody>
      </p:sp>
      <p:sp>
        <p:nvSpPr>
          <p:cNvPr id="10" name="Espaço Reservado para o Número do Slide 9"/>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18905470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Texto Vertical 2"/>
          <p:cNvSpPr>
            <a:spLocks noGrp="1"/>
          </p:cNvSpPr>
          <p:nvPr>
            <p:ph type="body" orient="vert" idx="1"/>
          </p:nvPr>
        </p:nvSpPr>
        <p:spPr/>
        <p:txBody>
          <a:bodyPr vert="eaVert"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09/01/2016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42076664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9865014" y="304801"/>
            <a:ext cx="1715800" cy="5410200"/>
          </a:xfrm>
        </p:spPr>
        <p:txBody>
          <a:bodyPr vert="eaVert" rtlCol="0"/>
          <a:lstStyle/>
          <a:p>
            <a:pPr rtl="0"/>
            <a:r>
              <a:rPr lang="pt-BR" smtClean="0"/>
              <a:t>Clique para editar o título mestre</a:t>
            </a:r>
            <a:endParaRPr/>
          </a:p>
        </p:txBody>
      </p:sp>
      <p:sp>
        <p:nvSpPr>
          <p:cNvPr id="3" name="Espaço Reservado para Texto Vertical 2"/>
          <p:cNvSpPr>
            <a:spLocks noGrp="1"/>
          </p:cNvSpPr>
          <p:nvPr>
            <p:ph type="body" orient="vert" idx="1"/>
          </p:nvPr>
        </p:nvSpPr>
        <p:spPr>
          <a:xfrm>
            <a:off x="2209800" y="304801"/>
            <a:ext cx="7502814" cy="5410200"/>
          </a:xfrm>
        </p:spPr>
        <p:txBody>
          <a:bodyPr vert="eaVert"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09/01/2016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1299497733"/>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Conteúdo 2"/>
          <p:cNvSpPr>
            <a:spLocks noGrp="1"/>
          </p:cNvSpPr>
          <p:nvPr>
            <p:ph idx="1"/>
          </p:nvPr>
        </p:nvSpPr>
        <p:spPr/>
        <p:txBody>
          <a:bodyPr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Data 3"/>
          <p:cNvSpPr>
            <a:spLocks noGrp="1"/>
          </p:cNvSpPr>
          <p:nvPr>
            <p:ph type="dt" sz="half" idx="10"/>
          </p:nvPr>
        </p:nvSpPr>
        <p:spPr/>
        <p:txBody>
          <a:bodyPr rtlCol="0"/>
          <a:lstStyle/>
          <a:p>
            <a:pPr rtl="0"/>
            <a:r>
              <a:rPr lang="en-US"/>
              <a:t>09/01/2016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258999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5180013" y="1600200"/>
            <a:ext cx="6400801" cy="2486025"/>
          </a:xfrm>
        </p:spPr>
        <p:txBody>
          <a:bodyPr rtlCol="0" anchor="b">
            <a:normAutofit/>
          </a:bodyPr>
          <a:lstStyle>
            <a:lvl1pPr algn="l" rtl="0">
              <a:defRPr sz="5200"/>
            </a:lvl1pPr>
          </a:lstStyle>
          <a:p>
            <a:pPr rtl="0"/>
            <a:r>
              <a:rPr lang="pt-BR" smtClean="0"/>
              <a:t>Clique para editar o título mestre</a:t>
            </a:r>
            <a:endParaRPr/>
          </a:p>
        </p:txBody>
      </p:sp>
      <p:sp>
        <p:nvSpPr>
          <p:cNvPr id="3" name="Espaço Reservado para Texto 2"/>
          <p:cNvSpPr>
            <a:spLocks noGrp="1"/>
          </p:cNvSpPr>
          <p:nvPr>
            <p:ph type="body" idx="1"/>
          </p:nvPr>
        </p:nvSpPr>
        <p:spPr>
          <a:xfrm>
            <a:off x="5180011" y="4105029"/>
            <a:ext cx="6400801" cy="914400"/>
          </a:xfrm>
        </p:spPr>
        <p:txBody>
          <a:bodyPr rtlCol="0">
            <a:normAutofit/>
          </a:bodyPr>
          <a:lstStyle>
            <a:lvl1pPr marL="0" indent="0" algn="l" rtl="0">
              <a:buNone/>
              <a:defRPr sz="2000">
                <a:solidFill>
                  <a:schemeClr val="accent2"/>
                </a:solidFill>
              </a:defRPr>
            </a:lvl1pPr>
            <a:lvl2pPr marL="457200" indent="0" algn="l" rtl="0">
              <a:buNone/>
              <a:defRPr sz="2000">
                <a:solidFill>
                  <a:schemeClr val="tx1">
                    <a:tint val="75000"/>
                  </a:schemeClr>
                </a:solidFill>
              </a:defRPr>
            </a:lvl2pPr>
            <a:lvl3pPr marL="914400" indent="0" algn="l" rtl="0">
              <a:buNone/>
              <a:defRPr sz="1800">
                <a:solidFill>
                  <a:schemeClr val="tx1">
                    <a:tint val="75000"/>
                  </a:schemeClr>
                </a:solidFill>
              </a:defRPr>
            </a:lvl3pPr>
            <a:lvl4pPr marL="1371600" indent="0" algn="l" rtl="0">
              <a:buNone/>
              <a:defRPr sz="1600">
                <a:solidFill>
                  <a:schemeClr val="tx1">
                    <a:tint val="75000"/>
                  </a:schemeClr>
                </a:solidFill>
              </a:defRPr>
            </a:lvl4pPr>
            <a:lvl5pPr marL="1828800" indent="0" algn="l" rtl="0">
              <a:buNone/>
              <a:defRPr sz="1600">
                <a:solidFill>
                  <a:schemeClr val="tx1">
                    <a:tint val="75000"/>
                  </a:schemeClr>
                </a:solidFill>
              </a:defRPr>
            </a:lvl5pPr>
            <a:lvl6pPr marL="2286000" indent="0" algn="l" rtl="0">
              <a:buNone/>
              <a:defRPr sz="1600">
                <a:solidFill>
                  <a:schemeClr val="tx1">
                    <a:tint val="75000"/>
                  </a:schemeClr>
                </a:solidFill>
              </a:defRPr>
            </a:lvl6pPr>
            <a:lvl7pPr marL="2743200" indent="0" algn="l" rtl="0">
              <a:buNone/>
              <a:defRPr sz="1600">
                <a:solidFill>
                  <a:schemeClr val="tx1">
                    <a:tint val="75000"/>
                  </a:schemeClr>
                </a:solidFill>
              </a:defRPr>
            </a:lvl7pPr>
            <a:lvl8pPr marL="3200400" indent="0" algn="l" rtl="0">
              <a:buNone/>
              <a:defRPr sz="1600">
                <a:solidFill>
                  <a:schemeClr val="tx1">
                    <a:tint val="75000"/>
                  </a:schemeClr>
                </a:solidFill>
              </a:defRPr>
            </a:lvl8pPr>
            <a:lvl9pPr marL="3657600" indent="0" algn="l" rtl="0">
              <a:buNone/>
              <a:defRPr sz="1600">
                <a:solidFill>
                  <a:schemeClr val="tx1">
                    <a:tint val="75000"/>
                  </a:schemeClr>
                </a:solidFill>
              </a:defRPr>
            </a:lvl9pPr>
          </a:lstStyle>
          <a:p>
            <a:pPr lvl="0" rtl="0"/>
            <a:r>
              <a:rPr lang="pt-BR" smtClean="0"/>
              <a:t>Editar estilos de texto Mestre</a:t>
            </a:r>
          </a:p>
        </p:txBody>
      </p:sp>
      <p:sp>
        <p:nvSpPr>
          <p:cNvPr id="4" name="Espaço Reservado para Data 3"/>
          <p:cNvSpPr>
            <a:spLocks noGrp="1"/>
          </p:cNvSpPr>
          <p:nvPr>
            <p:ph type="dt" sz="half" idx="10"/>
          </p:nvPr>
        </p:nvSpPr>
        <p:spPr/>
        <p:txBody>
          <a:bodyPr rtlCol="0"/>
          <a:lstStyle/>
          <a:p>
            <a:pPr rtl="0"/>
            <a:r>
              <a:rPr lang="en-US"/>
              <a:t>09/01/2016</a:t>
            </a:r>
            <a:endParaRPr/>
          </a:p>
        </p:txBody>
      </p:sp>
      <p:sp>
        <p:nvSpPr>
          <p:cNvPr id="5" name="Espaço Reservado para Rodapé 4"/>
          <p:cNvSpPr>
            <a:spLocks noGrp="1"/>
          </p:cNvSpPr>
          <p:nvPr>
            <p:ph type="ftr" sz="quarter" idx="11"/>
          </p:nvPr>
        </p:nvSpPr>
        <p:spPr/>
        <p:txBody>
          <a:bodyPr rtlCol="0"/>
          <a:lstStyle/>
          <a:p>
            <a:pPr rtl="0"/>
            <a:endParaRPr/>
          </a:p>
        </p:txBody>
      </p:sp>
      <p:sp>
        <p:nvSpPr>
          <p:cNvPr id="6" name="Espaço Reservado para Número de Slide 5"/>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2117916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is Conteúd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Conteúdo 2"/>
          <p:cNvSpPr>
            <a:spLocks noGrp="1"/>
          </p:cNvSpPr>
          <p:nvPr>
            <p:ph sz="half" idx="1"/>
          </p:nvPr>
        </p:nvSpPr>
        <p:spPr>
          <a:xfrm>
            <a:off x="2208213" y="1600200"/>
            <a:ext cx="4572000" cy="4114800"/>
          </a:xfrm>
        </p:spPr>
        <p:txBody>
          <a:bodyPr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Conteúdo 3"/>
          <p:cNvSpPr>
            <a:spLocks noGrp="1"/>
          </p:cNvSpPr>
          <p:nvPr>
            <p:ph sz="half" idx="2"/>
          </p:nvPr>
        </p:nvSpPr>
        <p:spPr>
          <a:xfrm>
            <a:off x="7008813" y="1600200"/>
            <a:ext cx="4572000" cy="4114800"/>
          </a:xfrm>
        </p:spPr>
        <p:txBody>
          <a:bodyPr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5" name="Espaço Reservado para Data 4"/>
          <p:cNvSpPr>
            <a:spLocks noGrp="1"/>
          </p:cNvSpPr>
          <p:nvPr>
            <p:ph type="dt" sz="half" idx="10"/>
          </p:nvPr>
        </p:nvSpPr>
        <p:spPr/>
        <p:txBody>
          <a:bodyPr rtlCol="0"/>
          <a:lstStyle/>
          <a:p>
            <a:pPr rtl="0"/>
            <a:r>
              <a:rPr lang="en-US"/>
              <a:t>09/01/2016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360775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Texto 2"/>
          <p:cNvSpPr>
            <a:spLocks noGrp="1"/>
          </p:cNvSpPr>
          <p:nvPr>
            <p:ph type="body" idx="1"/>
          </p:nvPr>
        </p:nvSpPr>
        <p:spPr>
          <a:xfrm>
            <a:off x="22082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pt-BR" smtClean="0"/>
              <a:t>Editar estilos de texto Mestre</a:t>
            </a:r>
          </a:p>
        </p:txBody>
      </p:sp>
      <p:sp>
        <p:nvSpPr>
          <p:cNvPr id="4" name="Espaço Reservado para Conteúdo 3"/>
          <p:cNvSpPr>
            <a:spLocks noGrp="1"/>
          </p:cNvSpPr>
          <p:nvPr>
            <p:ph sz="half" idx="2"/>
          </p:nvPr>
        </p:nvSpPr>
        <p:spPr>
          <a:xfrm>
            <a:off x="2208213" y="2505075"/>
            <a:ext cx="4572000" cy="3337560"/>
          </a:xfrm>
        </p:spPr>
        <p:txBody>
          <a:bodyPr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5" name="Espaço Reservado para Texto 4"/>
          <p:cNvSpPr>
            <a:spLocks noGrp="1"/>
          </p:cNvSpPr>
          <p:nvPr>
            <p:ph type="body" sz="quarter" idx="3"/>
          </p:nvPr>
        </p:nvSpPr>
        <p:spPr>
          <a:xfrm>
            <a:off x="7008813" y="1600200"/>
            <a:ext cx="4572000" cy="823912"/>
          </a:xfrm>
        </p:spPr>
        <p:txBody>
          <a:bodyPr rtlCol="0" anchor="ctr">
            <a:noAutofit/>
          </a:bodyPr>
          <a:lstStyle>
            <a:lvl1pPr marL="0" indent="0" algn="l" rtl="0">
              <a:spcBef>
                <a:spcPts val="0"/>
              </a:spcBef>
              <a:buNone/>
              <a:defRPr sz="2100" b="0">
                <a:solidFill>
                  <a:schemeClr val="accent2"/>
                </a:solidFill>
              </a:defRPr>
            </a:lvl1pPr>
            <a:lvl2pPr marL="457200" indent="0" algn="l" rtl="0">
              <a:buNone/>
              <a:defRPr sz="2000" b="1"/>
            </a:lvl2pPr>
            <a:lvl3pPr marL="914400" indent="0" algn="l" rtl="0">
              <a:buNone/>
              <a:defRPr sz="1800" b="1"/>
            </a:lvl3pPr>
            <a:lvl4pPr marL="1371600" indent="0" algn="l" rtl="0">
              <a:buNone/>
              <a:defRPr sz="1600" b="1"/>
            </a:lvl4pPr>
            <a:lvl5pPr marL="1828800" indent="0" algn="l" rtl="0">
              <a:buNone/>
              <a:defRPr sz="1600" b="1"/>
            </a:lvl5pPr>
            <a:lvl6pPr marL="2286000" indent="0" algn="l" rtl="0">
              <a:buNone/>
              <a:defRPr sz="1600" b="1"/>
            </a:lvl6pPr>
            <a:lvl7pPr marL="2743200" indent="0" algn="l" rtl="0">
              <a:buNone/>
              <a:defRPr sz="1600" b="1"/>
            </a:lvl7pPr>
            <a:lvl8pPr marL="3200400" indent="0" algn="l" rtl="0">
              <a:buNone/>
              <a:defRPr sz="1600" b="1"/>
            </a:lvl8pPr>
            <a:lvl9pPr marL="3657600" indent="0" algn="l" rtl="0">
              <a:buNone/>
              <a:defRPr sz="1600" b="1"/>
            </a:lvl9pPr>
          </a:lstStyle>
          <a:p>
            <a:pPr lvl="0" rtl="0"/>
            <a:r>
              <a:rPr lang="pt-BR" smtClean="0"/>
              <a:t>Editar estilos de texto Mestre</a:t>
            </a:r>
          </a:p>
        </p:txBody>
      </p:sp>
      <p:sp>
        <p:nvSpPr>
          <p:cNvPr id="6" name="Espaço Reservado para Conteúdo 5"/>
          <p:cNvSpPr>
            <a:spLocks noGrp="1"/>
          </p:cNvSpPr>
          <p:nvPr>
            <p:ph sz="quarter" idx="4"/>
          </p:nvPr>
        </p:nvSpPr>
        <p:spPr>
          <a:xfrm>
            <a:off x="7008813" y="2505075"/>
            <a:ext cx="4572000" cy="3337560"/>
          </a:xfrm>
        </p:spPr>
        <p:txBody>
          <a:bodyPr rtlCol="0"/>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7" name="Espaço Reservado para Data 6"/>
          <p:cNvSpPr>
            <a:spLocks noGrp="1"/>
          </p:cNvSpPr>
          <p:nvPr>
            <p:ph type="dt" sz="half" idx="10"/>
          </p:nvPr>
        </p:nvSpPr>
        <p:spPr/>
        <p:txBody>
          <a:bodyPr rtlCol="0"/>
          <a:lstStyle/>
          <a:p>
            <a:pPr rtl="0"/>
            <a:r>
              <a:rPr lang="en-US"/>
              <a:t>09/01/2016</a:t>
            </a:r>
            <a:endParaRPr/>
          </a:p>
        </p:txBody>
      </p:sp>
      <p:sp>
        <p:nvSpPr>
          <p:cNvPr id="8" name="Espaço Reservado para Rodapé 7"/>
          <p:cNvSpPr>
            <a:spLocks noGrp="1"/>
          </p:cNvSpPr>
          <p:nvPr>
            <p:ph type="ftr" sz="quarter" idx="11"/>
          </p:nvPr>
        </p:nvSpPr>
        <p:spPr/>
        <p:txBody>
          <a:bodyPr rtlCol="0"/>
          <a:lstStyle/>
          <a:p>
            <a:pPr rtl="0"/>
            <a:endParaRPr/>
          </a:p>
        </p:txBody>
      </p:sp>
      <p:sp>
        <p:nvSpPr>
          <p:cNvPr id="9" name="Espaço Reservado para o Número do Slide 8"/>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3833046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pt-BR" smtClean="0"/>
              <a:t>Clique para editar o título mestre</a:t>
            </a:r>
            <a:endParaRPr/>
          </a:p>
        </p:txBody>
      </p:sp>
      <p:sp>
        <p:nvSpPr>
          <p:cNvPr id="3" name="Espaço Reservado para Data 2"/>
          <p:cNvSpPr>
            <a:spLocks noGrp="1"/>
          </p:cNvSpPr>
          <p:nvPr>
            <p:ph type="dt" sz="half" idx="10"/>
          </p:nvPr>
        </p:nvSpPr>
        <p:spPr/>
        <p:txBody>
          <a:bodyPr rtlCol="0"/>
          <a:lstStyle/>
          <a:p>
            <a:pPr rtl="0"/>
            <a:r>
              <a:rPr lang="en-US"/>
              <a:t>09/01/2016</a:t>
            </a:r>
            <a:endParaRPr/>
          </a:p>
        </p:txBody>
      </p:sp>
      <p:sp>
        <p:nvSpPr>
          <p:cNvPr id="4" name="Espaço Reservado para Rodapé 3"/>
          <p:cNvSpPr>
            <a:spLocks noGrp="1"/>
          </p:cNvSpPr>
          <p:nvPr>
            <p:ph type="ftr" sz="quarter" idx="11"/>
          </p:nvPr>
        </p:nvSpPr>
        <p:spPr/>
        <p:txBody>
          <a:bodyPr rtlCol="0"/>
          <a:lstStyle/>
          <a:p>
            <a:pPr rtl="0"/>
            <a:endParaRPr/>
          </a:p>
        </p:txBody>
      </p:sp>
      <p:sp>
        <p:nvSpPr>
          <p:cNvPr id="5" name="Espaço Reservado para Número de Slide 4"/>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3698309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rtlCol="0"/>
          <a:lstStyle/>
          <a:p>
            <a:pPr rtl="0"/>
            <a:r>
              <a:rPr lang="en-US"/>
              <a:t>09/01/2016</a:t>
            </a:r>
            <a:endParaRPr/>
          </a:p>
        </p:txBody>
      </p:sp>
      <p:sp>
        <p:nvSpPr>
          <p:cNvPr id="3" name="Espaço Reservado para Rodapé 2"/>
          <p:cNvSpPr>
            <a:spLocks noGrp="1"/>
          </p:cNvSpPr>
          <p:nvPr>
            <p:ph type="ftr" sz="quarter" idx="11"/>
          </p:nvPr>
        </p:nvSpPr>
        <p:spPr/>
        <p:txBody>
          <a:bodyPr rtlCol="0"/>
          <a:lstStyle/>
          <a:p>
            <a:pPr rtl="0"/>
            <a:endParaRPr/>
          </a:p>
        </p:txBody>
      </p:sp>
      <p:sp>
        <p:nvSpPr>
          <p:cNvPr id="4" name="Espaço Reservado para Número de Slide 3"/>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2222526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pt-BR" smtClean="0"/>
              <a:t>Clique para editar o título mestre</a:t>
            </a:r>
            <a:endParaRPr/>
          </a:p>
        </p:txBody>
      </p:sp>
      <p:sp>
        <p:nvSpPr>
          <p:cNvPr id="3" name="Espaço Reservado para Conteúdo 2"/>
          <p:cNvSpPr>
            <a:spLocks noGrp="1"/>
          </p:cNvSpPr>
          <p:nvPr>
            <p:ph idx="1"/>
          </p:nvPr>
        </p:nvSpPr>
        <p:spPr>
          <a:xfrm>
            <a:off x="1293813" y="533400"/>
            <a:ext cx="6858000" cy="48006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algn="l" rtl="0">
              <a:defRPr sz="1400"/>
            </a:lvl7pPr>
            <a:lvl8pPr algn="l" rtl="0">
              <a:defRPr sz="1400"/>
            </a:lvl8pPr>
            <a:lvl9pPr algn="l" rtl="0">
              <a:defRPr sz="1400"/>
            </a:lvl9pPr>
          </a:lstStyle>
          <a:p>
            <a:pPr lvl="0" rtl="0"/>
            <a:r>
              <a:rPr lang="pt-BR" smtClean="0"/>
              <a:t>Editar estilos de texto Mestre</a:t>
            </a:r>
          </a:p>
          <a:p>
            <a:pPr lvl="1" rtl="0"/>
            <a:r>
              <a:rPr lang="pt-BR" smtClean="0"/>
              <a:t>Segundo nível</a:t>
            </a:r>
          </a:p>
          <a:p>
            <a:pPr lvl="2" rtl="0"/>
            <a:r>
              <a:rPr lang="pt-BR" smtClean="0"/>
              <a:t>Terceiro nível</a:t>
            </a:r>
          </a:p>
          <a:p>
            <a:pPr lvl="3" rtl="0"/>
            <a:r>
              <a:rPr lang="pt-BR" smtClean="0"/>
              <a:t>Quarto nível</a:t>
            </a:r>
          </a:p>
          <a:p>
            <a:pPr lvl="4" rtl="0"/>
            <a:r>
              <a:rPr lang="pt-BR" smtClean="0"/>
              <a:t>Quinto nível</a:t>
            </a:r>
            <a:endParaRPr/>
          </a:p>
        </p:txBody>
      </p:sp>
      <p:sp>
        <p:nvSpPr>
          <p:cNvPr id="4" name="Espaço Reservado para Texto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pt-BR" smtClean="0"/>
              <a:t>Editar estilos de texto Mestre</a:t>
            </a:r>
          </a:p>
        </p:txBody>
      </p:sp>
      <p:sp>
        <p:nvSpPr>
          <p:cNvPr id="5" name="Espaço Reservado para Data 4"/>
          <p:cNvSpPr>
            <a:spLocks noGrp="1"/>
          </p:cNvSpPr>
          <p:nvPr>
            <p:ph type="dt" sz="half" idx="10"/>
          </p:nvPr>
        </p:nvSpPr>
        <p:spPr/>
        <p:txBody>
          <a:bodyPr rtlCol="0"/>
          <a:lstStyle/>
          <a:p>
            <a:pPr rtl="0"/>
            <a:r>
              <a:rPr lang="en-US"/>
              <a:t>09/01/2016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18977006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837612" y="2277477"/>
            <a:ext cx="2743201" cy="2322178"/>
          </a:xfrm>
        </p:spPr>
        <p:txBody>
          <a:bodyPr rtlCol="0" anchor="b">
            <a:normAutofit/>
          </a:bodyPr>
          <a:lstStyle>
            <a:lvl1pPr algn="l" rtl="0">
              <a:defRPr sz="2600">
                <a:solidFill>
                  <a:schemeClr val="accent2"/>
                </a:solidFill>
              </a:defRPr>
            </a:lvl1pPr>
          </a:lstStyle>
          <a:p>
            <a:pPr rtl="0"/>
            <a:r>
              <a:rPr lang="pt-BR" smtClean="0"/>
              <a:t>Clique para editar o título mestre</a:t>
            </a:r>
            <a:endParaRPr/>
          </a:p>
        </p:txBody>
      </p:sp>
      <p:sp>
        <p:nvSpPr>
          <p:cNvPr id="8" name="Retângulo arredondado 7"/>
          <p:cNvSpPr/>
          <p:nvPr/>
        </p:nvSpPr>
        <p:spPr>
          <a:xfrm>
            <a:off x="1293812" y="533400"/>
            <a:ext cx="6858001" cy="4800600"/>
          </a:xfrm>
          <a:prstGeom prst="roundRect">
            <a:avLst>
              <a:gd name="adj" fmla="val 440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a:p>
        </p:txBody>
      </p:sp>
      <p:sp>
        <p:nvSpPr>
          <p:cNvPr id="3" name="Espaço Reservado para Imagem 2" descr="Um espaço reservado vazio para adicionar uma imagem. Clique no espaço reservado e selecione a imagem que você deseja adicionar."/>
          <p:cNvSpPr>
            <a:spLocks noGrp="1"/>
          </p:cNvSpPr>
          <p:nvPr>
            <p:ph type="pic" idx="1"/>
          </p:nvPr>
        </p:nvSpPr>
        <p:spPr>
          <a:xfrm>
            <a:off x="1408112" y="647700"/>
            <a:ext cx="6629400" cy="4572000"/>
          </a:xfrm>
          <a:prstGeom prst="roundRect">
            <a:avLst>
              <a:gd name="adj" fmla="val 3725"/>
            </a:avLst>
          </a:prstGeom>
        </p:spPr>
        <p:txBody>
          <a:bodyPr tIns="914400" rtlCol="0">
            <a:normAutofit/>
          </a:bodyPr>
          <a:lstStyle>
            <a:lvl1pPr marL="0" indent="0" algn="ctr" rtl="0">
              <a:buNone/>
              <a:defRPr sz="2400"/>
            </a:lvl1pPr>
            <a:lvl2pPr marL="457200" indent="0" algn="l" rtl="0">
              <a:buNone/>
              <a:defRPr sz="2800"/>
            </a:lvl2pPr>
            <a:lvl3pPr marL="914400" indent="0" algn="l" rtl="0">
              <a:buNone/>
              <a:defRPr sz="2400"/>
            </a:lvl3pPr>
            <a:lvl4pPr marL="1371600" indent="0" algn="l" rtl="0">
              <a:buNone/>
              <a:defRPr sz="2000"/>
            </a:lvl4pPr>
            <a:lvl5pPr marL="1828800" indent="0" algn="l" rtl="0">
              <a:buNone/>
              <a:defRPr sz="2000"/>
            </a:lvl5pPr>
            <a:lvl6pPr marL="2286000" indent="0" algn="l" rtl="0">
              <a:buNone/>
              <a:defRPr sz="2000"/>
            </a:lvl6pPr>
            <a:lvl7pPr marL="2743200" indent="0" algn="l" rtl="0">
              <a:buNone/>
              <a:defRPr sz="2000"/>
            </a:lvl7pPr>
            <a:lvl8pPr marL="3200400" indent="0" algn="l" rtl="0">
              <a:buNone/>
              <a:defRPr sz="2000"/>
            </a:lvl8pPr>
            <a:lvl9pPr marL="3657600" indent="0" algn="l" rtl="0">
              <a:buNone/>
              <a:defRPr sz="2000"/>
            </a:lvl9pPr>
          </a:lstStyle>
          <a:p>
            <a:pPr rtl="0"/>
            <a:r>
              <a:rPr lang="pt-BR" smtClean="0"/>
              <a:t>Clique no ícone para adicionar uma imagem</a:t>
            </a:r>
            <a:endParaRPr/>
          </a:p>
        </p:txBody>
      </p:sp>
      <p:sp>
        <p:nvSpPr>
          <p:cNvPr id="4" name="Espaço Reservado para Texto 3"/>
          <p:cNvSpPr>
            <a:spLocks noGrp="1"/>
          </p:cNvSpPr>
          <p:nvPr>
            <p:ph type="body" sz="half" idx="2"/>
          </p:nvPr>
        </p:nvSpPr>
        <p:spPr>
          <a:xfrm>
            <a:off x="8837614" y="4583187"/>
            <a:ext cx="2743200" cy="1131813"/>
          </a:xfrm>
        </p:spPr>
        <p:txBody>
          <a:bodyPr rtlCol="0">
            <a:normAutofit/>
          </a:bodyPr>
          <a:lstStyle>
            <a:lvl1pPr marL="0" indent="0" algn="l" rtl="0">
              <a:spcBef>
                <a:spcPts val="1000"/>
              </a:spcBef>
              <a:buNone/>
              <a:defRPr sz="1400"/>
            </a:lvl1pPr>
            <a:lvl2pPr marL="457200" indent="0" algn="l" rtl="0">
              <a:buNone/>
              <a:defRPr sz="1400"/>
            </a:lvl2pPr>
            <a:lvl3pPr marL="914400" indent="0" algn="l" rtl="0">
              <a:buNone/>
              <a:defRPr sz="1200"/>
            </a:lvl3pPr>
            <a:lvl4pPr marL="1371600" indent="0" algn="l" rtl="0">
              <a:buNone/>
              <a:defRPr sz="1000"/>
            </a:lvl4pPr>
            <a:lvl5pPr marL="1828800" indent="0" algn="l" rtl="0">
              <a:buNone/>
              <a:defRPr sz="1000"/>
            </a:lvl5pPr>
            <a:lvl6pPr marL="2286000" indent="0" algn="l" rtl="0">
              <a:buNone/>
              <a:defRPr sz="1000"/>
            </a:lvl6pPr>
            <a:lvl7pPr marL="2743200" indent="0" algn="l" rtl="0">
              <a:buNone/>
              <a:defRPr sz="1000"/>
            </a:lvl7pPr>
            <a:lvl8pPr marL="3200400" indent="0" algn="l" rtl="0">
              <a:buNone/>
              <a:defRPr sz="1000"/>
            </a:lvl8pPr>
            <a:lvl9pPr marL="3657600" indent="0" algn="l" rtl="0">
              <a:buNone/>
              <a:defRPr sz="1000"/>
            </a:lvl9pPr>
          </a:lstStyle>
          <a:p>
            <a:pPr lvl="0" rtl="0"/>
            <a:r>
              <a:rPr lang="pt-BR" smtClean="0"/>
              <a:t>Editar estilos de texto Mestre</a:t>
            </a:r>
          </a:p>
        </p:txBody>
      </p:sp>
      <p:sp>
        <p:nvSpPr>
          <p:cNvPr id="5" name="Espaço Reservado para Data 4"/>
          <p:cNvSpPr>
            <a:spLocks noGrp="1"/>
          </p:cNvSpPr>
          <p:nvPr>
            <p:ph type="dt" sz="half" idx="10"/>
          </p:nvPr>
        </p:nvSpPr>
        <p:spPr/>
        <p:txBody>
          <a:bodyPr rtlCol="0"/>
          <a:lstStyle/>
          <a:p>
            <a:pPr rtl="0"/>
            <a:r>
              <a:rPr lang="en-US"/>
              <a:t>09/01/2016</a:t>
            </a:r>
            <a:endParaRPr/>
          </a:p>
        </p:txBody>
      </p:sp>
      <p:sp>
        <p:nvSpPr>
          <p:cNvPr id="6" name="Espaço Reservado para Rodapé 5"/>
          <p:cNvSpPr>
            <a:spLocks noGrp="1"/>
          </p:cNvSpPr>
          <p:nvPr>
            <p:ph type="ftr" sz="quarter" idx="11"/>
          </p:nvPr>
        </p:nvSpPr>
        <p:spPr/>
        <p:txBody>
          <a:bodyPr rtlCol="0"/>
          <a:lstStyle/>
          <a:p>
            <a:pPr rtl="0"/>
            <a:endParaRPr/>
          </a:p>
        </p:txBody>
      </p:sp>
      <p:sp>
        <p:nvSpPr>
          <p:cNvPr id="7" name="Espaço Reservado para Número de Slide 6"/>
          <p:cNvSpPr>
            <a:spLocks noGrp="1"/>
          </p:cNvSpPr>
          <p:nvPr>
            <p:ph type="sldNum" sz="quarter" idx="12"/>
          </p:nvPr>
        </p:nvSpPr>
        <p:spPr/>
        <p:txBody>
          <a:bodyPr rtlCol="0"/>
          <a:lstStyle/>
          <a:p>
            <a:pPr rtl="0"/>
            <a:fld id="{8FDBFFB2-86D9-4B8F-A59A-553A60B94BBE}" type="slidenum">
              <a:rPr/>
              <a:pPr rtl="0"/>
              <a:t>‹nº›</a:t>
            </a:fld>
            <a:endParaRPr/>
          </a:p>
        </p:txBody>
      </p:sp>
    </p:spTree>
    <p:extLst>
      <p:ext uri="{BB962C8B-B14F-4D97-AF65-F5344CB8AC3E}">
        <p14:creationId xmlns:p14="http://schemas.microsoft.com/office/powerpoint/2010/main" xmlns="" val="6393017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2208213" y="304800"/>
            <a:ext cx="9372600" cy="1200416"/>
          </a:xfrm>
          <a:prstGeom prst="rect">
            <a:avLst/>
          </a:prstGeom>
        </p:spPr>
        <p:txBody>
          <a:bodyPr vert="horz" lIns="91440" tIns="45720" rIns="91440" bIns="45720" rtlCol="0" anchor="b">
            <a:normAutofit/>
          </a:bodyPr>
          <a:lstStyle/>
          <a:p>
            <a:pPr rtl="0"/>
            <a:r>
              <a:rPr lang="pt-BR"/>
              <a:t>Clique para editar o estilo de título Mestre</a:t>
            </a:r>
            <a:endParaRPr dirty="0"/>
          </a:p>
        </p:txBody>
      </p:sp>
      <p:sp>
        <p:nvSpPr>
          <p:cNvPr id="3" name="Espaço Reservado para Texto 2"/>
          <p:cNvSpPr>
            <a:spLocks noGrp="1"/>
          </p:cNvSpPr>
          <p:nvPr>
            <p:ph type="body" idx="1"/>
          </p:nvPr>
        </p:nvSpPr>
        <p:spPr>
          <a:xfrm>
            <a:off x="2208213" y="1600200"/>
            <a:ext cx="9372600" cy="4114800"/>
          </a:xfrm>
          <a:prstGeom prst="rect">
            <a:avLst/>
          </a:prstGeom>
        </p:spPr>
        <p:txBody>
          <a:bodyPr vert="horz" lIns="91440" tIns="45720" rIns="91440" bIns="45720" rtlCol="0">
            <a:normAutofit/>
          </a:bodyPr>
          <a:lstStyle/>
          <a:p>
            <a:pPr lvl="0" rtl="0"/>
            <a:r>
              <a:rPr lang="pt-BR"/>
              <a:t>Clique para editar o texto Mestre</a:t>
            </a:r>
          </a:p>
          <a:p>
            <a:pPr lvl="1" rtl="0"/>
            <a:r>
              <a:rPr lang="pt-BR"/>
              <a:t>Segundo nível</a:t>
            </a:r>
          </a:p>
          <a:p>
            <a:pPr lvl="2" rtl="0"/>
            <a:r>
              <a:rPr lang="pt-BR"/>
              <a:t>Terceiro nível</a:t>
            </a:r>
          </a:p>
          <a:p>
            <a:pPr lvl="3" rtl="0"/>
            <a:r>
              <a:rPr lang="pt-BR"/>
              <a:t>Quarto nível</a:t>
            </a:r>
          </a:p>
          <a:p>
            <a:pPr lvl="4" rtl="0"/>
            <a:r>
              <a:rPr lang="pt-BR"/>
              <a:t>Quinto nível</a:t>
            </a:r>
            <a:endParaRPr/>
          </a:p>
        </p:txBody>
      </p:sp>
      <p:sp>
        <p:nvSpPr>
          <p:cNvPr id="4" name="Espaço Reservado para Data 3"/>
          <p:cNvSpPr>
            <a:spLocks noGrp="1"/>
          </p:cNvSpPr>
          <p:nvPr>
            <p:ph type="dt" sz="half" idx="2"/>
          </p:nvPr>
        </p:nvSpPr>
        <p:spPr>
          <a:xfrm>
            <a:off x="253576" y="6505078"/>
            <a:ext cx="964036" cy="228600"/>
          </a:xfrm>
          <a:prstGeom prst="rect">
            <a:avLst/>
          </a:prstGeom>
        </p:spPr>
        <p:txBody>
          <a:bodyPr vert="horz" lIns="91440" tIns="45720" rIns="91440" bIns="45720" rtlCol="0" anchor="ctr"/>
          <a:lstStyle>
            <a:lvl1pPr algn="l" rtl="0">
              <a:defRPr sz="1100">
                <a:solidFill>
                  <a:schemeClr val="tx2"/>
                </a:solidFill>
              </a:defRPr>
            </a:lvl1pPr>
          </a:lstStyle>
          <a:p>
            <a:pPr rtl="0"/>
            <a:r>
              <a:rPr lang="en-US" smtClean="0"/>
              <a:t>09/01/2016</a:t>
            </a:r>
            <a:endParaRPr lang="en-US" dirty="0"/>
          </a:p>
        </p:txBody>
      </p:sp>
      <p:sp>
        <p:nvSpPr>
          <p:cNvPr id="5" name="Espaço Reservado para Rodapé 4"/>
          <p:cNvSpPr>
            <a:spLocks noGrp="1"/>
          </p:cNvSpPr>
          <p:nvPr>
            <p:ph type="ftr" sz="quarter" idx="3"/>
          </p:nvPr>
        </p:nvSpPr>
        <p:spPr>
          <a:xfrm>
            <a:off x="1280159" y="6505078"/>
            <a:ext cx="6876415" cy="228600"/>
          </a:xfrm>
          <a:prstGeom prst="rect">
            <a:avLst/>
          </a:prstGeom>
        </p:spPr>
        <p:txBody>
          <a:bodyPr vert="horz" lIns="91440" tIns="45720" rIns="91440" bIns="45720" rtlCol="0" anchor="ctr"/>
          <a:lstStyle>
            <a:lvl1pPr algn="l" rtl="0">
              <a:defRPr sz="1100">
                <a:solidFill>
                  <a:schemeClr val="tx2"/>
                </a:solidFill>
              </a:defRPr>
            </a:lvl1pPr>
          </a:lstStyle>
          <a:p>
            <a:pPr rtl="0"/>
            <a:endParaRPr lang="en-US"/>
          </a:p>
        </p:txBody>
      </p:sp>
      <p:sp>
        <p:nvSpPr>
          <p:cNvPr id="6" name="Espaço Reservado para o Número do Slide 5"/>
          <p:cNvSpPr>
            <a:spLocks noGrp="1"/>
          </p:cNvSpPr>
          <p:nvPr>
            <p:ph type="sldNum" sz="quarter" idx="4"/>
          </p:nvPr>
        </p:nvSpPr>
        <p:spPr>
          <a:xfrm>
            <a:off x="11580814" y="6280298"/>
            <a:ext cx="533399" cy="349101"/>
          </a:xfrm>
          <a:prstGeom prst="rect">
            <a:avLst/>
          </a:prstGeom>
        </p:spPr>
        <p:txBody>
          <a:bodyPr vert="horz" lIns="91440" tIns="45720" rIns="91440" bIns="45720" rtlCol="0" anchor="ctr"/>
          <a:lstStyle>
            <a:lvl1pPr algn="ctr" rtl="0">
              <a:defRPr sz="1100" b="1">
                <a:solidFill>
                  <a:srgbClr val="AB3C19"/>
                </a:solidFill>
              </a:defRPr>
            </a:lvl1pPr>
          </a:lstStyle>
          <a:p>
            <a:pPr rtl="0"/>
            <a:fld id="{8FDBFFB2-86D9-4B8F-A59A-553A60B94BBE}" type="slidenum">
              <a:rPr lang="en-US" smtClean="0"/>
              <a:pPr rtl="0"/>
              <a:t>‹nº›</a:t>
            </a:fld>
            <a:endParaRPr lang="en-US"/>
          </a:p>
        </p:txBody>
      </p:sp>
    </p:spTree>
    <p:extLst>
      <p:ext uri="{BB962C8B-B14F-4D97-AF65-F5344CB8AC3E}">
        <p14:creationId xmlns:p14="http://schemas.microsoft.com/office/powerpoint/2010/main" xmlns="" val="1170255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400"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Wingdings" panose="05000000000000000000" pitchFamily="2" charset="2"/>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Wingdings" panose="05000000000000000000" pitchFamily="2" charset="2"/>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Wingdings" panose="05000000000000000000" pitchFamily="2" charset="2"/>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Wingdings" panose="05000000000000000000" pitchFamily="2" charset="2"/>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rtlCol="0">
            <a:normAutofit/>
          </a:bodyPr>
          <a:lstStyle/>
          <a:p>
            <a:r>
              <a:rPr lang="pt-BR" sz="4800" dirty="0"/>
              <a:t>Programa Primeira Infância no SUAS - </a:t>
            </a:r>
          </a:p>
        </p:txBody>
      </p:sp>
      <p:sp>
        <p:nvSpPr>
          <p:cNvPr id="3" name="Subtítulo 2"/>
          <p:cNvSpPr>
            <a:spLocks noGrp="1"/>
          </p:cNvSpPr>
          <p:nvPr>
            <p:ph type="subTitle" idx="1"/>
          </p:nvPr>
        </p:nvSpPr>
        <p:spPr>
          <a:xfrm>
            <a:off x="1065213" y="3108804"/>
            <a:ext cx="7091361" cy="1274010"/>
          </a:xfrm>
        </p:spPr>
        <p:txBody>
          <a:bodyPr rtlCol="0">
            <a:normAutofit lnSpcReduction="10000"/>
          </a:bodyPr>
          <a:lstStyle/>
          <a:p>
            <a:r>
              <a:rPr lang="pt-BR" dirty="0" smtClean="0"/>
              <a:t>4º </a:t>
            </a:r>
            <a:r>
              <a:rPr lang="pt-BR" dirty="0"/>
              <a:t>Encontro – Processo Formativo da Educação Continuada.</a:t>
            </a:r>
          </a:p>
          <a:p>
            <a:endParaRPr lang="pt-BR" dirty="0"/>
          </a:p>
          <a:p>
            <a:r>
              <a:rPr lang="pt-BR" dirty="0" smtClean="0"/>
              <a:t>29 e 30 de Novembro </a:t>
            </a:r>
            <a:r>
              <a:rPr lang="pt-BR" dirty="0"/>
              <a:t>de 2018</a:t>
            </a:r>
          </a:p>
          <a:p>
            <a:endParaRPr lang="pt-BR" dirty="0"/>
          </a:p>
          <a:p>
            <a:endParaRPr lang="pt-BR" dirty="0"/>
          </a:p>
        </p:txBody>
      </p:sp>
    </p:spTree>
    <p:extLst>
      <p:ext uri="{BB962C8B-B14F-4D97-AF65-F5344CB8AC3E}">
        <p14:creationId xmlns:p14="http://schemas.microsoft.com/office/powerpoint/2010/main" xmlns="" val="35784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Contribuições Importantes...</a:t>
            </a:r>
          </a:p>
        </p:txBody>
      </p:sp>
      <p:sp>
        <p:nvSpPr>
          <p:cNvPr id="3" name="Espaço Reservado para Conteúdo 2"/>
          <p:cNvSpPr>
            <a:spLocks noGrp="1"/>
          </p:cNvSpPr>
          <p:nvPr>
            <p:ph idx="1"/>
          </p:nvPr>
        </p:nvSpPr>
        <p:spPr/>
        <p:txBody>
          <a:bodyPr>
            <a:normAutofit/>
          </a:bodyPr>
          <a:lstStyle/>
          <a:p>
            <a:pPr algn="just">
              <a:lnSpc>
                <a:spcPct val="150000"/>
              </a:lnSpc>
            </a:pPr>
            <a:r>
              <a:rPr lang="pt-BR" sz="1600" dirty="0"/>
              <a:t>Autores como Piaget e Vygotsky também concordavam que as crianças construíram suas aprendizagens e que o aprendizado das crianças se dá por meio de inter-relações, o que requer a construção de um ambiente que permita a interdependência e a interação. </a:t>
            </a:r>
          </a:p>
          <a:p>
            <a:pPr algn="just">
              <a:lnSpc>
                <a:spcPct val="150000"/>
              </a:lnSpc>
            </a:pPr>
            <a:r>
              <a:rPr lang="pt-BR" sz="1600" dirty="0"/>
              <a:t>As crianças se tornam mais corajosas, autônomas, cooperativas, confiantes em sim mesma.</a:t>
            </a:r>
          </a:p>
          <a:p>
            <a:pPr lvl="0" algn="just">
              <a:lnSpc>
                <a:spcPct val="150000"/>
              </a:lnSpc>
            </a:pPr>
            <a:r>
              <a:rPr lang="pt-BR" sz="1600" dirty="0"/>
              <a:t>A pedagogia de Regio </a:t>
            </a:r>
            <a:r>
              <a:rPr lang="pt-BR" sz="1600" dirty="0" err="1"/>
              <a:t>Emilia</a:t>
            </a:r>
            <a:r>
              <a:rPr lang="pt-BR" sz="1600" dirty="0"/>
              <a:t> prioriza a escuta, o reconhecimento das múltiplas potencialidades de cada criança que deve ser atendida em sua individualidade.</a:t>
            </a:r>
          </a:p>
          <a:p>
            <a:pPr algn="just">
              <a:lnSpc>
                <a:spcPct val="150000"/>
              </a:lnSpc>
            </a:pPr>
            <a:r>
              <a:rPr lang="pt-BR" sz="1600" dirty="0"/>
              <a:t>Uma característica importante em Regio é que os projetos visam ajudar as crianças menores a extrair um sentido mais profundo e complexo de eventos e fenômenos de seus próprios ambientes e de experiências que mereçam sua atenção e esse projetos são desenvolvidos em </a:t>
            </a:r>
            <a:r>
              <a:rPr lang="pt-BR" sz="1600" b="1" dirty="0"/>
              <a:t>ateliês.</a:t>
            </a:r>
          </a:p>
          <a:p>
            <a:pPr>
              <a:lnSpc>
                <a:spcPct val="150000"/>
              </a:lnSpc>
            </a:pPr>
            <a:endParaRPr lang="pt-BR" sz="1600" dirty="0"/>
          </a:p>
        </p:txBody>
      </p:sp>
    </p:spTree>
    <p:extLst>
      <p:ext uri="{BB962C8B-B14F-4D97-AF65-F5344CB8AC3E}">
        <p14:creationId xmlns:p14="http://schemas.microsoft.com/office/powerpoint/2010/main" xmlns="" val="2177966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são ateliês?</a:t>
            </a:r>
          </a:p>
        </p:txBody>
      </p:sp>
      <p:sp>
        <p:nvSpPr>
          <p:cNvPr id="3" name="Espaço Reservado para Conteúdo 2"/>
          <p:cNvSpPr>
            <a:spLocks noGrp="1"/>
          </p:cNvSpPr>
          <p:nvPr>
            <p:ph idx="1"/>
          </p:nvPr>
        </p:nvSpPr>
        <p:spPr/>
        <p:txBody>
          <a:bodyPr/>
          <a:lstStyle/>
          <a:p>
            <a:pPr algn="just">
              <a:lnSpc>
                <a:spcPct val="150000"/>
              </a:lnSpc>
            </a:pPr>
            <a:r>
              <a:rPr lang="pt-BR" dirty="0"/>
              <a:t>O Ateliê é um lugar de sensibilização. Em Regio Emília o ateliê é um espaço em que a criança faz com as próprias mãos, um lugar de exploração individual, um lugar planejado para conectar os projetos das diferentes salas de aula. Uma oficina para que as crianças manifestem suas ideias com o uso de materiais diversos, materiais com linguagem para expressar e comunicar-se</a:t>
            </a:r>
          </a:p>
          <a:p>
            <a:pPr algn="just">
              <a:lnSpc>
                <a:spcPct val="150000"/>
              </a:lnSpc>
            </a:pPr>
            <a:r>
              <a:rPr lang="pt-BR" dirty="0"/>
              <a:t>As crianças podem comunicar suas ideias, sentimentos, seu entendimento, sua imaginação e observações por meio da representação visual.</a:t>
            </a:r>
          </a:p>
          <a:p>
            <a:pPr algn="just">
              <a:lnSpc>
                <a:spcPct val="150000"/>
              </a:lnSpc>
            </a:pPr>
            <a:endParaRPr lang="pt-BR" dirty="0"/>
          </a:p>
          <a:p>
            <a:endParaRPr lang="pt-BR" dirty="0"/>
          </a:p>
        </p:txBody>
      </p:sp>
    </p:spTree>
    <p:extLst>
      <p:ext uri="{BB962C8B-B14F-4D97-AF65-F5344CB8AC3E}">
        <p14:creationId xmlns:p14="http://schemas.microsoft.com/office/powerpoint/2010/main" xmlns="" val="465493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ATIVIDADES EM REGIO EMILIA</a:t>
            </a:r>
          </a:p>
        </p:txBody>
      </p:sp>
      <p:sp>
        <p:nvSpPr>
          <p:cNvPr id="3" name="Espaço Reservado para Conteúdo 2"/>
          <p:cNvSpPr>
            <a:spLocks noGrp="1"/>
          </p:cNvSpPr>
          <p:nvPr>
            <p:ph idx="1"/>
          </p:nvPr>
        </p:nvSpPr>
        <p:spPr/>
        <p:txBody>
          <a:bodyPr>
            <a:normAutofit fontScale="55000" lnSpcReduction="20000"/>
          </a:bodyPr>
          <a:lstStyle/>
          <a:p>
            <a:pPr>
              <a:lnSpc>
                <a:spcPct val="170000"/>
              </a:lnSpc>
            </a:pPr>
            <a:r>
              <a:rPr lang="pt-BR" sz="2600" dirty="0"/>
              <a:t>As atividades incluem observação direta, representação dessas observações, de ideias, de memórias, de emoções, de imagens e de novos conhecimentos em várias maneiras. </a:t>
            </a:r>
          </a:p>
          <a:p>
            <a:pPr>
              <a:lnSpc>
                <a:spcPct val="170000"/>
              </a:lnSpc>
            </a:pPr>
            <a:r>
              <a:rPr lang="pt-BR" sz="2600" dirty="0"/>
              <a:t>Vocês podem me perguntar mas como podemos aplicar na nossa prática de trabalho se a maioria das crianças ainda não escrevem? Elas pode ditar seus pensamentos ou observações para que outros possam escrever, ou representar através de desenhos e pinturas que demonstrem o que estão sentindo.</a:t>
            </a:r>
          </a:p>
          <a:p>
            <a:pPr>
              <a:lnSpc>
                <a:spcPct val="170000"/>
              </a:lnSpc>
            </a:pPr>
            <a:r>
              <a:rPr lang="pt-BR" sz="2600" dirty="0"/>
              <a:t>As atividades devem ser registradas por documentos ou fotos.</a:t>
            </a:r>
          </a:p>
          <a:p>
            <a:pPr>
              <a:lnSpc>
                <a:spcPct val="170000"/>
              </a:lnSpc>
            </a:pPr>
            <a:r>
              <a:rPr lang="pt-BR" sz="2600" dirty="0"/>
              <a:t>Como devo aplicar essa metodologia em minha prática de trabalho? Posso aplicar através de oficinas e grupos, onde as crianças possam demonstrar suas habilidades afetivas, cognitivas e sociais, através de seus pensamentos e sentimentos onde os estímulos as ajudam a buscar maior autonomia, melhorando sua capacidade em relacionar-se, sua inteligência e uso de linguagens</a:t>
            </a:r>
            <a:r>
              <a:rPr lang="pt-BR" sz="2200" dirty="0"/>
              <a:t>.</a:t>
            </a:r>
          </a:p>
          <a:p>
            <a:endParaRPr lang="pt-BR" dirty="0"/>
          </a:p>
        </p:txBody>
      </p:sp>
    </p:spTree>
    <p:extLst>
      <p:ext uri="{BB962C8B-B14F-4D97-AF65-F5344CB8AC3E}">
        <p14:creationId xmlns:p14="http://schemas.microsoft.com/office/powerpoint/2010/main" xmlns="" val="898340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Materiais Utilizados</a:t>
            </a:r>
            <a:endParaRPr lang="pt-BR" dirty="0"/>
          </a:p>
        </p:txBody>
      </p:sp>
      <p:sp>
        <p:nvSpPr>
          <p:cNvPr id="3" name="Espaço Reservado para Conteúdo 2"/>
          <p:cNvSpPr>
            <a:spLocks noGrp="1"/>
          </p:cNvSpPr>
          <p:nvPr>
            <p:ph idx="1"/>
          </p:nvPr>
        </p:nvSpPr>
        <p:spPr/>
        <p:txBody>
          <a:bodyPr/>
          <a:lstStyle/>
          <a:p>
            <a:r>
              <a:rPr lang="pt-BR" dirty="0"/>
              <a:t>São utilizados </a:t>
            </a:r>
            <a:r>
              <a:rPr lang="pt-BR" b="1" dirty="0"/>
              <a:t>materiais naturais</a:t>
            </a:r>
            <a:r>
              <a:rPr lang="pt-BR" dirty="0"/>
              <a:t> para exploração: troncos, pedras, folhas…</a:t>
            </a:r>
          </a:p>
          <a:p>
            <a:endParaRPr lang="pt-BR" dirty="0"/>
          </a:p>
        </p:txBody>
      </p:sp>
      <p:pic>
        <p:nvPicPr>
          <p:cNvPr id="4" name="Imagem 3" descr="pedagogia reggio emilia 06"/>
          <p:cNvPicPr/>
          <p:nvPr/>
        </p:nvPicPr>
        <p:blipFill>
          <a:blip r:embed="rId2">
            <a:extLst>
              <a:ext uri="{28A0092B-C50C-407E-A947-70E740481C1C}">
                <a14:useLocalDpi xmlns:a14="http://schemas.microsoft.com/office/drawing/2010/main" xmlns="" val="0"/>
              </a:ext>
            </a:extLst>
          </a:blip>
          <a:srcRect/>
          <a:stretch>
            <a:fillRect/>
          </a:stretch>
        </p:blipFill>
        <p:spPr bwMode="auto">
          <a:xfrm>
            <a:off x="1952786" y="2293749"/>
            <a:ext cx="3363133" cy="3254644"/>
          </a:xfrm>
          <a:prstGeom prst="rect">
            <a:avLst/>
          </a:prstGeom>
          <a:noFill/>
          <a:ln>
            <a:noFill/>
          </a:ln>
        </p:spPr>
      </p:pic>
      <p:pic>
        <p:nvPicPr>
          <p:cNvPr id="5" name="Imagem 4" descr="pedagogia reggio emilia 02"/>
          <p:cNvPicPr/>
          <p:nvPr/>
        </p:nvPicPr>
        <p:blipFill>
          <a:blip r:embed="rId3">
            <a:extLst>
              <a:ext uri="{28A0092B-C50C-407E-A947-70E740481C1C}">
                <a14:useLocalDpi xmlns:a14="http://schemas.microsoft.com/office/drawing/2010/main" xmlns="" val="0"/>
              </a:ext>
            </a:extLst>
          </a:blip>
          <a:srcRect/>
          <a:stretch>
            <a:fillRect/>
          </a:stretch>
        </p:blipFill>
        <p:spPr bwMode="auto">
          <a:xfrm>
            <a:off x="7222211" y="2293749"/>
            <a:ext cx="3471619" cy="3254644"/>
          </a:xfrm>
          <a:prstGeom prst="rect">
            <a:avLst/>
          </a:prstGeom>
          <a:noFill/>
          <a:ln>
            <a:noFill/>
          </a:ln>
        </p:spPr>
      </p:pic>
    </p:spTree>
    <p:extLst>
      <p:ext uri="{BB962C8B-B14F-4D97-AF65-F5344CB8AC3E}">
        <p14:creationId xmlns:p14="http://schemas.microsoft.com/office/powerpoint/2010/main" xmlns="" val="3641817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Como aplicar </a:t>
            </a:r>
            <a:r>
              <a:rPr lang="pt-BR" b="1" dirty="0" err="1"/>
              <a:t>Reggio</a:t>
            </a:r>
            <a:r>
              <a:rPr lang="pt-BR" b="1" dirty="0"/>
              <a:t> </a:t>
            </a:r>
            <a:r>
              <a:rPr lang="pt-BR" b="1" dirty="0" err="1"/>
              <a:t>Emilia</a:t>
            </a:r>
            <a:r>
              <a:rPr lang="pt-BR" b="1" dirty="0"/>
              <a:t> em casa?</a:t>
            </a:r>
            <a:r>
              <a:rPr lang="pt-BR" dirty="0"/>
              <a:t/>
            </a:r>
            <a:br>
              <a:rPr lang="pt-BR" dirty="0"/>
            </a:br>
            <a:endParaRPr lang="pt-BR" dirty="0"/>
          </a:p>
        </p:txBody>
      </p:sp>
      <p:sp>
        <p:nvSpPr>
          <p:cNvPr id="3" name="Espaço Reservado para Conteúdo 2"/>
          <p:cNvSpPr>
            <a:spLocks noGrp="1"/>
          </p:cNvSpPr>
          <p:nvPr>
            <p:ph idx="1"/>
          </p:nvPr>
        </p:nvSpPr>
        <p:spPr/>
        <p:txBody>
          <a:bodyPr>
            <a:normAutofit fontScale="92500" lnSpcReduction="20000"/>
          </a:bodyPr>
          <a:lstStyle/>
          <a:p>
            <a:pPr>
              <a:lnSpc>
                <a:spcPct val="150000"/>
              </a:lnSpc>
            </a:pPr>
            <a:r>
              <a:rPr lang="pt-BR" dirty="0"/>
              <a:t>Partir do interesse da criança para propor atividades. Para isso, seja um observador de seu filho quando estiver jogando. Do próprio cotidiano podem surgir tarefas incríveis.</a:t>
            </a:r>
          </a:p>
          <a:p>
            <a:pPr>
              <a:lnSpc>
                <a:spcPct val="150000"/>
              </a:lnSpc>
            </a:pPr>
            <a:r>
              <a:rPr lang="pt-BR" dirty="0"/>
              <a:t>Tendo em conta a temática que desperta interesse na criança, é o seu momento de preparar a atividade. Provoque a criança com elementos, materiais, vídeos, passeios ou contos que potenciem o interesse da criança sobre o tema.</a:t>
            </a:r>
          </a:p>
          <a:p>
            <a:pPr>
              <a:lnSpc>
                <a:spcPct val="150000"/>
              </a:lnSpc>
            </a:pPr>
            <a:r>
              <a:rPr lang="pt-BR" dirty="0"/>
              <a:t>Uma vez proposta a atividade, ela deve ser livre para explorar. Como adultos podemos atribuir valores ao que está explorando, ajudando-o a compreender melhor o entorno.</a:t>
            </a:r>
          </a:p>
          <a:p>
            <a:endParaRPr lang="pt-BR" dirty="0"/>
          </a:p>
        </p:txBody>
      </p:sp>
    </p:spTree>
    <p:extLst>
      <p:ext uri="{BB962C8B-B14F-4D97-AF65-F5344CB8AC3E}">
        <p14:creationId xmlns:p14="http://schemas.microsoft.com/office/powerpoint/2010/main" xmlns="" val="1608233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O que se espera do Técnico...</a:t>
            </a:r>
          </a:p>
        </p:txBody>
      </p:sp>
      <p:sp>
        <p:nvSpPr>
          <p:cNvPr id="3" name="Espaço Reservado para Conteúdo 2"/>
          <p:cNvSpPr>
            <a:spLocks noGrp="1"/>
          </p:cNvSpPr>
          <p:nvPr>
            <p:ph idx="1"/>
          </p:nvPr>
        </p:nvSpPr>
        <p:spPr/>
        <p:txBody>
          <a:bodyPr/>
          <a:lstStyle/>
          <a:p>
            <a:pPr algn="just">
              <a:lnSpc>
                <a:spcPct val="150000"/>
              </a:lnSpc>
            </a:pPr>
            <a:r>
              <a:rPr lang="pt-BR" dirty="0"/>
              <a:t>Supervisionar o trabalho dos cuidadores/educadores através de reuniões e atividades de observação.</a:t>
            </a:r>
          </a:p>
          <a:p>
            <a:pPr algn="just">
              <a:lnSpc>
                <a:spcPct val="150000"/>
              </a:lnSpc>
            </a:pPr>
            <a:r>
              <a:rPr lang="pt-BR" dirty="0"/>
              <a:t>O cuidador/educador para exercer sua função com autonomia deve ter a capacitação adequada, devem ter orientação e apoio permanente por parte da equipe técnica, bem como espaços para trocas nos quais possam compartilhar entre si experiências e angústias decorrentes da atuação, buscando a construção coletiva de estratégias para o enfrentamento de desafios.</a:t>
            </a:r>
          </a:p>
          <a:p>
            <a:endParaRPr lang="pt-BR" dirty="0"/>
          </a:p>
        </p:txBody>
      </p:sp>
    </p:spTree>
    <p:extLst>
      <p:ext uri="{BB962C8B-B14F-4D97-AF65-F5344CB8AC3E}">
        <p14:creationId xmlns:p14="http://schemas.microsoft.com/office/powerpoint/2010/main" xmlns="" val="4119059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8213" y="382292"/>
            <a:ext cx="9372600" cy="1200416"/>
          </a:xfrm>
        </p:spPr>
        <p:txBody>
          <a:bodyPr/>
          <a:lstStyle/>
          <a:p>
            <a:r>
              <a:rPr lang="pt-BR" dirty="0" smtClean="0"/>
              <a:t>Contribuições Finais...</a:t>
            </a:r>
            <a:endParaRPr lang="pt-BR" dirty="0"/>
          </a:p>
        </p:txBody>
      </p:sp>
      <p:sp>
        <p:nvSpPr>
          <p:cNvPr id="3" name="Espaço Reservado para Conteúdo 2"/>
          <p:cNvSpPr>
            <a:spLocks noGrp="1"/>
          </p:cNvSpPr>
          <p:nvPr>
            <p:ph idx="1"/>
          </p:nvPr>
        </p:nvSpPr>
        <p:spPr/>
        <p:txBody>
          <a:bodyPr>
            <a:normAutofit fontScale="85000" lnSpcReduction="20000"/>
          </a:bodyPr>
          <a:lstStyle/>
          <a:p>
            <a:pPr>
              <a:lnSpc>
                <a:spcPct val="150000"/>
              </a:lnSpc>
            </a:pPr>
            <a:r>
              <a:rPr lang="pt-BR" dirty="0"/>
              <a:t>Em breves palavras, a pedagogia </a:t>
            </a:r>
            <a:r>
              <a:rPr lang="pt-BR" dirty="0" err="1"/>
              <a:t>Reggio</a:t>
            </a:r>
            <a:r>
              <a:rPr lang="pt-BR" dirty="0"/>
              <a:t> </a:t>
            </a:r>
            <a:r>
              <a:rPr lang="pt-BR" dirty="0" err="1"/>
              <a:t>Emilia</a:t>
            </a:r>
            <a:r>
              <a:rPr lang="pt-BR" dirty="0"/>
              <a:t> considera a essência da criança, como um sujeito extraordinário, dotado de capacidades e potencial para descobrir o mundo por si só. Através das relações estabelecidas com seus pares, constrói, desde o começo da vida, conhecimento, cultura e sua própria identidade. Dessa forma, a criança é protagonista de seu aprendizado, pois através de sua curiosidade, experimenta o mundo.</a:t>
            </a:r>
          </a:p>
          <a:p>
            <a:pPr>
              <a:lnSpc>
                <a:spcPct val="150000"/>
              </a:lnSpc>
            </a:pPr>
            <a:r>
              <a:rPr lang="pt-BR" dirty="0"/>
              <a:t>A abordagem educacional de </a:t>
            </a:r>
            <a:r>
              <a:rPr lang="pt-BR" dirty="0" err="1"/>
              <a:t>Reggio</a:t>
            </a:r>
            <a:r>
              <a:rPr lang="pt-BR" dirty="0"/>
              <a:t> </a:t>
            </a:r>
            <a:r>
              <a:rPr lang="pt-BR" dirty="0" err="1"/>
              <a:t>Emilia</a:t>
            </a:r>
            <a:r>
              <a:rPr lang="pt-BR" dirty="0"/>
              <a:t> destaca-se, em primeiro lugar, por inovadora desde sua origem, quando, no pós-guerra, a primeira escola foi construída em condições econômicas e sociais era incerto, nascia ali um sonho de melhorar a vida das famílias e, sobretudo das crianças. Construída com a força e a união da comunidade. Não deixou de ser inovadora, e porque não dizer inspiradora e que estimula e entusiasma projetos pelo mundo a fora.</a:t>
            </a:r>
          </a:p>
          <a:p>
            <a:pPr>
              <a:lnSpc>
                <a:spcPct val="150000"/>
              </a:lnSpc>
            </a:pPr>
            <a:endParaRPr lang="pt-BR" dirty="0"/>
          </a:p>
        </p:txBody>
      </p:sp>
    </p:spTree>
    <p:extLst>
      <p:ext uri="{BB962C8B-B14F-4D97-AF65-F5344CB8AC3E}">
        <p14:creationId xmlns:p14="http://schemas.microsoft.com/office/powerpoint/2010/main" xmlns="" val="45458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pPr>
              <a:lnSpc>
                <a:spcPct val="150000"/>
              </a:lnSpc>
            </a:pPr>
            <a:r>
              <a:rPr lang="pt-BR" dirty="0"/>
              <a:t>A respeito do protagonismo infantil, conclui-se que para a criança se torne protagonista do seu conhecimento é preciso que esteja em um ambiente social, em intercâmbio com outras crianças e adultos, participando de práticas sociais historicamente construídos, internalizando experiências vividas que lhe propiciam dominar conceitos, valores e formas de comportamento.</a:t>
            </a:r>
          </a:p>
          <a:p>
            <a:pPr>
              <a:lnSpc>
                <a:spcPct val="150000"/>
              </a:lnSpc>
            </a:pPr>
            <a:endParaRPr lang="pt-BR" dirty="0"/>
          </a:p>
        </p:txBody>
      </p:sp>
    </p:spTree>
    <p:extLst>
      <p:ext uri="{BB962C8B-B14F-4D97-AF65-F5344CB8AC3E}">
        <p14:creationId xmlns:p14="http://schemas.microsoft.com/office/powerpoint/2010/main" xmlns="" val="2530744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ATIVIDADE: Com quem fica a bola?</a:t>
            </a:r>
          </a:p>
        </p:txBody>
      </p:sp>
      <p:sp>
        <p:nvSpPr>
          <p:cNvPr id="3" name="Espaço Reservado para Conteúdo 2"/>
          <p:cNvSpPr>
            <a:spLocks noGrp="1"/>
          </p:cNvSpPr>
          <p:nvPr>
            <p:ph idx="1"/>
          </p:nvPr>
        </p:nvSpPr>
        <p:spPr/>
        <p:txBody>
          <a:bodyPr/>
          <a:lstStyle/>
          <a:p>
            <a:pPr>
              <a:buFont typeface="Arial" pitchFamily="34" charset="0"/>
              <a:buChar char="•"/>
            </a:pPr>
            <a:r>
              <a:rPr lang="pt-BR" dirty="0"/>
              <a:t>Material: providenciar uma bola e uma boneca</a:t>
            </a:r>
          </a:p>
          <a:p>
            <a:pPr marL="502920" indent="-457200">
              <a:buFont typeface="+mj-lt"/>
              <a:buAutoNum type="arabicPeriod"/>
            </a:pPr>
            <a:r>
              <a:rPr lang="pt-BR" dirty="0"/>
              <a:t>Todos os participantes ficam </a:t>
            </a:r>
            <a:r>
              <a:rPr lang="pt-BR" dirty="0" smtClean="0"/>
              <a:t>em pé </a:t>
            </a:r>
            <a:r>
              <a:rPr lang="pt-BR" dirty="0"/>
              <a:t>de forma circular;</a:t>
            </a:r>
          </a:p>
          <a:p>
            <a:pPr marL="502920" indent="-457200">
              <a:buFont typeface="+mj-lt"/>
              <a:buAutoNum type="arabicPeriod"/>
            </a:pPr>
            <a:r>
              <a:rPr lang="pt-BR" dirty="0"/>
              <a:t>A um dado momento </a:t>
            </a:r>
            <a:r>
              <a:rPr lang="pt-BR" dirty="0" smtClean="0"/>
              <a:t>o multiplicador </a:t>
            </a:r>
            <a:r>
              <a:rPr lang="pt-BR" dirty="0"/>
              <a:t>entrega uma bola ou algum objeto (boneca) para que um dos </a:t>
            </a:r>
            <a:r>
              <a:rPr lang="pt-BR" dirty="0" smtClean="0"/>
              <a:t>participantes </a:t>
            </a:r>
            <a:r>
              <a:rPr lang="pt-BR" dirty="0"/>
              <a:t>a faça circular;</a:t>
            </a:r>
          </a:p>
          <a:p>
            <a:pPr marL="502920" indent="-457200">
              <a:buFont typeface="+mj-lt"/>
              <a:buAutoNum type="arabicPeriod"/>
            </a:pPr>
            <a:r>
              <a:rPr lang="pt-BR" dirty="0"/>
              <a:t>A certa altura, </a:t>
            </a:r>
            <a:r>
              <a:rPr lang="pt-BR" dirty="0" smtClean="0"/>
              <a:t>o multiplicador </a:t>
            </a:r>
            <a:r>
              <a:rPr lang="pt-BR" dirty="0"/>
              <a:t>dará um sinal para parar a circulação do objeto, e quem estiver com o mesmo deverá dizer o que este objeto representa para ele;</a:t>
            </a:r>
          </a:p>
          <a:p>
            <a:pPr marL="502920" indent="-457200">
              <a:buFont typeface="+mj-lt"/>
              <a:buAutoNum type="arabicPeriod"/>
            </a:pPr>
            <a:r>
              <a:rPr lang="pt-BR" dirty="0"/>
              <a:t>Após dizer o que o objeto significa para ele, o objeto continua circulando de mão em mão  enquanto houver motivação para o mesmo ou até que todos consigam falar sobre o objeto.</a:t>
            </a:r>
          </a:p>
          <a:p>
            <a:endParaRPr lang="pt-BR" dirty="0"/>
          </a:p>
        </p:txBody>
      </p:sp>
    </p:spTree>
    <p:extLst>
      <p:ext uri="{BB962C8B-B14F-4D97-AF65-F5344CB8AC3E}">
        <p14:creationId xmlns:p14="http://schemas.microsoft.com/office/powerpoint/2010/main" xmlns="" val="804108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MENSAGEM FINAL...</a:t>
            </a:r>
            <a:endParaRPr lang="pt-BR"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309247" y="1675997"/>
            <a:ext cx="4060556" cy="334327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4" name="CaixaDeTexto 3"/>
          <p:cNvSpPr txBox="1"/>
          <p:nvPr/>
        </p:nvSpPr>
        <p:spPr>
          <a:xfrm>
            <a:off x="6493789" y="1782305"/>
            <a:ext cx="4510007" cy="2308324"/>
          </a:xfrm>
          <a:prstGeom prst="rect">
            <a:avLst/>
          </a:prstGeom>
          <a:noFill/>
        </p:spPr>
        <p:txBody>
          <a:bodyPr wrap="square" rtlCol="0">
            <a:spAutoFit/>
          </a:bodyPr>
          <a:lstStyle/>
          <a:p>
            <a:pPr algn="just"/>
            <a:r>
              <a:rPr lang="pt-BR" dirty="0" smtClean="0"/>
              <a:t>“ </a:t>
            </a:r>
            <a:r>
              <a:rPr lang="pt-BR" sz="2400" dirty="0" smtClean="0">
                <a:latin typeface="Apple Chancery" panose="03020702040506060504" pitchFamily="66" charset="0"/>
              </a:rPr>
              <a:t>AS crianças, quando estão bem cuidadas, são semente de paz e esperança. Não existe ser humano mais perfeito, mais justo, mais solidário e sem preconceitos que as crianças”.</a:t>
            </a:r>
          </a:p>
          <a:p>
            <a:pPr algn="just"/>
            <a:r>
              <a:rPr lang="pt-BR" sz="2400" dirty="0">
                <a:latin typeface="Apple Chancery" panose="03020702040506060504" pitchFamily="66" charset="0"/>
              </a:rPr>
              <a:t> </a:t>
            </a:r>
            <a:r>
              <a:rPr lang="pt-BR" sz="2400" dirty="0" smtClean="0">
                <a:latin typeface="Apple Chancery" panose="03020702040506060504" pitchFamily="66" charset="0"/>
              </a:rPr>
              <a:t>                            </a:t>
            </a:r>
          </a:p>
          <a:p>
            <a:pPr algn="r"/>
            <a:r>
              <a:rPr lang="pt-BR" sz="2400" dirty="0" smtClean="0">
                <a:latin typeface="Apple Chancery" panose="03020702040506060504" pitchFamily="66" charset="0"/>
              </a:rPr>
              <a:t>Zilda </a:t>
            </a:r>
            <a:r>
              <a:rPr lang="pt-BR" sz="2400" dirty="0" err="1" smtClean="0">
                <a:latin typeface="Apple Chancery" panose="03020702040506060504" pitchFamily="66" charset="0"/>
              </a:rPr>
              <a:t>Arms</a:t>
            </a:r>
            <a:r>
              <a:rPr lang="pt-BR" sz="2400" dirty="0" smtClean="0">
                <a:latin typeface="Apple Chancery" panose="03020702040506060504" pitchFamily="66" charset="0"/>
              </a:rPr>
              <a:t> Neumann</a:t>
            </a:r>
            <a:endParaRPr lang="pt-BR" sz="2400" dirty="0">
              <a:latin typeface="Apple Chancery" panose="03020702040506060504" pitchFamily="66" charset="0"/>
            </a:endParaRPr>
          </a:p>
        </p:txBody>
      </p:sp>
    </p:spTree>
    <p:extLst>
      <p:ext uri="{BB962C8B-B14F-4D97-AF65-F5344CB8AC3E}">
        <p14:creationId xmlns:p14="http://schemas.microsoft.com/office/powerpoint/2010/main" xmlns="" val="2393196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r>
              <a:rPr lang="pt-BR" dirty="0"/>
              <a:t>DINÂMICA DE APRESENTAÇÃO</a:t>
            </a:r>
            <a:endParaRPr lang="en-US" dirty="0"/>
          </a:p>
        </p:txBody>
      </p:sp>
      <p:sp>
        <p:nvSpPr>
          <p:cNvPr id="3" name="Espaço Reservado para Conteúdo 2"/>
          <p:cNvSpPr>
            <a:spLocks noGrp="1"/>
          </p:cNvSpPr>
          <p:nvPr>
            <p:ph idx="1"/>
          </p:nvPr>
        </p:nvSpPr>
        <p:spPr/>
        <p:txBody>
          <a:bodyPr rtlCol="0"/>
          <a:lstStyle/>
          <a:p>
            <a:pPr marL="45720" indent="0" algn="just">
              <a:lnSpc>
                <a:spcPct val="150000"/>
              </a:lnSpc>
              <a:buNone/>
            </a:pPr>
            <a:endParaRPr lang="pt-BR" dirty="0"/>
          </a:p>
          <a:p>
            <a:pPr algn="just">
              <a:lnSpc>
                <a:spcPct val="150000"/>
              </a:lnSpc>
            </a:pPr>
            <a:r>
              <a:rPr lang="pt-BR" dirty="0" smtClean="0"/>
              <a:t>SOLICITAR AOS PARTICIPANTES QUE FAÇAM DUPLAS DE PREFERÊNCIA COM QUEM NÃO TENHA MUITO CONTATO E UM IRÁ APRESENTAR O OUTRO FALANDO: NOME, MUNICÍPIO E O QUAL A EXPECITATIVA PARA O 4º ENCONTRO. </a:t>
            </a:r>
          </a:p>
        </p:txBody>
      </p:sp>
    </p:spTree>
    <p:extLst>
      <p:ext uri="{BB962C8B-B14F-4D97-AF65-F5344CB8AC3E}">
        <p14:creationId xmlns:p14="http://schemas.microsoft.com/office/powerpoint/2010/main" xmlns="" val="208392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a:t>CONTRATO INICIAL</a:t>
            </a:r>
            <a:endParaRPr lang="pt-BR" dirty="0"/>
          </a:p>
        </p:txBody>
      </p:sp>
      <p:sp>
        <p:nvSpPr>
          <p:cNvPr id="3" name="Espaço Reservado para Conteúdo 2"/>
          <p:cNvSpPr>
            <a:spLocks noGrp="1"/>
          </p:cNvSpPr>
          <p:nvPr>
            <p:ph idx="1"/>
          </p:nvPr>
        </p:nvSpPr>
        <p:spPr>
          <a:xfrm>
            <a:off x="2135477" y="1974273"/>
            <a:ext cx="9372600" cy="4114800"/>
          </a:xfrm>
        </p:spPr>
        <p:txBody>
          <a:bodyPr/>
          <a:lstStyle/>
          <a:p>
            <a:r>
              <a:rPr lang="pt-BR" dirty="0"/>
              <a:t>4</a:t>
            </a:r>
            <a:r>
              <a:rPr lang="pt-BR" dirty="0" smtClean="0"/>
              <a:t>º ENCONTRO IRÁ TOTALIZAR 40 HS (BREVE EXPLICAÇÃO)</a:t>
            </a:r>
            <a:endParaRPr lang="pt-BR" dirty="0"/>
          </a:p>
          <a:p>
            <a:r>
              <a:rPr lang="pt-BR" dirty="0"/>
              <a:t>PARTICIPAÇÃO</a:t>
            </a:r>
          </a:p>
          <a:p>
            <a:r>
              <a:rPr lang="pt-BR" dirty="0"/>
              <a:t>85% DE PRESENÇA</a:t>
            </a:r>
          </a:p>
          <a:p>
            <a:r>
              <a:rPr lang="pt-BR" dirty="0"/>
              <a:t>PONTUALIDADE</a:t>
            </a:r>
          </a:p>
          <a:p>
            <a:r>
              <a:rPr lang="pt-BR" dirty="0"/>
              <a:t>TEMPO DE INTERVALO</a:t>
            </a:r>
          </a:p>
          <a:p>
            <a:r>
              <a:rPr lang="pt-BR" dirty="0"/>
              <a:t>USO DO CELULAR</a:t>
            </a:r>
          </a:p>
          <a:p>
            <a:endParaRPr lang="pt-BR" dirty="0"/>
          </a:p>
        </p:txBody>
      </p:sp>
    </p:spTree>
    <p:extLst>
      <p:ext uri="{BB962C8B-B14F-4D97-AF65-F5344CB8AC3E}">
        <p14:creationId xmlns:p14="http://schemas.microsoft.com/office/powerpoint/2010/main" xmlns="" val="4225954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8213" y="259772"/>
            <a:ext cx="9372600" cy="860980"/>
          </a:xfrm>
        </p:spPr>
        <p:txBody>
          <a:bodyPr/>
          <a:lstStyle/>
          <a:p>
            <a:r>
              <a:rPr lang="pt-BR" dirty="0" smtClean="0"/>
              <a:t>METODOLOGIA REGIO EMILIA/HISTÓRICO</a:t>
            </a:r>
            <a:endParaRPr lang="pt-BR" dirty="0"/>
          </a:p>
        </p:txBody>
      </p:sp>
      <p:sp>
        <p:nvSpPr>
          <p:cNvPr id="3" name="Espaço Reservado para Conteúdo 2"/>
          <p:cNvSpPr>
            <a:spLocks noGrp="1"/>
          </p:cNvSpPr>
          <p:nvPr>
            <p:ph idx="1"/>
          </p:nvPr>
        </p:nvSpPr>
        <p:spPr>
          <a:xfrm>
            <a:off x="2208213" y="1505216"/>
            <a:ext cx="9372600" cy="4916366"/>
          </a:xfrm>
        </p:spPr>
        <p:txBody>
          <a:bodyPr>
            <a:noAutofit/>
          </a:bodyPr>
          <a:lstStyle/>
          <a:p>
            <a:pPr algn="just">
              <a:lnSpc>
                <a:spcPct val="150000"/>
              </a:lnSpc>
            </a:pPr>
            <a:r>
              <a:rPr lang="pt-BR" sz="1600" dirty="0" smtClean="0"/>
              <a:t>Essa metodologia começou a ficar conhecida na década de 90 e teve inicio após a Europa ter sido devastada pela guerra e um grupo pequeno de pessoas pensaram em reconstruir a cidade de Regio que fica localizada no norte Itália.</a:t>
            </a:r>
            <a:r>
              <a:rPr lang="pt-BR" sz="1600" dirty="0"/>
              <a:t> </a:t>
            </a:r>
            <a:r>
              <a:rPr lang="pt-BR" sz="1600" dirty="0" smtClean="0"/>
              <a:t>Queriam construir uma escola diferente que pudesse educar as crianças de outro modo onde deveriam </a:t>
            </a:r>
            <a:r>
              <a:rPr lang="pt-BR" sz="1600" dirty="0"/>
              <a:t>ter oportunidades de desenvolver sua </a:t>
            </a:r>
            <a:r>
              <a:rPr lang="pt-BR" sz="1600" dirty="0" smtClean="0"/>
              <a:t>inteligência e potencialidade. </a:t>
            </a:r>
          </a:p>
          <a:p>
            <a:pPr algn="just">
              <a:lnSpc>
                <a:spcPct val="150000"/>
              </a:lnSpc>
            </a:pPr>
            <a:r>
              <a:rPr lang="pt-BR" sz="1600" dirty="0" smtClean="0"/>
              <a:t>E para isso tiveram a ajuda de Loris Malaguzzi que decidiu ensinar as crianças </a:t>
            </a:r>
            <a:r>
              <a:rPr lang="pt-BR" sz="1600" dirty="0"/>
              <a:t>e</a:t>
            </a:r>
            <a:r>
              <a:rPr lang="pt-BR" sz="1600" dirty="0" smtClean="0"/>
              <a:t> </a:t>
            </a:r>
            <a:r>
              <a:rPr lang="pt-BR" sz="1600" dirty="0"/>
              <a:t>acredita </a:t>
            </a:r>
            <a:r>
              <a:rPr lang="pt-BR" sz="1600" dirty="0" smtClean="0"/>
              <a:t>que elas </a:t>
            </a:r>
            <a:r>
              <a:rPr lang="pt-BR" sz="1600" dirty="0"/>
              <a:t>aprendem </a:t>
            </a:r>
            <a:r>
              <a:rPr lang="pt-BR" sz="1600" dirty="0" smtClean="0"/>
              <a:t>com os recursos que elas possuem. A primeira escola foi construída com materiais retirados das casas bombardeadas durante </a:t>
            </a:r>
            <a:r>
              <a:rPr lang="pt-BR" sz="1600" dirty="0"/>
              <a:t>a guerra e o trabalho foi realizado por todos que pudessem </a:t>
            </a:r>
            <a:r>
              <a:rPr lang="pt-BR" sz="1600" dirty="0" smtClean="0"/>
              <a:t>ajudar. As </a:t>
            </a:r>
            <a:r>
              <a:rPr lang="pt-BR" sz="1600" dirty="0"/>
              <a:t>escolas não </a:t>
            </a:r>
            <a:r>
              <a:rPr lang="pt-BR" sz="1600" dirty="0" smtClean="0"/>
              <a:t>possuíam </a:t>
            </a:r>
            <a:r>
              <a:rPr lang="pt-BR" sz="1600" dirty="0"/>
              <a:t>muros, </a:t>
            </a:r>
            <a:r>
              <a:rPr lang="pt-BR" sz="1600" dirty="0" smtClean="0"/>
              <a:t>estavam conectadas com o mundo externo.</a:t>
            </a:r>
          </a:p>
          <a:p>
            <a:pPr algn="just">
              <a:lnSpc>
                <a:spcPct val="150000"/>
              </a:lnSpc>
            </a:pPr>
            <a:r>
              <a:rPr lang="pt-BR" sz="1600" dirty="0" smtClean="0"/>
              <a:t>Então</a:t>
            </a:r>
            <a:r>
              <a:rPr lang="pt-BR" sz="1600" dirty="0"/>
              <a:t>, desde sua origem, </a:t>
            </a:r>
            <a:r>
              <a:rPr lang="pt-BR" sz="1600" dirty="0" err="1"/>
              <a:t>Reggio</a:t>
            </a:r>
            <a:r>
              <a:rPr lang="pt-BR" sz="1600" dirty="0"/>
              <a:t> </a:t>
            </a:r>
            <a:r>
              <a:rPr lang="pt-BR" sz="1600" dirty="0" err="1"/>
              <a:t>Emilia</a:t>
            </a:r>
            <a:r>
              <a:rPr lang="pt-BR" sz="1600" dirty="0"/>
              <a:t> é uma escola diferente, enraizada na vontade das famílias de construir um mundo melhor por meio da educação </a:t>
            </a:r>
            <a:r>
              <a:rPr lang="pt-BR" sz="1600" dirty="0" smtClean="0"/>
              <a:t>conectadas </a:t>
            </a:r>
            <a:r>
              <a:rPr lang="pt-BR" sz="1600" dirty="0"/>
              <a:t>com a cidade e de modo especial com as </a:t>
            </a:r>
            <a:r>
              <a:rPr lang="pt-BR" sz="1600" dirty="0" smtClean="0"/>
              <a:t>famílias.</a:t>
            </a:r>
          </a:p>
        </p:txBody>
      </p:sp>
    </p:spTree>
    <p:extLst>
      <p:ext uri="{BB962C8B-B14F-4D97-AF65-F5344CB8AC3E}">
        <p14:creationId xmlns:p14="http://schemas.microsoft.com/office/powerpoint/2010/main" xmlns="" val="1791183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Histórico...</a:t>
            </a:r>
            <a:endParaRPr lang="pt-BR" dirty="0"/>
          </a:p>
        </p:txBody>
      </p:sp>
      <p:sp>
        <p:nvSpPr>
          <p:cNvPr id="3" name="Espaço Reservado para Conteúdo 2"/>
          <p:cNvSpPr>
            <a:spLocks noGrp="1"/>
          </p:cNvSpPr>
          <p:nvPr>
            <p:ph idx="1"/>
          </p:nvPr>
        </p:nvSpPr>
        <p:spPr/>
        <p:txBody>
          <a:bodyPr>
            <a:normAutofit fontScale="77500" lnSpcReduction="20000"/>
          </a:bodyPr>
          <a:lstStyle/>
          <a:p>
            <a:pPr>
              <a:lnSpc>
                <a:spcPct val="150000"/>
              </a:lnSpc>
            </a:pPr>
            <a:r>
              <a:rPr lang="pt-BR" dirty="0" smtClean="0"/>
              <a:t>A </a:t>
            </a:r>
            <a:r>
              <a:rPr lang="pt-BR" dirty="0"/>
              <a:t>metodologia se baseia em princípios de respeito, responsabilidade e participação na via comunitária. A exploração e a descoberta, em um mundo seguro e enriquecedor, estão entre os pilares do programa, que privilegia o desenvolvimento da criatividade e é pautado pelo respeito na relação com a criança pequena. </a:t>
            </a:r>
            <a:endParaRPr lang="pt-BR" dirty="0" smtClean="0"/>
          </a:p>
          <a:p>
            <a:pPr>
              <a:lnSpc>
                <a:spcPct val="150000"/>
              </a:lnSpc>
            </a:pPr>
            <a:r>
              <a:rPr lang="pt-BR" dirty="0"/>
              <a:t>Esta metodologia educacional orienta, guia, cultiva o desenvolvimento intelectual, emocional, social e moral das crianças. É baseada na crença de que as crianças têm habilidades em potencial, e curiosidade e interesse na construção de sua aprendizagem, encaixar-se em interações sociais.</a:t>
            </a:r>
          </a:p>
          <a:p>
            <a:pPr>
              <a:lnSpc>
                <a:spcPct val="150000"/>
              </a:lnSpc>
            </a:pPr>
            <a:r>
              <a:rPr lang="pt-BR" dirty="0"/>
              <a:t>O foco está em cada criança, não isoladamente, mas em conjunto com outras crianças, com a família, com os professores, com o ambiente da escola, da comunidade e do resto da sociedade.</a:t>
            </a:r>
          </a:p>
          <a:p>
            <a:endParaRPr lang="pt-BR" sz="1800" dirty="0"/>
          </a:p>
        </p:txBody>
      </p:sp>
    </p:spTree>
    <p:extLst>
      <p:ext uri="{BB962C8B-B14F-4D97-AF65-F5344CB8AC3E}">
        <p14:creationId xmlns:p14="http://schemas.microsoft.com/office/powerpoint/2010/main" xmlns="" val="7906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54708" y="249910"/>
            <a:ext cx="9372600" cy="736289"/>
          </a:xfrm>
        </p:spPr>
        <p:txBody>
          <a:bodyPr>
            <a:normAutofit/>
          </a:bodyPr>
          <a:lstStyle/>
          <a:p>
            <a:r>
              <a:rPr lang="pt-BR" sz="3200" b="1" dirty="0">
                <a:latin typeface="+mn-lt"/>
              </a:rPr>
              <a:t>Princípios básicos da pedagogia </a:t>
            </a:r>
            <a:r>
              <a:rPr lang="pt-BR" sz="3200" b="1" dirty="0" err="1">
                <a:latin typeface="+mn-lt"/>
              </a:rPr>
              <a:t>Reggio</a:t>
            </a:r>
            <a:r>
              <a:rPr lang="pt-BR" sz="3200" b="1" dirty="0">
                <a:latin typeface="+mn-lt"/>
              </a:rPr>
              <a:t> </a:t>
            </a:r>
            <a:r>
              <a:rPr lang="pt-BR" sz="3200" b="1" dirty="0" err="1" smtClean="0">
                <a:latin typeface="+mn-lt"/>
              </a:rPr>
              <a:t>Emilia</a:t>
            </a:r>
            <a:endParaRPr lang="pt-BR" sz="3200" dirty="0">
              <a:latin typeface="+mn-lt"/>
            </a:endParaRPr>
          </a:p>
        </p:txBody>
      </p:sp>
      <p:sp>
        <p:nvSpPr>
          <p:cNvPr id="3" name="Espaço Reservado para Conteúdo 2"/>
          <p:cNvSpPr>
            <a:spLocks noGrp="1"/>
          </p:cNvSpPr>
          <p:nvPr>
            <p:ph idx="1"/>
          </p:nvPr>
        </p:nvSpPr>
        <p:spPr>
          <a:xfrm>
            <a:off x="1984664" y="1309255"/>
            <a:ext cx="9912927" cy="4759036"/>
          </a:xfrm>
        </p:spPr>
        <p:txBody>
          <a:bodyPr>
            <a:normAutofit fontScale="25000" lnSpcReduction="20000"/>
          </a:bodyPr>
          <a:lstStyle/>
          <a:p>
            <a:pPr marL="45720" indent="0">
              <a:lnSpc>
                <a:spcPct val="170000"/>
              </a:lnSpc>
              <a:buNone/>
            </a:pPr>
            <a:r>
              <a:rPr lang="pt-BR" sz="4300" b="1" dirty="0" smtClean="0"/>
              <a:t>1. </a:t>
            </a:r>
            <a:r>
              <a:rPr lang="pt-BR" sz="4300" b="1" dirty="0"/>
              <a:t>A </a:t>
            </a:r>
            <a:r>
              <a:rPr lang="pt-BR" sz="4800" b="1" dirty="0"/>
              <a:t>criança como protagonista</a:t>
            </a:r>
            <a:endParaRPr lang="pt-BR" sz="4800" dirty="0"/>
          </a:p>
          <a:p>
            <a:pPr>
              <a:lnSpc>
                <a:spcPct val="170000"/>
              </a:lnSpc>
            </a:pPr>
            <a:r>
              <a:rPr lang="pt-BR" sz="4800" dirty="0"/>
              <a:t>Meninos e meninas são considerados capazes e estão dispostos a estabelecer relações. Trata-se de sujeitos em si mesmos com direito a serem escutados. Todos tem potencial, curiosidade e interesse por construir seu conhecimento e negociar em seu entorno. Enfim, são investigadores natos.  Seu desenvolvimento deve se dar em todas as suas linguagens: expressivas, comunicativas, cognitivas, éticas, lógicas, imaginativas e racionais</a:t>
            </a:r>
            <a:r>
              <a:rPr lang="pt-BR" sz="4300" dirty="0"/>
              <a:t>.</a:t>
            </a:r>
          </a:p>
          <a:p>
            <a:pPr marL="45720" indent="0">
              <a:lnSpc>
                <a:spcPct val="170000"/>
              </a:lnSpc>
              <a:buNone/>
            </a:pPr>
            <a:r>
              <a:rPr lang="pt-BR" sz="4800" b="1" dirty="0"/>
              <a:t>2. Adulto competente, colaborador, investigador e guia</a:t>
            </a:r>
            <a:endParaRPr lang="pt-BR" sz="4800" dirty="0"/>
          </a:p>
          <a:p>
            <a:pPr>
              <a:lnSpc>
                <a:spcPct val="170000"/>
              </a:lnSpc>
            </a:pPr>
            <a:r>
              <a:rPr lang="pt-BR" sz="4800" dirty="0"/>
              <a:t>Os adultos acompanham as crianças na exploração dos temas e na construção do aprendizado. A criança nasce como um sujeito curioso e com um potencial assombroso para aprender. No entanto, nós adultos estamos sempre dizendo o que fazer ou como atuar, aniquilando as possibilidades de ser ela mesma. Através de </a:t>
            </a:r>
            <a:r>
              <a:rPr lang="pt-BR" sz="4800" dirty="0" err="1"/>
              <a:t>Reggio</a:t>
            </a:r>
            <a:r>
              <a:rPr lang="pt-BR" sz="4800" dirty="0"/>
              <a:t> </a:t>
            </a:r>
            <a:r>
              <a:rPr lang="pt-BR" sz="4800" dirty="0" err="1"/>
              <a:t>Emilia</a:t>
            </a:r>
            <a:r>
              <a:rPr lang="pt-BR" sz="4800" dirty="0"/>
              <a:t>, se abre este espaço para que a criança seja a protagonista e os adultos, observadores do processo de aprendizagem.</a:t>
            </a:r>
          </a:p>
          <a:p>
            <a:pPr marL="45720" indent="0">
              <a:lnSpc>
                <a:spcPct val="170000"/>
              </a:lnSpc>
              <a:buNone/>
            </a:pPr>
            <a:r>
              <a:rPr lang="pt-BR" sz="4300" b="1" dirty="0"/>
              <a:t>3</a:t>
            </a:r>
            <a:r>
              <a:rPr lang="pt-BR" sz="4800" b="1" dirty="0"/>
              <a:t>. Espaço é uma ferramenta importante</a:t>
            </a:r>
            <a:endParaRPr lang="pt-BR" sz="4800" dirty="0"/>
          </a:p>
          <a:p>
            <a:pPr>
              <a:lnSpc>
                <a:spcPct val="170000"/>
              </a:lnSpc>
            </a:pPr>
            <a:r>
              <a:rPr lang="pt-BR" sz="4800" dirty="0"/>
              <a:t>O espaço é muito importante para as relações, comunicações e encontros. Deve haver uma ordem e beleza em seu desenho. Além disso, deve estar organizado. Cada espaço deve ser pensado para ter um objetivo e uma identidade.</a:t>
            </a:r>
          </a:p>
          <a:p>
            <a:pPr>
              <a:lnSpc>
                <a:spcPct val="150000"/>
              </a:lnSpc>
            </a:pPr>
            <a:endParaRPr lang="pt-BR" sz="4800" dirty="0"/>
          </a:p>
          <a:p>
            <a:endParaRPr lang="pt-BR" dirty="0"/>
          </a:p>
        </p:txBody>
      </p:sp>
    </p:spTree>
    <p:extLst>
      <p:ext uri="{BB962C8B-B14F-4D97-AF65-F5344CB8AC3E}">
        <p14:creationId xmlns:p14="http://schemas.microsoft.com/office/powerpoint/2010/main" xmlns="" val="4263785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normAutofit fontScale="85000" lnSpcReduction="10000"/>
          </a:bodyPr>
          <a:lstStyle/>
          <a:p>
            <a:pPr algn="just">
              <a:lnSpc>
                <a:spcPct val="120000"/>
              </a:lnSpc>
            </a:pPr>
            <a:r>
              <a:rPr lang="pt-BR" sz="1900" dirty="0"/>
              <a:t>A aprendizagem é focada na criança pequena baseada no trabalho de Loris Malaguzzi que foi idealizador do Método de Regio Emília.</a:t>
            </a:r>
          </a:p>
          <a:p>
            <a:pPr algn="just">
              <a:lnSpc>
                <a:spcPct val="120000"/>
              </a:lnSpc>
            </a:pPr>
            <a:r>
              <a:rPr lang="pt-BR" sz="1900" dirty="0"/>
              <a:t>Em Regio </a:t>
            </a:r>
            <a:r>
              <a:rPr lang="pt-BR" sz="1900" dirty="0" err="1"/>
              <a:t>Emilia</a:t>
            </a:r>
            <a:r>
              <a:rPr lang="pt-BR" sz="1900" dirty="0"/>
              <a:t>, o educador/cuidador aprende a escutar, não apenas o que ela diz com a boca, mas o que ela expressa através de suas diferentes linguagens. Ele deve estar atento as necessidades das crianças, permitindo que as crianças façam suas próprias escolhas. </a:t>
            </a:r>
          </a:p>
          <a:p>
            <a:pPr algn="just">
              <a:lnSpc>
                <a:spcPct val="120000"/>
              </a:lnSpc>
            </a:pPr>
            <a:r>
              <a:rPr lang="pt-BR" sz="1900" dirty="0"/>
              <a:t>A abordagem de Regio </a:t>
            </a:r>
            <a:r>
              <a:rPr lang="pt-BR" sz="1900" dirty="0" err="1"/>
              <a:t>Emilia</a:t>
            </a:r>
            <a:r>
              <a:rPr lang="pt-BR" sz="1900" dirty="0"/>
              <a:t> valoriza a representação climática, os espaços são organizados para serem ambientes educativos e lúdicos, há sempre atividades que envolvam a arte, a música, a pintura, colocando a criança sempre como protagonista da sua educação, proporcionando o controle dos direcionamentos de aprendizagem e permitindo a descoberta de novas linguagens. </a:t>
            </a:r>
          </a:p>
          <a:p>
            <a:pPr algn="just">
              <a:lnSpc>
                <a:spcPct val="120000"/>
              </a:lnSpc>
            </a:pPr>
            <a:r>
              <a:rPr lang="pt-BR" sz="1900" dirty="0"/>
              <a:t>A metodologia se baseia em princípios de respeito, responsabilidade e participação na vida comunitária.</a:t>
            </a:r>
          </a:p>
          <a:p>
            <a:endParaRPr lang="pt-BR" dirty="0"/>
          </a:p>
        </p:txBody>
      </p:sp>
    </p:spTree>
    <p:extLst>
      <p:ext uri="{BB962C8B-B14F-4D97-AF65-F5344CB8AC3E}">
        <p14:creationId xmlns:p14="http://schemas.microsoft.com/office/powerpoint/2010/main" xmlns="" val="3610025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08213" y="301337"/>
            <a:ext cx="9372600" cy="777852"/>
          </a:xfrm>
        </p:spPr>
        <p:txBody>
          <a:bodyPr/>
          <a:lstStyle/>
          <a:p>
            <a:r>
              <a:rPr lang="pt-BR" dirty="0" smtClean="0"/>
              <a:t>Princípios Metodológicos:</a:t>
            </a:r>
            <a:endParaRPr lang="pt-BR" dirty="0"/>
          </a:p>
        </p:txBody>
      </p:sp>
      <p:sp>
        <p:nvSpPr>
          <p:cNvPr id="3" name="Espaço Reservado para Conteúdo 2"/>
          <p:cNvSpPr>
            <a:spLocks noGrp="1"/>
          </p:cNvSpPr>
          <p:nvPr>
            <p:ph idx="1"/>
          </p:nvPr>
        </p:nvSpPr>
        <p:spPr>
          <a:xfrm>
            <a:off x="2208213" y="1319645"/>
            <a:ext cx="9372600" cy="5018809"/>
          </a:xfrm>
        </p:spPr>
        <p:txBody>
          <a:bodyPr>
            <a:normAutofit fontScale="92500"/>
          </a:bodyPr>
          <a:lstStyle/>
          <a:p>
            <a:pPr algn="just">
              <a:lnSpc>
                <a:spcPct val="150000"/>
              </a:lnSpc>
            </a:pPr>
            <a:r>
              <a:rPr lang="pt-BR" dirty="0" smtClean="0"/>
              <a:t> </a:t>
            </a:r>
            <a:r>
              <a:rPr lang="pt-BR" sz="1900" dirty="0"/>
              <a:t>Comportam espaços de respeito, envolvendo um ambiente que determina o direito das crianças em que é possível perceber manifestações da cultura da </a:t>
            </a:r>
            <a:r>
              <a:rPr lang="pt-BR" sz="1900" dirty="0" smtClean="0"/>
              <a:t>infância</a:t>
            </a:r>
          </a:p>
          <a:p>
            <a:pPr algn="just">
              <a:lnSpc>
                <a:spcPct val="150000"/>
              </a:lnSpc>
            </a:pPr>
            <a:r>
              <a:rPr lang="pt-BR" sz="1900" dirty="0" smtClean="0"/>
              <a:t>As escolas sem muros trazem uma conexão com o mundo externo e com as famílias que levem às crianças a capacidade de construir seu próprio conhecimento, processos esses que levam em conta as capacidades das crianças, enxergando-as como capazes de estabelecer relações e compreender o mundo, construindo assim sua história.</a:t>
            </a:r>
            <a:endParaRPr lang="pt-BR" sz="1900" dirty="0"/>
          </a:p>
          <a:p>
            <a:pPr algn="just">
              <a:lnSpc>
                <a:spcPct val="150000"/>
              </a:lnSpc>
            </a:pPr>
            <a:r>
              <a:rPr lang="pt-BR" sz="1900" dirty="0" smtClean="0"/>
              <a:t>Todos os espaços devem ser explorados desde a entrada, salas, cozinha, banheiro, portas e janelas, proporcionando a interação da criança com o ambiente</a:t>
            </a:r>
            <a:r>
              <a:rPr lang="pt-BR" dirty="0" smtClean="0"/>
              <a:t>.</a:t>
            </a:r>
            <a:endParaRPr lang="pt-BR" dirty="0"/>
          </a:p>
        </p:txBody>
      </p:sp>
    </p:spTree>
    <p:extLst>
      <p:ext uri="{BB962C8B-B14F-4D97-AF65-F5344CB8AC3E}">
        <p14:creationId xmlns:p14="http://schemas.microsoft.com/office/powerpoint/2010/main" xmlns="" val="638648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APRESENTAÇÃO DO VÍDEO</a:t>
            </a:r>
            <a:endParaRPr lang="pt-BR" dirty="0"/>
          </a:p>
        </p:txBody>
      </p:sp>
      <p:sp>
        <p:nvSpPr>
          <p:cNvPr id="3" name="Espaço Reservado para Conteúdo 2"/>
          <p:cNvSpPr>
            <a:spLocks noGrp="1"/>
          </p:cNvSpPr>
          <p:nvPr>
            <p:ph idx="1"/>
          </p:nvPr>
        </p:nvSpPr>
        <p:spPr/>
        <p:txBody>
          <a:bodyPr/>
          <a:lstStyle/>
          <a:p>
            <a:pPr algn="just"/>
            <a:r>
              <a:rPr lang="pt-BR" dirty="0"/>
              <a:t>Série “O COMEÇO DA VIDA”</a:t>
            </a:r>
          </a:p>
          <a:p>
            <a:pPr marL="45720" indent="0" algn="just">
              <a:buNone/>
            </a:pPr>
            <a:endParaRPr lang="pt-BR" dirty="0"/>
          </a:p>
          <a:p>
            <a:pPr marL="45720" indent="0" algn="just">
              <a:buNone/>
            </a:pPr>
            <a:r>
              <a:rPr lang="pt-BR" dirty="0"/>
              <a:t>EPISÓDIO </a:t>
            </a:r>
            <a:r>
              <a:rPr lang="pt-BR" dirty="0" smtClean="0"/>
              <a:t>5 </a:t>
            </a:r>
            <a:r>
              <a:rPr lang="pt-BR" dirty="0"/>
              <a:t>– </a:t>
            </a:r>
            <a:r>
              <a:rPr lang="pt-BR" dirty="0" smtClean="0"/>
              <a:t>CRIANDO JUNTO</a:t>
            </a:r>
            <a:endParaRPr lang="pt-BR" dirty="0"/>
          </a:p>
          <a:p>
            <a:pPr marL="45720" indent="0" algn="just">
              <a:buNone/>
            </a:pPr>
            <a:r>
              <a:rPr lang="pt-BR" dirty="0" smtClean="0"/>
              <a:t>34’ até 38’ e 37”</a:t>
            </a:r>
            <a:endParaRPr lang="pt-BR" dirty="0"/>
          </a:p>
          <a:p>
            <a:endParaRPr lang="pt-BR" dirty="0"/>
          </a:p>
        </p:txBody>
      </p:sp>
    </p:spTree>
    <p:extLst>
      <p:ext uri="{BB962C8B-B14F-4D97-AF65-F5344CB8AC3E}">
        <p14:creationId xmlns:p14="http://schemas.microsoft.com/office/powerpoint/2010/main" xmlns="" val="1140141846"/>
      </p:ext>
    </p:extLst>
  </p:cSld>
  <p:clrMapOvr>
    <a:masterClrMapping/>
  </p:clrMapOvr>
</p:sld>
</file>

<file path=ppt/theme/theme1.xml><?xml version="1.0" encoding="utf-8"?>
<a:theme xmlns:a="http://schemas.openxmlformats.org/drawingml/2006/main" name="Crianças Brincando 16X9">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TF03461883.potx" id="{18737D51-7733-4200-B5C9-BF22CA2CE631}" vid="{40CEFE45-12FF-4454-86EB-59F04C858872}"/>
    </a:ext>
  </a:extLst>
</a:theme>
</file>

<file path=ppt/theme/theme2.xml><?xml version="1.0" encoding="utf-8"?>
<a:theme xmlns:a="http://schemas.openxmlformats.org/drawingml/2006/main" name="Tema do Offic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o Office">
  <a:themeElements>
    <a:clrScheme name="Children Happy">
      <a:dk1>
        <a:srgbClr val="595959"/>
      </a:dk1>
      <a:lt1>
        <a:sysClr val="window" lastClr="FFFFFF"/>
      </a:lt1>
      <a:dk2>
        <a:srgbClr val="000000"/>
      </a:dk2>
      <a:lt2>
        <a:srgbClr val="DDDDDD"/>
      </a:lt2>
      <a:accent1>
        <a:srgbClr val="A6B727"/>
      </a:accent1>
      <a:accent2>
        <a:srgbClr val="DF5327"/>
      </a:accent2>
      <a:accent3>
        <a:srgbClr val="FE9E00"/>
      </a:accent3>
      <a:accent4>
        <a:srgbClr val="418AB3"/>
      </a:accent4>
      <a:accent5>
        <a:srgbClr val="D9D66D"/>
      </a:accent5>
      <a:accent6>
        <a:srgbClr val="838383"/>
      </a:accent6>
      <a:hlink>
        <a:srgbClr val="F59E00"/>
      </a:hlink>
      <a:folHlink>
        <a:srgbClr val="B2B2B2"/>
      </a:folHlink>
    </a:clrScheme>
    <a:fontScheme name="Euphemia">
      <a:majorFont>
        <a:latin typeface="Euphemia"/>
        <a:ea typeface=""/>
        <a:cs typeface=""/>
      </a:majorFont>
      <a:minorFont>
        <a:latin typeface="Euphem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Design de apresentação de educação com crianças brincando (ilustração com quadrinhos, widescreen)</Template>
  <TotalTime>1749</TotalTime>
  <Words>1688</Words>
  <Application>Microsoft Office PowerPoint</Application>
  <PresentationFormat>Personalizar</PresentationFormat>
  <Paragraphs>80</Paragraphs>
  <Slides>19</Slides>
  <Notes>2</Notes>
  <HiddenSlides>0</HiddenSlides>
  <MMClips>0</MMClips>
  <ScaleCrop>false</ScaleCrop>
  <HeadingPairs>
    <vt:vector size="4" baseType="variant">
      <vt:variant>
        <vt:lpstr>Tema</vt:lpstr>
      </vt:variant>
      <vt:variant>
        <vt:i4>1</vt:i4>
      </vt:variant>
      <vt:variant>
        <vt:lpstr>Títulos de slides</vt:lpstr>
      </vt:variant>
      <vt:variant>
        <vt:i4>19</vt:i4>
      </vt:variant>
    </vt:vector>
  </HeadingPairs>
  <TitlesOfParts>
    <vt:vector size="20" baseType="lpstr">
      <vt:lpstr>Crianças Brincando 16X9</vt:lpstr>
      <vt:lpstr>Programa Primeira Infância no SUAS - </vt:lpstr>
      <vt:lpstr>DINÂMICA DE APRESENTAÇÃO</vt:lpstr>
      <vt:lpstr>CONTRATO INICIAL</vt:lpstr>
      <vt:lpstr>METODOLOGIA REGIO EMILIA/HISTÓRICO</vt:lpstr>
      <vt:lpstr>Histórico...</vt:lpstr>
      <vt:lpstr>Princípios básicos da pedagogia Reggio Emilia</vt:lpstr>
      <vt:lpstr>Slide 7</vt:lpstr>
      <vt:lpstr>Princípios Metodológicos:</vt:lpstr>
      <vt:lpstr>APRESENTAÇÃO DO VÍDEO</vt:lpstr>
      <vt:lpstr>Contribuições Importantes...</vt:lpstr>
      <vt:lpstr>O que são ateliês?</vt:lpstr>
      <vt:lpstr>ATIVIDADES EM REGIO EMILIA</vt:lpstr>
      <vt:lpstr>Materiais Utilizados</vt:lpstr>
      <vt:lpstr>Como aplicar Reggio Emilia em casa? </vt:lpstr>
      <vt:lpstr>O que se espera do Técnico...</vt:lpstr>
      <vt:lpstr>Contribuições Finais...</vt:lpstr>
      <vt:lpstr>Slide 17</vt:lpstr>
      <vt:lpstr>ATIVIDADE: Com quem fica a bola?</vt:lpstr>
      <vt:lpstr>MENSAGEM FINAL...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Primeira Infância no SUAS - MS</dc:title>
  <dc:creator>Edna Bordon Lopes</dc:creator>
  <cp:lastModifiedBy>C´liente</cp:lastModifiedBy>
  <cp:revision>121</cp:revision>
  <dcterms:created xsi:type="dcterms:W3CDTF">2018-08-10T14:30:19Z</dcterms:created>
  <dcterms:modified xsi:type="dcterms:W3CDTF">2019-09-18T12:39:24Z</dcterms:modified>
</cp:coreProperties>
</file>