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7" r:id="rId4"/>
    <p:sldId id="271" r:id="rId5"/>
    <p:sldId id="260" r:id="rId6"/>
    <p:sldId id="267" r:id="rId7"/>
    <p:sldId id="268" r:id="rId8"/>
    <p:sldId id="269" r:id="rId9"/>
    <p:sldId id="270" r:id="rId10"/>
    <p:sldId id="274" r:id="rId11"/>
    <p:sldId id="266" r:id="rId12"/>
    <p:sldId id="273" r:id="rId13"/>
    <p:sldId id="279" r:id="rId14"/>
    <p:sldId id="275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8BAA3-F8F0-42C3-B36F-810CD349B20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1235-7093-4304-812B-07B512D95C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souza\Documents\rcbg9AG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602128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ea typeface="Tahoma" pitchFamily="34" charset="0"/>
                <a:cs typeface="Tahoma" pitchFamily="34" charset="0"/>
              </a:rPr>
              <a:t>“</a:t>
            </a:r>
            <a:r>
              <a:rPr lang="pt-BR" sz="2000" b="1" dirty="0">
                <a:ea typeface="Tahoma" pitchFamily="34" charset="0"/>
                <a:cs typeface="Tahoma" pitchFamily="34" charset="0"/>
              </a:rPr>
              <a:t>A infância é o tempo de maior criatividade na vida de um ser humano” (J. Piaget)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184482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Trabalho Infantil</a:t>
            </a: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2924944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Atividades insalubres – são aquelas que, exponham os empregados a agentes nocivos à saúde;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Atividades com periculosidade – são aquelas que, geram ameaça ou perigo a integridade da pessoa ( inflamável).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115616" y="32129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7728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Palatino Linotype" pitchFamily="18" charset="0"/>
                <a:ea typeface="Arial" pitchFamily="34" charset="0"/>
                <a:cs typeface="Arial" pitchFamily="34" charset="0"/>
              </a:rPr>
              <a:t> </a:t>
            </a:r>
            <a:endParaRPr lang="pt-BR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79712" y="162880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Aprendizagem Profissional</a:t>
            </a:r>
            <a:endParaRPr lang="pt-B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3568" y="242088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É um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contrato especial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escrito e com validade máxima por dois anos.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Duração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pt-BR" dirty="0" smtClean="0">
                <a:solidFill>
                  <a:srgbClr val="231F2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 aprendizagem pode começar aos 14. É uma exceção à regra geral A idade máxima é de 24 anos para o regime de aprendiz, mas, se for pessoa com alguma deficiência, não tem limite de idade, assim como a duração de dois anos poderá ser ultrapassado.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rgbClr val="231F2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Qualificação do aprendiz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Há a necessidade de inscrição do aprendiz em programa de aprendizagem (com conteúdo pedagógico) desenvolvido sob orientação de entidade qualificada em formação técnico-profissional metódica, aliando a teoria à prática.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489102" y="1772816"/>
            <a:ext cx="4150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Aprendizagem Profissional</a:t>
            </a: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2492896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Finalidade do contrato de aprendizagem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Assegurar ao aprendiz técnica profissional metódica. Ou seja: deve haver um método que  alie trabalho e educação, com aumento progressivo da complexidade das atividades, para a qualificação profissional do aprendiz.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Frequência escolar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Só não terá que frequentar a Escola  se já tiver concluído o Ensino Médio. Se porventura na localidade não tiver Escola de Ensino Médio, o contrato somente será válido se ele tiver concluído o Ensino Fundamental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060848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TRABALHO </a:t>
            </a:r>
            <a:r>
              <a:rPr lang="pt-BR" sz="2800" b="1" dirty="0" smtClean="0">
                <a:solidFill>
                  <a:srgbClr val="0070C0"/>
                </a:solidFill>
              </a:rPr>
              <a:t>INFANTIL</a:t>
            </a:r>
          </a:p>
          <a:p>
            <a:pPr algn="ctr"/>
            <a:endParaRPr lang="pt-BR" sz="2800" dirty="0" smtClean="0">
              <a:solidFill>
                <a:srgbClr val="0070C0"/>
              </a:solidFill>
            </a:endParaRPr>
          </a:p>
          <a:p>
            <a:pPr algn="ctr"/>
            <a:endParaRPr lang="pt-BR" sz="2800" dirty="0">
              <a:solidFill>
                <a:srgbClr val="0070C0"/>
              </a:solidFill>
            </a:endParaRPr>
          </a:p>
          <a:p>
            <a:pPr algn="just"/>
            <a:r>
              <a:rPr lang="pt-BR" sz="2800" b="1" dirty="0"/>
              <a:t>“Violência que rouba o que a criança tem de mais precioso: O Direito a Ser e Viver Como Criança.”</a:t>
            </a:r>
            <a:endParaRPr lang="pt-BR" sz="2800" dirty="0"/>
          </a:p>
          <a:p>
            <a:pPr algn="just"/>
            <a:r>
              <a:rPr lang="pt-BR" sz="2800" b="1" dirty="0"/>
              <a:t>(Isis Dumont).</a:t>
            </a:r>
            <a:endParaRPr lang="pt-BR" sz="2800" dirty="0"/>
          </a:p>
        </p:txBody>
      </p:sp>
      <p:pic>
        <p:nvPicPr>
          <p:cNvPr id="6" name="Picture 2" descr="S:\CPSE\2015\PETI\ARTES___DIVERSAS\catavento simb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1295400" cy="84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259632" y="285293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OBRIGADA!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4653136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Izildinha Netto Bueno Barbosa</a:t>
            </a:r>
          </a:p>
          <a:p>
            <a:r>
              <a:rPr lang="pt-BR" sz="2000" b="1" dirty="0" smtClean="0"/>
              <a:t>Técnica de Referência do PETI</a:t>
            </a:r>
          </a:p>
          <a:p>
            <a:r>
              <a:rPr lang="pt-BR" sz="2000" b="1" dirty="0" smtClean="0"/>
              <a:t>cpse@sedasth.ms.gov.br</a:t>
            </a:r>
          </a:p>
          <a:p>
            <a:r>
              <a:rPr lang="pt-BR" sz="2000" b="1" dirty="0" smtClean="0"/>
              <a:t>Fone: (67) 3318-4119</a:t>
            </a:r>
            <a:endParaRPr lang="pt-BR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56490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TRABALHO  INFANTIL  NO  ÂMBITO DO SUAS, PERMEANDO  TODOS OS NÍVEIS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PROTEÇÃO </a:t>
            </a:r>
            <a:endParaRPr lang="pt-BR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988840"/>
            <a:ext cx="7560840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Conceito de Trabalho Infantil do Plano Nacional de Prevenção e Erradicação do Trabalho Infantil e Proteção ao Adolescente Trabalhador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19672" y="3140968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 termo “trabalho infantil” refere-se às atividades econômicas e/ou atividades de sobrevivência, com ou sem finalidade de lucro, remuneradas ou não, realizadas por crianças ou adolescentes em idade inferior a 16 (dezesseis) anos, ressalvada a condição de aprendiz a partir dos 14 (quatorze) anos, independentemente de sua condição ocupacional.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51520" y="2204864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A Constituição Federal/1988.</a:t>
            </a:r>
          </a:p>
          <a:p>
            <a:pPr lvl="1"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O ECA, Lei nº 8.069/1990, Art.60 a 69.</a:t>
            </a:r>
          </a:p>
          <a:p>
            <a:pPr lvl="0"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Consolidação das Leis do Trabalho- CLT.</a:t>
            </a:r>
          </a:p>
          <a:p>
            <a:pPr lvl="0"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Convenção nº 138/1973, da OIT, sobre limites de idade mínima para o trabalho, pelo Brasil em 1999.</a:t>
            </a:r>
          </a:p>
          <a:p>
            <a:pPr lvl="0"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Convenção nº 182/1999, da OIT, sobre as piores formas de trabalho infantil.</a:t>
            </a:r>
          </a:p>
          <a:p>
            <a:pPr lvl="0"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Lei nº 10.097, de 19 de dezembro de 2000, que regulamenta a aprendizagem.</a:t>
            </a:r>
          </a:p>
          <a:p>
            <a:pPr lvl="0">
              <a:buFont typeface="Arial" pitchFamily="34" charset="0"/>
              <a:buChar char="•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Decreto nº 6.481, de 12 de junho de 2008, que define a lista das piores formas de trabalho infantil.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62880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Respaldo 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195736" y="1484784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CONSEQUÊNCIAS DO TRABALHO INFANTIL</a:t>
            </a:r>
            <a:endParaRPr lang="pt-BR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019617"/>
            <a:ext cx="813690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entury Gothic" pitchFamily="34" charset="0"/>
                <a:cs typeface="Arial" pitchFamily="34" charset="0"/>
              </a:rPr>
              <a:t>Sistema Respiratório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ea typeface="Century Gothic" pitchFamily="34" charset="0"/>
                <a:cs typeface="Arial" pitchFamily="34" charset="0"/>
              </a:rPr>
              <a:t> Apresentam ventilação pulmonar reduzida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ea typeface="Century Gothic" pitchFamily="34" charset="0"/>
                <a:cs typeface="Arial" pitchFamily="34" charset="0"/>
              </a:rPr>
              <a:t> Maior absorção de substâncias tóxicas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ea typeface="Century Gothic" pitchFamily="34" charset="0"/>
                <a:cs typeface="Arial" pitchFamily="34" charset="0"/>
              </a:rPr>
              <a:t> Crianças e adolescentes tem maior demanda de oxigênio.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ea typeface="Century Gothic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entury Gothic" pitchFamily="34" charset="0"/>
                <a:cs typeface="Arial" pitchFamily="34" charset="0"/>
              </a:rPr>
              <a:t>Sistema Visual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ea typeface="Century Gothic" pitchFamily="34" charset="0"/>
                <a:cs typeface="Arial" pitchFamily="34" charset="0"/>
              </a:rPr>
              <a:t> Visão periférica menor – ocasionando acidente de trabalho.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5301208"/>
            <a:ext cx="77768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Mais vulnerável- maior absorção de substâncias tóxicas.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Camada córnea - mais superficial  da pele não desenvolvida em crianças e adolescentes </a:t>
            </a:r>
            <a:r>
              <a:rPr lang="pt-BR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- Dermatoses</a:t>
            </a:r>
            <a:r>
              <a:rPr lang="pt-B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4653136"/>
            <a:ext cx="2501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Sistema Tegumentar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55576" y="191683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Tarefa doméstica  e trabalho infantil</a:t>
            </a:r>
            <a:endParaRPr lang="pt-B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67744" y="2852936"/>
            <a:ext cx="4464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TAREFA DOMÉSTICA</a:t>
            </a:r>
          </a:p>
          <a:p>
            <a:endParaRPr lang="pt-BR" sz="1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Habilidades para a vida</a:t>
            </a:r>
          </a:p>
          <a:p>
            <a:pPr>
              <a:buFont typeface="Wingdings" pitchFamily="2" charset="2"/>
              <a:buChar char="Ø"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Responsabilidade e valorização</a:t>
            </a: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Trabalho em equipe</a:t>
            </a:r>
          </a:p>
          <a:p>
            <a:pPr>
              <a:buFont typeface="Wingdings" pitchFamily="2" charset="2"/>
              <a:buChar char="Ø"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Planejamento e organização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187624" y="2852936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decisões acerca de crianças e adolescentes atendidos em serviços de acolhimento devem garantir-lhes o direito de ter sua opinião considerada.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400506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organização do ambiente de acolhimento deverá proporcionar gradativamente o fortalecimento da autonomia, o desenvolvimento e a aquisição de habilidades nas diferentes faixas etárias.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35696" y="1700808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Orientações para o acolhimento de crianças e adolescentes</a:t>
            </a:r>
          </a:p>
          <a:p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187624" y="2924944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Crianças e adolescentes devem ter a oportunidade de participar da organização do cotidiano, por meio de atividades como, por exemplo, a organização dos espaços de moradia, limpeza, programação das atividades recreativas, culturais e sociais.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4658072"/>
            <a:ext cx="6840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Nos serviços de acolhimento, a participação se realizar, por meio da realização de assembleias, nas quais crianças e adolescentes possam se colocar de modo protagonista.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39752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Orientações para o acolhimento de crianças e adolescentes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3648" y="350100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liberdade deve ser vista como parceira da responsabilidade, considerando que uma não pode ser adquirida sem a outra.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 l="14365" t="9972" r="15196" b="71783"/>
          <a:stretch>
            <a:fillRect/>
          </a:stretch>
        </p:blipFill>
        <p:spPr bwMode="auto">
          <a:xfrm>
            <a:off x="0" y="0"/>
            <a:ext cx="9144000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411760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Orientações para o acolhimento de crianças e adolescentes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757</Words>
  <Application>Microsoft Office PowerPoint</Application>
  <PresentationFormat>Apresentação na tela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ggomes</dc:creator>
  <cp:lastModifiedBy>C´liente</cp:lastModifiedBy>
  <cp:revision>108</cp:revision>
  <dcterms:created xsi:type="dcterms:W3CDTF">2019-09-05T14:54:45Z</dcterms:created>
  <dcterms:modified xsi:type="dcterms:W3CDTF">2019-09-18T12:29:53Z</dcterms:modified>
</cp:coreProperties>
</file>