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6" r:id="rId2"/>
    <p:sldId id="322" r:id="rId3"/>
    <p:sldId id="323" r:id="rId4"/>
    <p:sldId id="325" r:id="rId5"/>
    <p:sldId id="357" r:id="rId6"/>
    <p:sldId id="358" r:id="rId7"/>
    <p:sldId id="359" r:id="rId8"/>
    <p:sldId id="360" r:id="rId9"/>
    <p:sldId id="361" r:id="rId10"/>
    <p:sldId id="356" r:id="rId11"/>
    <p:sldId id="317" r:id="rId12"/>
    <p:sldId id="318" r:id="rId13"/>
    <p:sldId id="320" r:id="rId14"/>
    <p:sldId id="31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409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8009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B1BF-4039-460D-A637-65428CBD720E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6944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24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043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2211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242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124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257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76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E73A0EA-7DC7-4964-BB97-B173EF3B859A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5421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4697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04C30-E8DB-4B56-9C80-F1C77E572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3174" y="536896"/>
            <a:ext cx="7885652" cy="1975859"/>
          </a:xfrm>
        </p:spPr>
        <p:txBody>
          <a:bodyPr>
            <a:normAutofit fontScale="90000"/>
          </a:bodyPr>
          <a:lstStyle/>
          <a:p>
            <a:r>
              <a:rPr lang="pt-BR" dirty="0"/>
              <a:t>Saúde mental na adolescência e ato </a:t>
            </a:r>
            <a:r>
              <a:rPr lang="pt-BR" dirty="0" err="1"/>
              <a:t>infrancional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9314DE7-98C3-4829-AF94-72429DA1B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810312"/>
            <a:ext cx="10058400" cy="3758268"/>
          </a:xfrm>
        </p:spPr>
        <p:txBody>
          <a:bodyPr>
            <a:normAutofit/>
          </a:bodyPr>
          <a:lstStyle/>
          <a:p>
            <a:r>
              <a:rPr lang="pt-BR" sz="2800" dirty="0"/>
              <a:t>Prof. Dr. Tiago Ravanello</a:t>
            </a:r>
          </a:p>
          <a:p>
            <a:r>
              <a:rPr lang="pt-BR" dirty="0"/>
              <a:t>Pós-Doutor em Psicologia Clínica (USP)</a:t>
            </a:r>
          </a:p>
          <a:p>
            <a:r>
              <a:rPr lang="pt-BR" dirty="0"/>
              <a:t>Mestre e doutor em Teoria psicanalítica (</a:t>
            </a:r>
            <a:r>
              <a:rPr lang="pt-BR" dirty="0" err="1"/>
              <a:t>ufrj</a:t>
            </a:r>
            <a:r>
              <a:rPr lang="pt-BR" dirty="0"/>
              <a:t>) </a:t>
            </a:r>
          </a:p>
          <a:p>
            <a:r>
              <a:rPr lang="pt-BR" dirty="0"/>
              <a:t>Professor Associado da Faculdade de Ciências Humanas</a:t>
            </a:r>
          </a:p>
          <a:p>
            <a:r>
              <a:rPr lang="pt-BR" dirty="0"/>
              <a:t>E do programa de pós-graduação em Educação (mestrado e doutorado)</a:t>
            </a:r>
          </a:p>
          <a:p>
            <a:r>
              <a:rPr lang="pt-BR" dirty="0"/>
              <a:t>Universidade Federal de Mato Grosso do Sul – UFMS </a:t>
            </a:r>
          </a:p>
          <a:p>
            <a:r>
              <a:rPr lang="en-US" dirty="0"/>
              <a:t>tiagoravanello@yahoo.com.br / @TIAGORAVANELLO / (67) 98153-1180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2577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74896D1-A5FE-4C3D-97CA-7FA5C7BE0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578" y="260059"/>
            <a:ext cx="6511952" cy="6115575"/>
          </a:xfrm>
        </p:spPr>
        <p:txBody>
          <a:bodyPr>
            <a:normAutofit/>
          </a:bodyPr>
          <a:lstStyle/>
          <a:p>
            <a:r>
              <a:rPr lang="pt-BR" sz="2800" dirty="0"/>
              <a:t>Assim, a adolescência é uma forma de negação do que se era para que se possa </a:t>
            </a:r>
            <a:r>
              <a:rPr lang="pt-BR" sz="2800" dirty="0" err="1"/>
              <a:t>vir-a-ser</a:t>
            </a:r>
            <a:r>
              <a:rPr lang="pt-BR" sz="2800" dirty="0"/>
              <a:t> algo diferente, mas não é uma mera transição, é negação em ruptura (por isso a semelhança com o luto e a aproximação com a morte – a morte da infância, morte como a negação absoluta – o não-ser).</a:t>
            </a:r>
          </a:p>
          <a:p>
            <a:r>
              <a:rPr lang="pt-BR" sz="2800" dirty="0"/>
              <a:t>Testar os limites do corpo e desejo.</a:t>
            </a:r>
          </a:p>
          <a:p>
            <a:r>
              <a:rPr lang="pt-BR" sz="2800" dirty="0"/>
              <a:t>Viver a sexualidade numa dimensão pública.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FD3B9894-C6F9-48F8-BA3B-41BC3EAE93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0253" y="0"/>
            <a:ext cx="48417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60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Clínica</a:t>
            </a:r>
            <a:r>
              <a:rPr lang="en-US" dirty="0"/>
              <a:t>, </a:t>
            </a:r>
            <a:r>
              <a:rPr lang="en-US" dirty="0" err="1"/>
              <a:t>Psicoterapia</a:t>
            </a:r>
            <a:r>
              <a:rPr lang="en-US" dirty="0"/>
              <a:t> e </a:t>
            </a:r>
            <a:r>
              <a:rPr lang="en-US" dirty="0" err="1"/>
              <a:t>Cuidado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088" y="2100315"/>
            <a:ext cx="7498080" cy="478752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sz="3600" dirty="0" err="1"/>
              <a:t>Psicoterapia</a:t>
            </a:r>
            <a:r>
              <a:rPr lang="en-US" sz="3600" dirty="0"/>
              <a:t>                       </a:t>
            </a:r>
            <a:r>
              <a:rPr lang="en-US" sz="3600" dirty="0" err="1"/>
              <a:t>Sofrimento</a:t>
            </a:r>
            <a:endParaRPr lang="en-US" sz="3600" dirty="0"/>
          </a:p>
          <a:p>
            <a:pPr marL="82296" indent="0">
              <a:buNone/>
            </a:pPr>
            <a:endParaRPr lang="en-US" sz="3600" dirty="0"/>
          </a:p>
          <a:p>
            <a:pPr marL="82296" indent="0">
              <a:buNone/>
            </a:pPr>
            <a:r>
              <a:rPr lang="en-US" sz="3600" dirty="0" err="1"/>
              <a:t>Clínica</a:t>
            </a:r>
            <a:r>
              <a:rPr lang="en-US" sz="3600" dirty="0"/>
              <a:t>                               </a:t>
            </a:r>
            <a:r>
              <a:rPr lang="en-US" sz="3600" dirty="0" err="1"/>
              <a:t>Sintoma</a:t>
            </a:r>
            <a:endParaRPr lang="en-US" sz="3600" dirty="0"/>
          </a:p>
          <a:p>
            <a:pPr marL="82296" indent="0">
              <a:buNone/>
            </a:pPr>
            <a:endParaRPr lang="en-US" sz="3600" dirty="0"/>
          </a:p>
          <a:p>
            <a:pPr marL="82296" indent="0">
              <a:buNone/>
            </a:pPr>
            <a:r>
              <a:rPr lang="en-US" sz="3600" dirty="0" err="1"/>
              <a:t>Cura</a:t>
            </a:r>
            <a:r>
              <a:rPr lang="en-US" sz="3600" dirty="0"/>
              <a:t>/</a:t>
            </a:r>
            <a:r>
              <a:rPr lang="en-US" sz="3600" dirty="0" err="1"/>
              <a:t>Cuidado</a:t>
            </a:r>
            <a:r>
              <a:rPr lang="en-US" sz="3600" dirty="0"/>
              <a:t>                    Mal-</a:t>
            </a:r>
            <a:r>
              <a:rPr lang="en-US" sz="3600" dirty="0" err="1"/>
              <a:t>Estar</a:t>
            </a:r>
            <a:endParaRPr lang="en-US" sz="3600" dirty="0"/>
          </a:p>
          <a:p>
            <a:pPr marL="82296" indent="0">
              <a:buNone/>
            </a:pPr>
            <a:endParaRPr lang="en-US" sz="3600" dirty="0"/>
          </a:p>
          <a:p>
            <a:pPr marL="82296" indent="0" algn="r">
              <a:buNone/>
            </a:pPr>
            <a:r>
              <a:rPr lang="en-US" dirty="0"/>
              <a:t>(DUNKER, 2011, 2014)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885064" y="5056958"/>
            <a:ext cx="1368152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763852" y="3708460"/>
            <a:ext cx="1368152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727848" y="2327920"/>
            <a:ext cx="1368152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99856" y="191581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</a:rPr>
              <a:t>Tática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7016" y="325958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</a:rPr>
              <a:t>Estratégia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9856" y="4640125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</a:rPr>
              <a:t>Política</a:t>
            </a:r>
            <a:endParaRPr lang="en-US" sz="28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965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41" y="572443"/>
            <a:ext cx="10536573" cy="645333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3200" dirty="0"/>
              <a:t>“O </a:t>
            </a:r>
            <a:r>
              <a:rPr lang="en-US" sz="3200" b="1" dirty="0" err="1"/>
              <a:t>sintoma</a:t>
            </a:r>
            <a:r>
              <a:rPr lang="en-US" sz="3200" dirty="0"/>
              <a:t> </a:t>
            </a:r>
            <a:r>
              <a:rPr lang="en-US" sz="3200" dirty="0" err="1"/>
              <a:t>exige</a:t>
            </a:r>
            <a:r>
              <a:rPr lang="en-US" sz="3200" dirty="0"/>
              <a:t> </a:t>
            </a:r>
            <a:r>
              <a:rPr lang="en-US" sz="3200" dirty="0" err="1"/>
              <a:t>tratamento</a:t>
            </a:r>
            <a:r>
              <a:rPr lang="en-US" sz="3200" dirty="0"/>
              <a:t> (</a:t>
            </a:r>
            <a:r>
              <a:rPr lang="en-US" sz="3200" i="1" dirty="0" err="1"/>
              <a:t>Behandlung</a:t>
            </a:r>
            <a:r>
              <a:rPr lang="en-US" sz="3200" dirty="0"/>
              <a:t>), o </a:t>
            </a:r>
            <a:r>
              <a:rPr lang="en-US" sz="3200" b="1" dirty="0" err="1"/>
              <a:t>sofrimento</a:t>
            </a:r>
            <a:r>
              <a:rPr lang="en-US" sz="3200" dirty="0"/>
              <a:t> </a:t>
            </a:r>
            <a:r>
              <a:rPr lang="en-US" sz="3200" dirty="0" err="1"/>
              <a:t>pede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alívio</a:t>
            </a:r>
            <a:r>
              <a:rPr lang="en-US" sz="3200" dirty="0"/>
              <a:t> (</a:t>
            </a:r>
            <a:r>
              <a:rPr lang="en-US" sz="3200" i="1" dirty="0" err="1"/>
              <a:t>Genesung</a:t>
            </a:r>
            <a:r>
              <a:rPr lang="en-US" sz="3200" dirty="0"/>
              <a:t>) e o </a:t>
            </a:r>
            <a:r>
              <a:rPr lang="en-US" sz="3200" b="1" dirty="0"/>
              <a:t>mal </a:t>
            </a:r>
            <a:r>
              <a:rPr lang="en-US" sz="3200" b="1" dirty="0" err="1"/>
              <a:t>estar</a:t>
            </a:r>
            <a:r>
              <a:rPr lang="en-US" sz="3200" b="1" dirty="0"/>
              <a:t> </a:t>
            </a:r>
            <a:r>
              <a:rPr lang="en-US" sz="3200" dirty="0" err="1"/>
              <a:t>demanda</a:t>
            </a:r>
            <a:r>
              <a:rPr lang="en-US" sz="3200" dirty="0"/>
              <a:t> </a:t>
            </a:r>
            <a:r>
              <a:rPr lang="en-US" sz="3200" dirty="0" err="1"/>
              <a:t>cuidado</a:t>
            </a:r>
            <a:r>
              <a:rPr lang="en-US" sz="3200" dirty="0"/>
              <a:t> (</a:t>
            </a:r>
            <a:r>
              <a:rPr lang="en-US" sz="3200" i="1" dirty="0" err="1"/>
              <a:t>Sorge</a:t>
            </a:r>
            <a:r>
              <a:rPr lang="en-US" sz="3200" dirty="0"/>
              <a:t>). O </a:t>
            </a:r>
            <a:r>
              <a:rPr lang="en-US" sz="3200" dirty="0" err="1"/>
              <a:t>sintoma</a:t>
            </a:r>
            <a:r>
              <a:rPr lang="en-US" sz="3200" dirty="0"/>
              <a:t> </a:t>
            </a:r>
            <a:r>
              <a:rPr lang="en-US" sz="3200" dirty="0" err="1"/>
              <a:t>pode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 </a:t>
            </a:r>
            <a:r>
              <a:rPr lang="en-US" sz="3200" dirty="0" err="1"/>
              <a:t>curado</a:t>
            </a:r>
            <a:r>
              <a:rPr lang="en-US" sz="3200" dirty="0"/>
              <a:t> (</a:t>
            </a:r>
            <a:r>
              <a:rPr lang="en-US" sz="3200" i="1" dirty="0" err="1"/>
              <a:t>Heilung</a:t>
            </a:r>
            <a:r>
              <a:rPr lang="en-US" sz="3200" dirty="0"/>
              <a:t>) e o </a:t>
            </a:r>
            <a:r>
              <a:rPr lang="en-US" sz="3200" dirty="0" err="1"/>
              <a:t>sofrimento</a:t>
            </a:r>
            <a:r>
              <a:rPr lang="en-US" sz="3200" dirty="0"/>
              <a:t> </a:t>
            </a:r>
            <a:r>
              <a:rPr lang="en-US" sz="3200" dirty="0" err="1"/>
              <a:t>pode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 </a:t>
            </a:r>
            <a:r>
              <a:rPr lang="en-US" sz="3200" dirty="0" err="1"/>
              <a:t>mitigado</a:t>
            </a:r>
            <a:r>
              <a:rPr lang="en-US" sz="3200" dirty="0"/>
              <a:t>. </a:t>
            </a:r>
            <a:r>
              <a:rPr lang="en-US" sz="3200" dirty="0" err="1"/>
              <a:t>Quanto</a:t>
            </a:r>
            <a:r>
              <a:rPr lang="en-US" sz="3200" dirty="0"/>
              <a:t> </a:t>
            </a:r>
            <a:r>
              <a:rPr lang="en-US" sz="3200" dirty="0" err="1"/>
              <a:t>ao</a:t>
            </a:r>
            <a:r>
              <a:rPr lang="en-US" sz="3200" dirty="0"/>
              <a:t> mal </a:t>
            </a:r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não</a:t>
            </a:r>
            <a:r>
              <a:rPr lang="en-US" sz="3200" dirty="0"/>
              <a:t> </a:t>
            </a:r>
            <a:r>
              <a:rPr lang="en-US" sz="3200" dirty="0" err="1"/>
              <a:t>podemos</a:t>
            </a:r>
            <a:r>
              <a:rPr lang="en-US" sz="3200" dirty="0"/>
              <a:t> </a:t>
            </a:r>
            <a:r>
              <a:rPr lang="en-US" sz="3200" dirty="0" err="1"/>
              <a:t>prometer</a:t>
            </a:r>
            <a:r>
              <a:rPr lang="en-US" sz="3200" dirty="0"/>
              <a:t> o </a:t>
            </a:r>
            <a:r>
              <a:rPr lang="en-US" sz="3200" dirty="0" err="1"/>
              <a:t>restabelecimento</a:t>
            </a:r>
            <a:r>
              <a:rPr lang="en-US" sz="3200" dirty="0"/>
              <a:t> do </a:t>
            </a:r>
            <a:r>
              <a:rPr lang="en-US" sz="3200" dirty="0" err="1"/>
              <a:t>sujeito</a:t>
            </a:r>
            <a:r>
              <a:rPr lang="en-US" sz="3200" dirty="0"/>
              <a:t> (</a:t>
            </a:r>
            <a:r>
              <a:rPr lang="en-US" sz="3200" i="1" dirty="0" err="1"/>
              <a:t>Heilung</a:t>
            </a:r>
            <a:r>
              <a:rPr lang="en-US" sz="3200" dirty="0"/>
              <a:t>), </a:t>
            </a:r>
            <a:r>
              <a:rPr lang="en-US" sz="3200" dirty="0" err="1"/>
              <a:t>entendido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um </a:t>
            </a:r>
            <a:r>
              <a:rPr lang="en-US" sz="3200" dirty="0" err="1"/>
              <a:t>estado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substitua</a:t>
            </a:r>
            <a:r>
              <a:rPr lang="en-US" sz="3200" dirty="0"/>
              <a:t> a </a:t>
            </a:r>
            <a:r>
              <a:rPr lang="en-US" sz="3200" dirty="0" err="1"/>
              <a:t>miséria</a:t>
            </a:r>
            <a:r>
              <a:rPr lang="en-US" sz="3200" dirty="0"/>
              <a:t> </a:t>
            </a:r>
            <a:r>
              <a:rPr lang="en-US" sz="3200" dirty="0" err="1"/>
              <a:t>neurótica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um </a:t>
            </a:r>
            <a:r>
              <a:rPr lang="en-US" sz="3200" dirty="0" err="1"/>
              <a:t>estado</a:t>
            </a:r>
            <a:r>
              <a:rPr lang="en-US" sz="3200" dirty="0"/>
              <a:t> grandioso de </a:t>
            </a:r>
            <a:r>
              <a:rPr lang="en-US" sz="3200" dirty="0" err="1"/>
              <a:t>felicidade</a:t>
            </a:r>
            <a:r>
              <a:rPr lang="en-US" sz="3200" dirty="0"/>
              <a:t> e </a:t>
            </a:r>
            <a:r>
              <a:rPr lang="en-US" sz="3200" dirty="0" err="1"/>
              <a:t>bem</a:t>
            </a:r>
            <a:r>
              <a:rPr lang="en-US" sz="3200" dirty="0"/>
              <a:t> </a:t>
            </a:r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sem</a:t>
            </a:r>
            <a:r>
              <a:rPr lang="en-US" sz="3200" dirty="0"/>
              <a:t> </a:t>
            </a:r>
            <a:r>
              <a:rPr lang="en-US" sz="3200" dirty="0" err="1"/>
              <a:t>oscilações</a:t>
            </a:r>
            <a:r>
              <a:rPr lang="en-US" sz="3200" dirty="0"/>
              <a:t>. (DUNKER, 2011, p. 41). </a:t>
            </a:r>
          </a:p>
        </p:txBody>
      </p:sp>
    </p:spTree>
    <p:extLst>
      <p:ext uri="{BB962C8B-B14F-4D97-AF65-F5344CB8AC3E}">
        <p14:creationId xmlns:p14="http://schemas.microsoft.com/office/powerpoint/2010/main" xmlns="" val="3911276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756" y="357232"/>
            <a:ext cx="9873266" cy="5581600"/>
          </a:xfrm>
        </p:spPr>
        <p:txBody>
          <a:bodyPr>
            <a:noAutofit/>
          </a:bodyPr>
          <a:lstStyle/>
          <a:p>
            <a:r>
              <a:rPr lang="en-US" sz="4000" dirty="0" err="1"/>
              <a:t>Tática</a:t>
            </a:r>
            <a:r>
              <a:rPr lang="en-US" sz="4000" dirty="0"/>
              <a:t>: </a:t>
            </a:r>
            <a:r>
              <a:rPr lang="en-US" sz="4000" dirty="0" err="1"/>
              <a:t>estética</a:t>
            </a:r>
            <a:r>
              <a:rPr lang="en-US" sz="4000" dirty="0"/>
              <a:t> (</a:t>
            </a:r>
            <a:r>
              <a:rPr lang="en-US" sz="4000" dirty="0" err="1"/>
              <a:t>em</a:t>
            </a:r>
            <a:r>
              <a:rPr lang="en-US" sz="4000" dirty="0"/>
              <a:t> </a:t>
            </a:r>
            <a:r>
              <a:rPr lang="en-US" sz="4000" dirty="0" err="1"/>
              <a:t>sentido</a:t>
            </a:r>
            <a:r>
              <a:rPr lang="en-US" sz="4000" dirty="0"/>
              <a:t> </a:t>
            </a:r>
            <a:r>
              <a:rPr lang="en-US" sz="4000" dirty="0" err="1"/>
              <a:t>ampliado</a:t>
            </a:r>
            <a:r>
              <a:rPr lang="en-US" sz="4000" dirty="0"/>
              <a:t>) do </a:t>
            </a:r>
            <a:r>
              <a:rPr lang="en-US" sz="4000" dirty="0" err="1"/>
              <a:t>tratamento</a:t>
            </a:r>
            <a:endParaRPr lang="en-US" sz="4000" dirty="0"/>
          </a:p>
          <a:p>
            <a:pPr marL="82296" indent="0">
              <a:buNone/>
            </a:pPr>
            <a:endParaRPr lang="en-US" sz="4000" dirty="0"/>
          </a:p>
          <a:p>
            <a:r>
              <a:rPr lang="en-US" sz="4000" dirty="0" err="1"/>
              <a:t>Estratégia</a:t>
            </a:r>
            <a:r>
              <a:rPr lang="en-US" sz="4000" dirty="0"/>
              <a:t>: </a:t>
            </a:r>
            <a:r>
              <a:rPr lang="en-US" sz="4000" dirty="0" err="1"/>
              <a:t>estrutura</a:t>
            </a:r>
            <a:r>
              <a:rPr lang="en-US" sz="4000" dirty="0"/>
              <a:t> </a:t>
            </a:r>
            <a:r>
              <a:rPr lang="en-US" sz="4000" dirty="0" err="1"/>
              <a:t>dialética</a:t>
            </a:r>
            <a:r>
              <a:rPr lang="en-US" sz="4000" dirty="0"/>
              <a:t> da </a:t>
            </a:r>
            <a:r>
              <a:rPr lang="en-US" sz="4000" dirty="0" err="1"/>
              <a:t>clínica</a:t>
            </a:r>
            <a:endParaRPr lang="en-US" sz="4000" dirty="0"/>
          </a:p>
          <a:p>
            <a:pPr marL="82296" indent="0">
              <a:buNone/>
            </a:pPr>
            <a:endParaRPr lang="en-US" sz="4000" dirty="0"/>
          </a:p>
          <a:p>
            <a:r>
              <a:rPr lang="en-US" sz="4000" dirty="0" err="1"/>
              <a:t>Política</a:t>
            </a:r>
            <a:r>
              <a:rPr lang="en-US" sz="4000" dirty="0"/>
              <a:t>: </a:t>
            </a:r>
            <a:r>
              <a:rPr lang="en-US" sz="4000" dirty="0" err="1"/>
              <a:t>os</a:t>
            </a:r>
            <a:r>
              <a:rPr lang="en-US" sz="4000" dirty="0"/>
              <a:t> fins e o </a:t>
            </a:r>
            <a:r>
              <a:rPr lang="en-US" sz="4000" dirty="0" err="1"/>
              <a:t>domínio</a:t>
            </a:r>
            <a:r>
              <a:rPr lang="en-US" sz="4000" dirty="0"/>
              <a:t> do campo</a:t>
            </a:r>
          </a:p>
        </p:txBody>
      </p:sp>
    </p:spTree>
    <p:extLst>
      <p:ext uri="{BB962C8B-B14F-4D97-AF65-F5344CB8AC3E}">
        <p14:creationId xmlns:p14="http://schemas.microsoft.com/office/powerpoint/2010/main" xmlns="" val="421475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518" y="460571"/>
            <a:ext cx="9603275" cy="1049235"/>
          </a:xfrm>
        </p:spPr>
        <p:txBody>
          <a:bodyPr>
            <a:normAutofit/>
          </a:bodyPr>
          <a:lstStyle/>
          <a:p>
            <a:r>
              <a:rPr lang="en-US" sz="4000" dirty="0" err="1"/>
              <a:t>Estratégia</a:t>
            </a:r>
            <a:r>
              <a:rPr lang="en-US" sz="4000" dirty="0"/>
              <a:t>, </a:t>
            </a:r>
            <a:r>
              <a:rPr lang="en-US" sz="4000" dirty="0" err="1"/>
              <a:t>tática</a:t>
            </a:r>
            <a:r>
              <a:rPr lang="en-US" sz="4000" dirty="0"/>
              <a:t> e </a:t>
            </a:r>
            <a:r>
              <a:rPr lang="en-US" sz="4000" dirty="0" err="1"/>
              <a:t>política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90" y="2051808"/>
            <a:ext cx="10805020" cy="5221560"/>
          </a:xfrm>
        </p:spPr>
        <p:txBody>
          <a:bodyPr>
            <a:normAutofit/>
          </a:bodyPr>
          <a:lstStyle/>
          <a:p>
            <a:r>
              <a:rPr lang="en-US" sz="2800" dirty="0" err="1"/>
              <a:t>Estratégia</a:t>
            </a:r>
            <a:r>
              <a:rPr lang="en-US" sz="2800" dirty="0"/>
              <a:t> </a:t>
            </a:r>
            <a:r>
              <a:rPr lang="en-US" sz="2800" dirty="0" err="1"/>
              <a:t>clínica</a:t>
            </a:r>
            <a:r>
              <a:rPr lang="en-US" sz="2800" dirty="0"/>
              <a:t>: </a:t>
            </a:r>
            <a:r>
              <a:rPr lang="en-US" sz="2800" dirty="0" err="1"/>
              <a:t>reintrodução</a:t>
            </a:r>
            <a:r>
              <a:rPr lang="en-US" sz="2800" dirty="0"/>
              <a:t> da </a:t>
            </a:r>
            <a:r>
              <a:rPr lang="en-US" sz="2800" dirty="0" err="1"/>
              <a:t>dimensão</a:t>
            </a:r>
            <a:r>
              <a:rPr lang="en-US" sz="2800" dirty="0"/>
              <a:t> do </a:t>
            </a:r>
            <a:r>
              <a:rPr lang="en-US" sz="2800" dirty="0" err="1"/>
              <a:t>sujeito</a:t>
            </a:r>
            <a:r>
              <a:rPr lang="en-US" sz="2800" dirty="0"/>
              <a:t>, </a:t>
            </a:r>
            <a:r>
              <a:rPr lang="en-US" sz="2800" dirty="0" err="1"/>
              <a:t>narrativização</a:t>
            </a:r>
            <a:r>
              <a:rPr lang="en-US" sz="2800" dirty="0"/>
              <a:t> da </a:t>
            </a:r>
            <a:r>
              <a:rPr lang="en-US" sz="2800" dirty="0" err="1"/>
              <a:t>causa</a:t>
            </a:r>
            <a:r>
              <a:rPr lang="en-US" sz="2800" dirty="0"/>
              <a:t> do </a:t>
            </a:r>
            <a:r>
              <a:rPr lang="en-US" sz="2800" b="1" dirty="0" err="1"/>
              <a:t>sintoma</a:t>
            </a:r>
            <a:r>
              <a:rPr lang="en-US" sz="2800" b="1" dirty="0"/>
              <a:t>,</a:t>
            </a:r>
            <a:r>
              <a:rPr lang="en-US" sz="2800" dirty="0"/>
              <a:t> (re)enlace com o </a:t>
            </a:r>
            <a:r>
              <a:rPr lang="en-US" sz="2800" dirty="0" err="1"/>
              <a:t>desejo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Tática</a:t>
            </a:r>
            <a:r>
              <a:rPr lang="en-US" sz="2800" dirty="0"/>
              <a:t> </a:t>
            </a:r>
            <a:r>
              <a:rPr lang="en-US" sz="2800" dirty="0" err="1"/>
              <a:t>psicoterápica</a:t>
            </a:r>
            <a:r>
              <a:rPr lang="en-US" sz="2800" dirty="0"/>
              <a:t>: </a:t>
            </a:r>
            <a:r>
              <a:rPr lang="en-US" sz="2800" dirty="0" err="1"/>
              <a:t>transferência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motor da </a:t>
            </a:r>
            <a:r>
              <a:rPr lang="en-US" sz="2800" dirty="0" err="1"/>
              <a:t>análise</a:t>
            </a:r>
            <a:r>
              <a:rPr lang="en-US" sz="2800" dirty="0"/>
              <a:t>, </a:t>
            </a:r>
            <a:r>
              <a:rPr lang="en-US" sz="2800" dirty="0" err="1"/>
              <a:t>modo</a:t>
            </a:r>
            <a:r>
              <a:rPr lang="en-US" sz="2800" dirty="0"/>
              <a:t> de </a:t>
            </a:r>
            <a:r>
              <a:rPr lang="en-US" sz="2800" dirty="0" err="1"/>
              <a:t>influência</a:t>
            </a:r>
            <a:r>
              <a:rPr lang="en-US" sz="2800" dirty="0"/>
              <a:t> </a:t>
            </a:r>
            <a:r>
              <a:rPr lang="en-US" sz="2800" dirty="0" err="1"/>
              <a:t>afetiva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</a:t>
            </a:r>
            <a:r>
              <a:rPr lang="en-US" sz="2800" dirty="0" err="1"/>
              <a:t>vetor</a:t>
            </a:r>
            <a:r>
              <a:rPr lang="en-US" sz="2800" dirty="0"/>
              <a:t> do </a:t>
            </a:r>
            <a:r>
              <a:rPr lang="en-US" sz="2800" b="1" dirty="0" err="1"/>
              <a:t>sofrimento</a:t>
            </a:r>
            <a:r>
              <a:rPr lang="en-US" sz="2800" b="1" i="1" dirty="0"/>
              <a:t> </a:t>
            </a:r>
            <a:r>
              <a:rPr lang="en-US" sz="2800" dirty="0" err="1"/>
              <a:t>ao</a:t>
            </a:r>
            <a:r>
              <a:rPr lang="en-US" sz="2800" dirty="0"/>
              <a:t> </a:t>
            </a:r>
            <a:r>
              <a:rPr lang="en-US" sz="2800" dirty="0" err="1"/>
              <a:t>desejo</a:t>
            </a:r>
            <a:r>
              <a:rPr lang="en-US" sz="2800" dirty="0"/>
              <a:t> de saber.</a:t>
            </a:r>
          </a:p>
          <a:p>
            <a:r>
              <a:rPr lang="en-US" sz="2800" dirty="0" err="1"/>
              <a:t>Política</a:t>
            </a:r>
            <a:r>
              <a:rPr lang="en-US" sz="2800" dirty="0"/>
              <a:t> de </a:t>
            </a:r>
            <a:r>
              <a:rPr lang="en-US" sz="2800" dirty="0" err="1"/>
              <a:t>cura</a:t>
            </a:r>
            <a:r>
              <a:rPr lang="en-US" sz="2800" dirty="0"/>
              <a:t>/</a:t>
            </a:r>
            <a:r>
              <a:rPr lang="en-US" sz="2800" dirty="0" err="1"/>
              <a:t>cuidado</a:t>
            </a:r>
            <a:r>
              <a:rPr lang="en-US" sz="2800" dirty="0"/>
              <a:t>: nova forma de </a:t>
            </a:r>
            <a:r>
              <a:rPr lang="en-US" sz="2800" dirty="0" err="1"/>
              <a:t>estar</a:t>
            </a:r>
            <a:r>
              <a:rPr lang="en-US" sz="2800" dirty="0"/>
              <a:t> no </a:t>
            </a:r>
            <a:r>
              <a:rPr lang="en-US" sz="2800" dirty="0" err="1"/>
              <a:t>mundo</a:t>
            </a:r>
            <a:r>
              <a:rPr lang="en-US" sz="2800" dirty="0"/>
              <a:t>, </a:t>
            </a:r>
            <a:r>
              <a:rPr lang="en-US" sz="2800" dirty="0" err="1"/>
              <a:t>criação</a:t>
            </a:r>
            <a:r>
              <a:rPr lang="en-US" sz="2800" dirty="0"/>
              <a:t> e </a:t>
            </a:r>
            <a:r>
              <a:rPr lang="en-US" sz="2800" dirty="0" err="1"/>
              <a:t>invenção</a:t>
            </a:r>
            <a:r>
              <a:rPr lang="en-US" sz="2800" dirty="0"/>
              <a:t> de </a:t>
            </a:r>
            <a:r>
              <a:rPr lang="en-US" sz="2800" dirty="0" err="1"/>
              <a:t>novas</a:t>
            </a:r>
            <a:r>
              <a:rPr lang="en-US" sz="2800" dirty="0"/>
              <a:t> </a:t>
            </a:r>
            <a:r>
              <a:rPr lang="en-US" sz="2800" dirty="0" err="1"/>
              <a:t>formas</a:t>
            </a:r>
            <a:r>
              <a:rPr lang="en-US" sz="2800" dirty="0"/>
              <a:t> de </a:t>
            </a:r>
            <a:r>
              <a:rPr lang="en-US" sz="2800" dirty="0" err="1"/>
              <a:t>laço</a:t>
            </a:r>
            <a:r>
              <a:rPr lang="en-US" sz="2800" dirty="0"/>
              <a:t> social. </a:t>
            </a:r>
          </a:p>
        </p:txBody>
      </p:sp>
    </p:spTree>
    <p:extLst>
      <p:ext uri="{BB962C8B-B14F-4D97-AF65-F5344CB8AC3E}">
        <p14:creationId xmlns:p14="http://schemas.microsoft.com/office/powerpoint/2010/main" xmlns="" val="78070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00D5F3-6AA3-4368-ADA4-3444DAC0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Dois paradigmas de localização da questão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F9606E7-DB1E-4FF1-BAFC-25D3E1998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177" y="2015732"/>
            <a:ext cx="10467625" cy="4037749"/>
          </a:xfrm>
        </p:spPr>
        <p:txBody>
          <a:bodyPr>
            <a:noAutofit/>
          </a:bodyPr>
          <a:lstStyle/>
          <a:p>
            <a:r>
              <a:rPr lang="pt-BR" sz="2800" dirty="0"/>
              <a:t>De um lado, a lógica do desenvolvimento: situar as demandas sociais endereçadas a este sujeito (escola, espaços públicos, família, comunidade, </a:t>
            </a:r>
            <a:r>
              <a:rPr lang="pt-BR" sz="2800" dirty="0" err="1"/>
              <a:t>etc</a:t>
            </a:r>
            <a:r>
              <a:rPr lang="pt-BR" sz="2800" dirty="0"/>
              <a:t>) entrelaçando com questões específicas à maturação de um corpo biológico (puberdade e desenvolvimento biopsicossocial) </a:t>
            </a:r>
          </a:p>
          <a:p>
            <a:r>
              <a:rPr lang="pt-BR" sz="2800" dirty="0"/>
              <a:t>De outro, a lógica do luto: destacar a dimensão do sujeito em conflito (sexualidade/corpo, individualidade/coletividade, alienação/separação)</a:t>
            </a:r>
          </a:p>
        </p:txBody>
      </p:sp>
    </p:spTree>
    <p:extLst>
      <p:ext uri="{BB962C8B-B14F-4D97-AF65-F5344CB8AC3E}">
        <p14:creationId xmlns:p14="http://schemas.microsoft.com/office/powerpoint/2010/main" xmlns="" val="9476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4F1E9A-2FA9-4A55-BDC2-4912B20A3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91" y="510904"/>
            <a:ext cx="10611790" cy="1049235"/>
          </a:xfrm>
        </p:spPr>
        <p:txBody>
          <a:bodyPr>
            <a:noAutofit/>
          </a:bodyPr>
          <a:lstStyle/>
          <a:p>
            <a:r>
              <a:rPr lang="pt-BR" sz="4000" dirty="0"/>
              <a:t>Três lutos normais na adolescência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2F3CC8B-375B-41E6-9B54-84A0F6E2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2133178"/>
            <a:ext cx="11081857" cy="345061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</a:pPr>
            <a:r>
              <a:rPr lang="pt-BR" sz="4400" dirty="0"/>
              <a:t>Na adolescência há um divisão entre ser o que se era e tornar-se o aquilo no que se está se transformando (mas o quê?). Por isso a necessidade de negar a identificação com os pais, fazer ruptura com a própria história</a:t>
            </a:r>
          </a:p>
          <a:p>
            <a:pPr>
              <a:spcBef>
                <a:spcPts val="0"/>
              </a:spcBef>
            </a:pPr>
            <a:endParaRPr lang="pt-BR" sz="4400" dirty="0"/>
          </a:p>
          <a:p>
            <a:pPr>
              <a:spcBef>
                <a:spcPts val="0"/>
              </a:spcBef>
            </a:pPr>
            <a:r>
              <a:rPr lang="pt-BR" sz="4400" dirty="0"/>
              <a:t>O luto do corpo de criança</a:t>
            </a:r>
          </a:p>
          <a:p>
            <a:pPr>
              <a:spcBef>
                <a:spcPts val="0"/>
              </a:spcBef>
            </a:pPr>
            <a:endParaRPr lang="pt-BR" sz="4400" dirty="0"/>
          </a:p>
          <a:p>
            <a:pPr>
              <a:spcBef>
                <a:spcPts val="0"/>
              </a:spcBef>
            </a:pPr>
            <a:r>
              <a:rPr lang="pt-BR" sz="4400" dirty="0"/>
              <a:t>O luto da identidade infantil</a:t>
            </a:r>
          </a:p>
          <a:p>
            <a:pPr>
              <a:spcBef>
                <a:spcPts val="0"/>
              </a:spcBef>
            </a:pPr>
            <a:endParaRPr lang="pt-BR" sz="4400" dirty="0"/>
          </a:p>
          <a:p>
            <a:pPr>
              <a:spcBef>
                <a:spcPts val="0"/>
              </a:spcBef>
            </a:pPr>
            <a:r>
              <a:rPr lang="pt-BR" sz="4400" dirty="0"/>
              <a:t>O luto da relação infantil com os pais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5134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7376AA-372B-4605-A893-C2F3D65F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luto enquanto questão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xmlns="" id="{F09DB68F-AA10-44A2-9F04-E7EA653F808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4737" y="1853754"/>
            <a:ext cx="11182525" cy="427859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lvl="0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>
                <a:solidFill>
                  <a:schemeClr val="tx1"/>
                </a:solidFill>
              </a:rPr>
              <a:t>- </a:t>
            </a:r>
            <a:r>
              <a:rPr lang="pt-BR" sz="2800" dirty="0">
                <a:solidFill>
                  <a:schemeClr val="tx1"/>
                </a:solidFill>
              </a:rPr>
              <a:t>“Não tenho mais um corpo de criança, mas esse novo corpo me serve? E serve a alguém a quem meu interesse se destine?”</a:t>
            </a:r>
          </a:p>
          <a:p>
            <a:pPr lvl="0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800" dirty="0">
                <a:solidFill>
                  <a:schemeClr val="tx1"/>
                </a:solidFill>
              </a:rPr>
              <a:t>- “Não sou mais a criança que eu era – mas o que sou então? Sou eu mesmo”, como Alice de Lewis Carroll – é difícil saber quem se é quando se troca de tamanho o tempo inteiro.</a:t>
            </a:r>
          </a:p>
          <a:p>
            <a:pPr lvl="0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800" dirty="0">
                <a:solidFill>
                  <a:schemeClr val="tx1"/>
                </a:solidFill>
              </a:rPr>
              <a:t>- “Quem são os meus pais se eu não sou mais a criança deles? Aceitá-los como meus pais seria voltar a ser aquilo que preciso deixar de ser?”</a:t>
            </a:r>
          </a:p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300" kern="1200" dirty="0"/>
          </a:p>
        </p:txBody>
      </p:sp>
    </p:spTree>
    <p:extLst>
      <p:ext uri="{BB962C8B-B14F-4D97-AF65-F5344CB8AC3E}">
        <p14:creationId xmlns:p14="http://schemas.microsoft.com/office/powerpoint/2010/main" xmlns="" val="47647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99D677-AE6F-4616-853F-5509CC6E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242" y="838075"/>
            <a:ext cx="10551515" cy="1049235"/>
          </a:xfrm>
        </p:spPr>
        <p:txBody>
          <a:bodyPr/>
          <a:lstStyle/>
          <a:p>
            <a:r>
              <a:rPr lang="pt-BR" dirty="0"/>
              <a:t>Pontos de ruptura / processos transformativos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5BBA6FB-67CF-4B9B-AC53-4DDE73179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898" y="2183512"/>
            <a:ext cx="11098635" cy="3450613"/>
          </a:xfrm>
        </p:spPr>
        <p:txBody>
          <a:bodyPr>
            <a:normAutofit lnSpcReduction="10000"/>
          </a:bodyPr>
          <a:lstStyle/>
          <a:p>
            <a:r>
              <a:rPr lang="pt-BR" sz="3200" dirty="0"/>
              <a:t>A adolescência se dá a partir de um fato biológico que implica uma modificação radical da estrutura psicológica: a puberdade. Ela coloca em questão um remanejo da experiência pública da corporeidade e a atualização de um laço social através da </a:t>
            </a:r>
            <a:r>
              <a:rPr lang="pt-BR" sz="3200" dirty="0" err="1"/>
              <a:t>presentificação</a:t>
            </a:r>
            <a:r>
              <a:rPr lang="pt-BR" sz="3200" dirty="0"/>
              <a:t> do desejo. Em última instância, ela questiona a realidade íntima e a consistência do outro.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8380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2325CB-BFE8-4FD8-9426-A474CB6A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Adolescência e ato (1)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BC98EEE-6E4E-4A37-9C5C-02D483B17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933" y="2087863"/>
            <a:ext cx="10872133" cy="3965618"/>
          </a:xfrm>
        </p:spPr>
        <p:txBody>
          <a:bodyPr/>
          <a:lstStyle/>
          <a:p>
            <a:r>
              <a:rPr lang="pt-BR" sz="2800" dirty="0"/>
              <a:t>“A adolescência, como momento singular, manifesta-se sob modalidades distintas de ato praticadas pelo sujeito frente ao encontro com o real e diante da ausência de referências simbólicas, suscitando o ato como algo que marca um antes e um depois – um atravessamento. Este ato surge como uma tentativa de inscrição, fazendo-se necessário recuperar sua função quando a banalização o apaga.” (CAPANEMA &amp; VORCARO, 2012, p. 151)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0952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04FE77-A4EA-45AB-B432-61577702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Podemos dividir essas experiências em quatro grupos: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6AF2DCC-7972-4A54-A1AE-4432DAFBD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7" y="2015732"/>
            <a:ext cx="10813408" cy="4141787"/>
          </a:xfrm>
        </p:spPr>
        <p:txBody>
          <a:bodyPr>
            <a:normAutofit fontScale="92500"/>
          </a:bodyPr>
          <a:lstStyle/>
          <a:p>
            <a:pPr lvl="0"/>
            <a:r>
              <a:rPr lang="pt-BR" sz="2400" dirty="0"/>
              <a:t>1) os atos de violência que giram em torno da agressão (sadismo, agressão física...); </a:t>
            </a:r>
          </a:p>
          <a:p>
            <a:pPr lvl="0"/>
            <a:r>
              <a:rPr lang="pt-BR" sz="2400" dirty="0"/>
              <a:t>2) os atos de violência sexual (sobreposição de um gozo adulto sobre o corpo ou identidade infantil/adolescente); </a:t>
            </a:r>
          </a:p>
          <a:p>
            <a:pPr lvl="0"/>
            <a:r>
              <a:rPr lang="pt-BR" sz="2400" dirty="0"/>
              <a:t>3) excessos de nomeação (experiências de anulação do desejo ou identidade infantil/adolescente); </a:t>
            </a:r>
          </a:p>
          <a:p>
            <a:pPr lvl="0"/>
            <a:r>
              <a:rPr lang="pt-BR" sz="2400" dirty="0"/>
              <a:t>4) falta de nomeação suficiente (experiências de mortificação na relação com o outro).</a:t>
            </a:r>
          </a:p>
          <a:p>
            <a:pPr lvl="0"/>
            <a:r>
              <a:rPr lang="pt-BR" sz="2400" dirty="0"/>
              <a:t>O ato violento sobre “do” ou “sobre o” adolescente tende a tornar o Outro inconsistente (como organizar o excedente pulsional?) ou avassalador (como limitar o seu gozo?)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806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FA04B8-6E58-4A36-9B7F-D418C57C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Adolescência e ato (2)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321F931-5B03-495B-848A-40FDB951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230" y="2015732"/>
            <a:ext cx="10546798" cy="4037749"/>
          </a:xfrm>
        </p:spPr>
        <p:txBody>
          <a:bodyPr/>
          <a:lstStyle/>
          <a:p>
            <a:pPr lvl="0"/>
            <a:r>
              <a:rPr lang="pt-BR" sz="2800" dirty="0"/>
              <a:t>“O adolescente, diante do excedente de gozo despertado no encontro com o real, e não dispondo do recurso ao Outro do simbólico, pode descobrir, como solução, a passagem ao ato.” (CAPANEMA &amp; VORCARO, 2012, pp. 156-7). </a:t>
            </a:r>
          </a:p>
          <a:p>
            <a:pPr lvl="0"/>
            <a:r>
              <a:rPr lang="pt-BR" sz="2800" dirty="0"/>
              <a:t>“Nas passagens ao ato levadas a cabo por adolescentes, está presente uma força pulsional desligada, impossibilitada de uma mediação simbólica.”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8826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345C15-4493-4237-B296-20FDC0999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Nosografia</a:t>
            </a:r>
            <a:r>
              <a:rPr lang="pt-BR" dirty="0"/>
              <a:t> geral do ato adolescente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BC8A4CF-4878-47DF-91F4-846E582C7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455" y="2183512"/>
            <a:ext cx="10182399" cy="4057897"/>
          </a:xfrm>
        </p:spPr>
        <p:txBody>
          <a:bodyPr>
            <a:normAutofit/>
          </a:bodyPr>
          <a:lstStyle/>
          <a:p>
            <a:r>
              <a:rPr lang="pt-BR" sz="2800" dirty="0"/>
              <a:t>Além da irrupção da sintomatologia comumente descrita como adulta:</a:t>
            </a:r>
          </a:p>
          <a:p>
            <a:r>
              <a:rPr lang="pt-BR" sz="2800" dirty="0"/>
              <a:t>Tendência a sintomas de ato sobre o corpo (tentativas de suicídio, </a:t>
            </a:r>
            <a:r>
              <a:rPr lang="pt-BR" sz="2800" dirty="0" err="1"/>
              <a:t>auto-mutilações</a:t>
            </a:r>
            <a:r>
              <a:rPr lang="pt-BR" sz="2800" dirty="0"/>
              <a:t>/</a:t>
            </a:r>
            <a:r>
              <a:rPr lang="pt-BR" sz="2800" dirty="0" err="1"/>
              <a:t>cutting</a:t>
            </a:r>
            <a:r>
              <a:rPr lang="pt-BR" sz="2800" dirty="0"/>
              <a:t>, escarificações) </a:t>
            </a:r>
          </a:p>
          <a:p>
            <a:r>
              <a:rPr lang="pt-BR" sz="2800" dirty="0"/>
              <a:t>Ou atos de ruptura (infracionais ou não, como ruptura com o gozo do Outro – sua recusa – ou sua convocação, seu apelo, como forma de tentativa de identificação/nomeação)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9386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175</TotalTime>
  <Words>994</Words>
  <Application>Microsoft Office PowerPoint</Application>
  <PresentationFormat>Personalizar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Galeria</vt:lpstr>
      <vt:lpstr>Saúde mental na adolescência e ato infrancional</vt:lpstr>
      <vt:lpstr>Dois paradigmas de localização da questão</vt:lpstr>
      <vt:lpstr>Três lutos normais na adolescência</vt:lpstr>
      <vt:lpstr>O luto enquanto questão</vt:lpstr>
      <vt:lpstr>Pontos de ruptura / processos transformativos</vt:lpstr>
      <vt:lpstr>Adolescência e ato (1)</vt:lpstr>
      <vt:lpstr>Podemos dividir essas experiências em quatro grupos: </vt:lpstr>
      <vt:lpstr>Adolescência e ato (2)</vt:lpstr>
      <vt:lpstr>Nosografia geral do ato adolescente</vt:lpstr>
      <vt:lpstr>Slide 10</vt:lpstr>
      <vt:lpstr>Clínica, Psicoterapia e Cuidado</vt:lpstr>
      <vt:lpstr>Slide 12</vt:lpstr>
      <vt:lpstr>Slide 13</vt:lpstr>
      <vt:lpstr>Estratégia, tática e política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Ravanello</dc:creator>
  <cp:lastModifiedBy>C´liente</cp:lastModifiedBy>
  <cp:revision>10</cp:revision>
  <dcterms:created xsi:type="dcterms:W3CDTF">2019-08-13T14:12:49Z</dcterms:created>
  <dcterms:modified xsi:type="dcterms:W3CDTF">2019-08-22T12:06:01Z</dcterms:modified>
</cp:coreProperties>
</file>