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314" r:id="rId4"/>
    <p:sldId id="340" r:id="rId5"/>
    <p:sldId id="363" r:id="rId6"/>
    <p:sldId id="356" r:id="rId7"/>
    <p:sldId id="357" r:id="rId8"/>
    <p:sldId id="358" r:id="rId9"/>
    <p:sldId id="342" r:id="rId10"/>
    <p:sldId id="355" r:id="rId11"/>
    <p:sldId id="341" r:id="rId12"/>
    <p:sldId id="362" r:id="rId13"/>
    <p:sldId id="351" r:id="rId14"/>
    <p:sldId id="354" r:id="rId15"/>
    <p:sldId id="343" r:id="rId16"/>
    <p:sldId id="359" r:id="rId17"/>
    <p:sldId id="360" r:id="rId18"/>
    <p:sldId id="364" r:id="rId19"/>
    <p:sldId id="365" r:id="rId20"/>
    <p:sldId id="361" r:id="rId21"/>
    <p:sldId id="349" r:id="rId22"/>
    <p:sldId id="348" r:id="rId23"/>
    <p:sldId id="366" r:id="rId24"/>
    <p:sldId id="367" r:id="rId25"/>
    <p:sldId id="370" r:id="rId26"/>
    <p:sldId id="368" r:id="rId27"/>
    <p:sldId id="369" r:id="rId28"/>
    <p:sldId id="339" r:id="rId29"/>
    <p:sldId id="278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1088" autoAdjust="0"/>
    <p:restoredTop sz="94660"/>
  </p:normalViewPr>
  <p:slideViewPr>
    <p:cSldViewPr>
      <p:cViewPr>
        <p:scale>
          <a:sx n="69" d="100"/>
          <a:sy n="69" d="100"/>
        </p:scale>
        <p:origin x="48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068D9-49FD-44DA-B6EC-1109DE01344C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1576D-AE0C-4DF5-9443-6957A53DC4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943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8F7D2-5E0F-4137-B76A-561682F7E820}" type="datetime1">
              <a:rPr lang="pt-BR" smtClean="0"/>
              <a:t>30/07/2019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070F-2D9F-41CD-89C9-D22760B888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6788156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B585-054C-4C43-9EFA-6645A6D93246}" type="datetime1">
              <a:rPr lang="pt-BR" smtClean="0"/>
              <a:t>30/07/2019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070F-2D9F-41CD-89C9-D22760B888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8124473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05BE-4E80-43EB-B8D8-C57D2EE9DD21}" type="datetime1">
              <a:rPr lang="pt-BR" smtClean="0"/>
              <a:t>30/07/2019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070F-2D9F-41CD-89C9-D22760B888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695991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CE2F2-8B3A-43F2-95E1-D8E732B7D209}" type="datetime1">
              <a:rPr lang="pt-BR" smtClean="0"/>
              <a:t>30/07/2019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070F-2D9F-41CD-89C9-D22760B888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033305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5935-4BFE-4323-A8B3-5A028DA3F281}" type="datetime1">
              <a:rPr lang="pt-BR" smtClean="0"/>
              <a:t>30/07/2019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070F-2D9F-41CD-89C9-D22760B888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7380016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D6980-7502-438B-A8E0-C9D946CA3F44}" type="datetime1">
              <a:rPr lang="pt-BR" smtClean="0"/>
              <a:t>30/07/2019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070F-2D9F-41CD-89C9-D22760B888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962036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3E4C-E13E-486E-9A75-A2788C3330A7}" type="datetime1">
              <a:rPr lang="pt-BR" smtClean="0"/>
              <a:t>30/07/2019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070F-2D9F-41CD-89C9-D22760B888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0082229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60E1-1E93-4A08-945C-2C3614D6FE02}" type="datetime1">
              <a:rPr lang="pt-BR" smtClean="0"/>
              <a:t>30/07/2019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070F-2D9F-41CD-89C9-D22760B888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363707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1E330-8F27-40DA-A960-36B108308934}" type="datetime1">
              <a:rPr lang="pt-BR" smtClean="0"/>
              <a:t>30/07/2019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070F-2D9F-41CD-89C9-D22760B888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1661302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A829E-1397-4DEA-9556-36BEA8855DEB}" type="datetime1">
              <a:rPr lang="pt-BR" smtClean="0"/>
              <a:t>30/07/2019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070F-2D9F-41CD-89C9-D22760B888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631818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BB9B-5584-4DB9-B970-247EA47929B0}" type="datetime1">
              <a:rPr lang="pt-BR" smtClean="0"/>
              <a:t>30/07/2019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070F-2D9F-41CD-89C9-D22760B888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784600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9A944-187B-4021-ADC5-2AB8E4A38DE8}" type="datetime1">
              <a:rPr lang="pt-BR" smtClean="0"/>
              <a:t>30/07/2019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7070F-2D9F-41CD-89C9-D22760B88890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upo 6"/>
          <p:cNvGrpSpPr/>
          <p:nvPr/>
        </p:nvGrpSpPr>
        <p:grpSpPr>
          <a:xfrm>
            <a:off x="949" y="0"/>
            <a:ext cx="9142101" cy="6858000"/>
            <a:chOff x="949" y="0"/>
            <a:chExt cx="9142101" cy="6858000"/>
          </a:xfrm>
        </p:grpSpPr>
        <p:pic>
          <p:nvPicPr>
            <p:cNvPr id="8" name="Picture 2" descr="C:\TCE\Modelos PPTX\tce-ms\PIV - Slides TCE-MS 05.jpg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9" y="0"/>
              <a:ext cx="9142101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19" y="3845"/>
              <a:ext cx="1276921" cy="9589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tângulo 9"/>
            <p:cNvSpPr/>
            <p:nvPr/>
          </p:nvSpPr>
          <p:spPr>
            <a:xfrm>
              <a:off x="7380312" y="3845"/>
              <a:ext cx="1762738" cy="9589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45829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://www.mds.gov.br/cnas/noticias/plano-de-assistencia-social-deve-ser-elaborado-pelos-municipios-e-estado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eduardodionizio@tce.ms.gov.br" TargetMode="External"/><Relationship Id="rId2" Type="http://schemas.openxmlformats.org/officeDocument/2006/relationships/hyperlink" Target="http://www.tce.ms.gov.br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hyperlink" Target="http://www.planalto.gov.br/ccivil_03/Constituicao/Constitui%C3%A7ao.htm#art19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88640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latin typeface="Arial" pitchFamily="34" charset="0"/>
                <a:cs typeface="Arial" pitchFamily="34" charset="0"/>
              </a:rPr>
              <a:t>TÍTULO DO CURSO (PALESTRA, REUNIÃO, EVENTO...)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TCE\Modelos PPTX\tce-ms\PIV - Slides TCE-MS 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" y="0"/>
            <a:ext cx="91421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9531" y="3347901"/>
            <a:ext cx="84249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NIVELAMENTO DE CONHECIMENTO.</a:t>
            </a:r>
            <a:endParaRPr lang="pt-BR" sz="3200" b="1" dirty="0">
              <a:solidFill>
                <a:schemeClr val="tx2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pt-BR" sz="32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Arial" pitchFamily="34" charset="0"/>
              </a:rPr>
              <a:t>Planejamento, Gestão Orçamentária e Financeira do Sistema Único de Assistência Social</a:t>
            </a:r>
          </a:p>
          <a:p>
            <a:pPr algn="ctr"/>
            <a:r>
              <a:rPr lang="pt-BR" sz="32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cs typeface="Arial" pitchFamily="34" charset="0"/>
              </a:rPr>
              <a:t>(Estado e Municípios de MS)</a:t>
            </a:r>
            <a:endParaRPr lang="pt-BR" sz="3200" b="1" dirty="0">
              <a:solidFill>
                <a:schemeClr val="accent6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27584" y="558924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Campo Grande-MS, 30 de julho de 2019</a:t>
            </a:r>
          </a:p>
          <a:p>
            <a:pPr algn="ctr"/>
            <a:r>
              <a:rPr lang="pt-BR" b="1" dirty="0" smtClean="0">
                <a:latin typeface="+mj-lt"/>
                <a:cs typeface="Arial" pitchFamily="34" charset="0"/>
              </a:rPr>
              <a:t>Por Eduardo dos Santos Dionizio - Diretor Geral do TCE-MS</a:t>
            </a:r>
            <a:endParaRPr lang="pt-BR" b="1" dirty="0">
              <a:latin typeface="+mj-lt"/>
              <a:cs typeface="Arial" pitchFamily="34" charset="0"/>
            </a:endParaRPr>
          </a:p>
        </p:txBody>
      </p:sp>
      <p:sp>
        <p:nvSpPr>
          <p:cNvPr id="5" name="AutoShape 2" descr="Resultado de imagem para sedha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493" y="1841499"/>
            <a:ext cx="2546892" cy="1072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493" y="836712"/>
            <a:ext cx="2546892" cy="767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219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894038" cy="1143000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C00000"/>
                </a:solidFill>
              </a:rPr>
              <a:t>Decreto 7.788/2012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sz="2800" b="1" dirty="0"/>
              <a:t>Art. 4º Os recursos repassados pelo FNAS </a:t>
            </a:r>
            <a:r>
              <a:rPr lang="pt-BR" sz="2800" b="1" u="sng" dirty="0"/>
              <a:t>destinam-se</a:t>
            </a:r>
            <a:r>
              <a:rPr lang="pt-BR" sz="2800" b="1" dirty="0"/>
              <a:t> ao</a:t>
            </a:r>
            <a:r>
              <a:rPr lang="pt-BR" sz="2800" b="1" dirty="0" smtClean="0"/>
              <a:t>:</a:t>
            </a:r>
          </a:p>
          <a:p>
            <a:pPr marL="0" indent="0" algn="just">
              <a:buNone/>
            </a:pPr>
            <a:r>
              <a:rPr lang="pt-BR" sz="2800" b="1" dirty="0" smtClean="0"/>
              <a:t>(...)</a:t>
            </a:r>
            <a:endParaRPr lang="pt-BR" sz="2800" b="1" dirty="0"/>
          </a:p>
          <a:p>
            <a:pPr marL="0" indent="0" algn="just">
              <a:buNone/>
            </a:pPr>
            <a:r>
              <a:rPr lang="pt-BR" sz="2800" b="1" dirty="0"/>
              <a:t>IV - aprimoramento da gestão de serviços, programas, projetos e benefícios de assistência social, por meio do Índice de Gestão Descentralizada - IGD do SUAS, para a utilização no âmbito dos Estados, do Distrito Federal e dos Municípios, conforme legislação específica</a:t>
            </a:r>
            <a:r>
              <a:rPr lang="pt-BR" sz="2800" b="1" dirty="0" smtClean="0"/>
              <a:t>;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/>
              <a:t>V - apoio financeiro às ações de gestão e execução descentralizada do Programa Bolsa Família pelos Estados, pelo Distrito Federal e pelos Municípios, por meio do Índice de Gestão Descentralizada do Programa Bolsa Família - IGD, conforme legislação específica</a:t>
            </a:r>
            <a:r>
              <a:rPr lang="pt-BR" sz="2800" b="1" dirty="0" smtClean="0"/>
              <a:t>;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/>
              <a:t>VI - pagamento, operacionalização, gestão, informatização, pesquisa, monitoramento e avaliação do benefício de prestação continuada e de renda mensal vitalícia; </a:t>
            </a:r>
            <a:r>
              <a:rPr lang="pt-BR" sz="2800" b="1" dirty="0" smtClean="0"/>
              <a:t>e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/>
              <a:t>VII - atendimento das despesas de operacionalização que visem implementar ações de assistência social.</a:t>
            </a:r>
          </a:p>
          <a:p>
            <a:pPr marL="0" indent="0" algn="just">
              <a:buNone/>
            </a:pPr>
            <a:endParaRPr lang="pt-BR" sz="2800" b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87217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894038" cy="1143000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C00000"/>
                </a:solidFill>
              </a:rPr>
              <a:t>Decreto 7.788/2012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800" b="1" dirty="0" smtClean="0">
                <a:solidFill>
                  <a:schemeClr val="tx2"/>
                </a:solidFill>
              </a:rPr>
              <a:t>Art. 4º.....................................</a:t>
            </a:r>
          </a:p>
          <a:p>
            <a:pPr marL="0" indent="0" algn="just">
              <a:buNone/>
            </a:pPr>
            <a:endParaRPr lang="pt-BR" sz="2800" b="1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pt-BR" sz="2800" b="1" dirty="0" smtClean="0">
                <a:solidFill>
                  <a:schemeClr val="tx2"/>
                </a:solidFill>
              </a:rPr>
              <a:t>§ </a:t>
            </a:r>
            <a:r>
              <a:rPr lang="pt-BR" sz="2800" b="1" dirty="0">
                <a:solidFill>
                  <a:schemeClr val="tx2"/>
                </a:solidFill>
              </a:rPr>
              <a:t>1º Os recursos de que tratam os incisos I, IV e V do caput </a:t>
            </a:r>
            <a:r>
              <a:rPr lang="pt-BR" sz="2800" b="1" dirty="0">
                <a:solidFill>
                  <a:srgbClr val="C00000"/>
                </a:solidFill>
              </a:rPr>
              <a:t>serão</a:t>
            </a:r>
            <a:r>
              <a:rPr lang="pt-BR" sz="2800" b="1" dirty="0">
                <a:solidFill>
                  <a:schemeClr val="tx2"/>
                </a:solidFill>
              </a:rPr>
              <a:t> transferidos, </a:t>
            </a:r>
            <a:r>
              <a:rPr lang="pt-BR" sz="2800" b="1" u="sng" dirty="0">
                <a:solidFill>
                  <a:schemeClr val="tx2"/>
                </a:solidFill>
              </a:rPr>
              <a:t>de forma regular </a:t>
            </a:r>
            <a:r>
              <a:rPr lang="pt-BR" sz="2800" b="1" u="sng" dirty="0">
                <a:solidFill>
                  <a:schemeClr val="accent2"/>
                </a:solidFill>
              </a:rPr>
              <a:t>e automática</a:t>
            </a:r>
            <a:r>
              <a:rPr lang="pt-BR" sz="2800" b="1" u="sng" dirty="0">
                <a:solidFill>
                  <a:schemeClr val="tx2"/>
                </a:solidFill>
              </a:rPr>
              <a:t>, diretamente do FNAS para os fundos de assistência social dos Estados, do Distrito Federal e dos Municípios, </a:t>
            </a:r>
            <a:r>
              <a:rPr lang="pt-BR" sz="2800" b="1" u="sng" dirty="0">
                <a:solidFill>
                  <a:schemeClr val="accent2"/>
                </a:solidFill>
              </a:rPr>
              <a:t>independente</a:t>
            </a:r>
            <a:r>
              <a:rPr lang="pt-BR" sz="2800" b="1" u="sng" dirty="0">
                <a:solidFill>
                  <a:schemeClr val="tx2"/>
                </a:solidFill>
              </a:rPr>
              <a:t> de celebração de convênio, ajuste, acordo, contrato ou instrumento congênere,</a:t>
            </a:r>
            <a:r>
              <a:rPr lang="pt-BR" sz="2800" b="1" dirty="0">
                <a:solidFill>
                  <a:schemeClr val="tx2"/>
                </a:solidFill>
              </a:rPr>
              <a:t> observados os critérios aprovados pelo CNAS, à vista de avaliações técnicas periódicas, realizadas pelo Ministério do Desenvolvimento Social e Combate à Fome.</a:t>
            </a:r>
            <a:endParaRPr lang="pt-BR" sz="28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endParaRPr lang="pt-BR" sz="2800" b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57684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894038" cy="1143000"/>
          </a:xfrm>
        </p:spPr>
        <p:txBody>
          <a:bodyPr>
            <a:normAutofit/>
          </a:bodyPr>
          <a:lstStyle/>
          <a:p>
            <a:r>
              <a:rPr lang="pt-BR" sz="3600" b="1" dirty="0" err="1" smtClean="0">
                <a:solidFill>
                  <a:srgbClr val="C00000"/>
                </a:solidFill>
              </a:rPr>
              <a:t>Transf</a:t>
            </a:r>
            <a:r>
              <a:rPr lang="pt-BR" sz="3600" b="1" dirty="0" smtClean="0">
                <a:solidFill>
                  <a:srgbClr val="C00000"/>
                </a:solidFill>
              </a:rPr>
              <a:t>. Fundo a Fundo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z="2800" b="1" dirty="0"/>
              <a:t>Os pagamentos realizados na modalidade </a:t>
            </a:r>
            <a:r>
              <a:rPr lang="pt-BR" sz="2800" b="1" dirty="0">
                <a:solidFill>
                  <a:schemeClr val="tx2"/>
                </a:solidFill>
              </a:rPr>
              <a:t>fundo a fundo </a:t>
            </a:r>
            <a:r>
              <a:rPr lang="pt-BR" sz="2800" b="1" dirty="0"/>
              <a:t>são aqueles que se caracterizam pelo repasse por meio de descentralização de recurso </a:t>
            </a:r>
            <a:r>
              <a:rPr lang="pt-BR" sz="2800" b="1" dirty="0">
                <a:solidFill>
                  <a:schemeClr val="tx2"/>
                </a:solidFill>
              </a:rPr>
              <a:t>diretamente do Fundo Nacional de Assistência Social (FNAS) para fundos estaduais, municipais e do Distrito Federal, de forma regular e automática</a:t>
            </a:r>
            <a:r>
              <a:rPr lang="pt-BR" sz="2800" b="1" dirty="0" smtClean="0">
                <a:solidFill>
                  <a:schemeClr val="tx2"/>
                </a:solidFill>
              </a:rPr>
              <a:t>.</a:t>
            </a:r>
          </a:p>
          <a:p>
            <a:pPr marL="0" indent="0" algn="just">
              <a:buNone/>
            </a:pPr>
            <a:endParaRPr lang="pt-BR" sz="2800" b="1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pt-BR" sz="2800" b="1" dirty="0" smtClean="0"/>
              <a:t>Esse </a:t>
            </a:r>
            <a:r>
              <a:rPr lang="pt-BR" sz="2800" b="1" dirty="0"/>
              <a:t>tipo de pagamento está relacionado ao </a:t>
            </a:r>
            <a:r>
              <a:rPr lang="pt-BR" sz="2800" b="1" dirty="0" err="1">
                <a:solidFill>
                  <a:schemeClr val="tx2"/>
                </a:solidFill>
              </a:rPr>
              <a:t>cofinanciamento</a:t>
            </a:r>
            <a:r>
              <a:rPr lang="pt-BR" sz="2800" b="1" dirty="0"/>
              <a:t> de serviços de ação </a:t>
            </a:r>
            <a:r>
              <a:rPr lang="pt-BR" sz="2800" b="1" dirty="0" smtClean="0"/>
              <a:t>continuada.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2800" b="1" dirty="0" smtClean="0"/>
              <a:t>Conforme </a:t>
            </a:r>
            <a:r>
              <a:rPr lang="pt-BR" sz="2800" b="1" dirty="0"/>
              <a:t>estabelecido no Decreto nº </a:t>
            </a:r>
            <a:r>
              <a:rPr lang="pt-BR" sz="2800" b="1" dirty="0" smtClean="0"/>
              <a:t>5.085/2004</a:t>
            </a:r>
            <a:r>
              <a:rPr lang="pt-BR" sz="2800" b="1" dirty="0"/>
              <a:t>, são consideradas ações continuadas de assistência social, aquelas financiadas pelo Fundo Nacional de Assistência Social (FNAS), que visem ao atendimento periódico e sucessivo </a:t>
            </a:r>
            <a:r>
              <a:rPr lang="pt-BR" sz="2800" b="1" u="sng" dirty="0"/>
              <a:t>à família, à criança, ao adolescente, à pessoa idosa e à pessoa com deficiência, bem como às ações relacionadas aos programas de Erradicação do Trabalho Infantil, da Juventude e de Combate à Violência contra Crianças e Adolescentes.</a:t>
            </a:r>
            <a:endParaRPr lang="pt-BR" sz="2800" b="1" u="sng" dirty="0" smtClean="0"/>
          </a:p>
          <a:p>
            <a:pPr marL="0" indent="0" algn="just">
              <a:buNone/>
            </a:pPr>
            <a:endParaRPr lang="pt-BR" sz="2800" b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70643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894038" cy="1143000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C00000"/>
                </a:solidFill>
              </a:rPr>
              <a:t>Decreto 7.788/2012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800" b="1" dirty="0" smtClean="0">
                <a:solidFill>
                  <a:schemeClr val="tx2"/>
                </a:solidFill>
              </a:rPr>
              <a:t>Art. 4º.....................................</a:t>
            </a:r>
          </a:p>
          <a:p>
            <a:pPr marL="0" indent="0" algn="just">
              <a:buNone/>
            </a:pPr>
            <a:endParaRPr lang="pt-BR" sz="2800" b="1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pt-BR" sz="2800" b="1" dirty="0">
                <a:solidFill>
                  <a:schemeClr val="tx2"/>
                </a:solidFill>
              </a:rPr>
              <a:t>§ 2º Os recursos de que tratam os incisos II e III do caput </a:t>
            </a:r>
            <a:r>
              <a:rPr lang="pt-BR" sz="2800" b="1" dirty="0">
                <a:solidFill>
                  <a:srgbClr val="C00000"/>
                </a:solidFill>
              </a:rPr>
              <a:t>poderão</a:t>
            </a:r>
            <a:r>
              <a:rPr lang="pt-BR" sz="2800" b="1" dirty="0">
                <a:solidFill>
                  <a:schemeClr val="tx2"/>
                </a:solidFill>
              </a:rPr>
              <a:t> ser transferidos, de forma automática, diretamente do FNAS para os fundos de assistência social dos Estados, do Distrito Federal e dos Municípios, independente de celebração de convênio, ajuste, acordo, contrato ou instrumento congênere, conforme disciplinado em ato do Ministro de Estado do Desenvolvimento Social e Combate à Fome.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endParaRPr lang="pt-BR" sz="2800" b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58141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894038" cy="1143000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C00000"/>
                </a:solidFill>
              </a:rPr>
              <a:t>Decreto 7.788/2012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 smtClean="0">
                <a:solidFill>
                  <a:schemeClr val="tx2"/>
                </a:solidFill>
              </a:rPr>
              <a:t>Art. 4º.....................................</a:t>
            </a:r>
          </a:p>
          <a:p>
            <a:pPr marL="0" indent="0" algn="just">
              <a:buNone/>
            </a:pPr>
            <a:endParaRPr lang="pt-BR" sz="2800" b="1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pt-BR" sz="2800" b="1" dirty="0"/>
              <a:t>§ 5º O FNAS poderá repassar recursos destinados à assistência social aos entes federados </a:t>
            </a:r>
            <a:r>
              <a:rPr lang="pt-BR" sz="2800" b="1" dirty="0">
                <a:solidFill>
                  <a:srgbClr val="0070C0"/>
                </a:solidFill>
              </a:rPr>
              <a:t>por meio de convênio, ajuste, acordo, contrato ou instrumento congênere,</a:t>
            </a:r>
            <a:r>
              <a:rPr lang="pt-BR" sz="2800" b="1" dirty="0"/>
              <a:t> sendo vedado ao convenente transferir a terceiros a execução do objeto do instrumento.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endParaRPr lang="pt-BR" sz="2800" b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7109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5616624" cy="1143000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C00000"/>
                </a:solidFill>
              </a:rPr>
              <a:t>LEI 8.742/93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800" b="1" dirty="0"/>
              <a:t>Art. 30. É </a:t>
            </a:r>
            <a:r>
              <a:rPr lang="pt-BR" sz="2800" b="1" dirty="0">
                <a:solidFill>
                  <a:schemeClr val="accent6">
                    <a:lumMod val="50000"/>
                  </a:schemeClr>
                </a:solidFill>
              </a:rPr>
              <a:t>condição</a:t>
            </a:r>
            <a:r>
              <a:rPr lang="pt-BR" sz="2800" b="1" dirty="0"/>
              <a:t> para os repasses, aos Municípios, aos Estados e ao Distrito Federal, dos recursos de que trata esta lei, </a:t>
            </a:r>
            <a:r>
              <a:rPr lang="pt-BR" sz="2800" b="1" dirty="0">
                <a:solidFill>
                  <a:srgbClr val="C00000"/>
                </a:solidFill>
              </a:rPr>
              <a:t>a efetiva instituição e funcionamento </a:t>
            </a:r>
            <a:r>
              <a:rPr lang="pt-BR" sz="2800" b="1" dirty="0"/>
              <a:t>de</a:t>
            </a:r>
            <a:r>
              <a:rPr lang="pt-BR" sz="2800" b="1" dirty="0" smtClean="0"/>
              <a:t>: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 smtClean="0"/>
              <a:t>I </a:t>
            </a:r>
            <a:r>
              <a:rPr lang="pt-BR" sz="2800" b="1" dirty="0"/>
              <a:t>- </a:t>
            </a:r>
            <a:r>
              <a:rPr lang="pt-BR" sz="2800" b="1" dirty="0">
                <a:solidFill>
                  <a:srgbClr val="FF0000"/>
                </a:solidFill>
              </a:rPr>
              <a:t>Conselho de Assistência Social</a:t>
            </a:r>
            <a:r>
              <a:rPr lang="pt-BR" sz="2800" b="1" dirty="0"/>
              <a:t>, de composição paritária entre governo e sociedade civil</a:t>
            </a:r>
            <a:r>
              <a:rPr lang="pt-BR" sz="2800" b="1" dirty="0" smtClean="0"/>
              <a:t>;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 smtClean="0"/>
              <a:t>II - </a:t>
            </a:r>
            <a:r>
              <a:rPr lang="pt-BR" sz="2800" b="1" dirty="0">
                <a:solidFill>
                  <a:srgbClr val="7030A0"/>
                </a:solidFill>
              </a:rPr>
              <a:t>Fundo de Assistência Social</a:t>
            </a:r>
            <a:r>
              <a:rPr lang="pt-BR" sz="2800" b="1" dirty="0"/>
              <a:t>, com orientação e controle dos respectivos Conselhos de Assistência Social</a:t>
            </a:r>
            <a:r>
              <a:rPr lang="pt-BR" sz="2800" b="1" dirty="0" smtClean="0"/>
              <a:t>;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 smtClean="0"/>
              <a:t>III </a:t>
            </a:r>
            <a:r>
              <a:rPr lang="pt-BR" sz="2800" b="1" dirty="0"/>
              <a:t>- </a:t>
            </a:r>
            <a:r>
              <a:rPr lang="pt-BR" sz="2800" b="1" dirty="0">
                <a:solidFill>
                  <a:srgbClr val="0070C0"/>
                </a:solidFill>
              </a:rPr>
              <a:t>Plano de Assistência Social</a:t>
            </a:r>
            <a:r>
              <a:rPr lang="pt-BR" sz="2800" b="1" dirty="0"/>
              <a:t>.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endParaRPr lang="pt-BR" sz="2800" b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13291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5616624" cy="1143000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rgbClr val="C00000"/>
                </a:solidFill>
              </a:rPr>
              <a:t>LEI 8.742/93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/>
              <a:t>Art. 30. </a:t>
            </a:r>
            <a:r>
              <a:rPr lang="pt-BR" sz="2800" b="1" dirty="0" smtClean="0"/>
              <a:t>.................................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/>
              <a:t>Parágrafo único.  É, ainda, condição para transferência de recursos do FNAS aos Estados, ao Distrito Federal e aos Municípios </a:t>
            </a:r>
            <a:r>
              <a:rPr lang="pt-BR" sz="2800" b="1" dirty="0">
                <a:solidFill>
                  <a:srgbClr val="0070C0"/>
                </a:solidFill>
              </a:rPr>
              <a:t>a </a:t>
            </a:r>
            <a:r>
              <a:rPr lang="pt-BR" sz="2800" b="1" u="sng" dirty="0">
                <a:solidFill>
                  <a:srgbClr val="0070C0"/>
                </a:solidFill>
              </a:rPr>
              <a:t>comprovação orçamentária</a:t>
            </a:r>
            <a:r>
              <a:rPr lang="pt-BR" sz="2800" b="1" dirty="0">
                <a:solidFill>
                  <a:srgbClr val="0070C0"/>
                </a:solidFill>
              </a:rPr>
              <a:t> dos recursos próprios destinados à Assistência Social</a:t>
            </a:r>
            <a:r>
              <a:rPr lang="pt-BR" sz="2800" b="1" dirty="0"/>
              <a:t>, </a:t>
            </a:r>
            <a:r>
              <a:rPr lang="pt-BR" sz="2800" b="1" u="sng" dirty="0">
                <a:solidFill>
                  <a:srgbClr val="C00000"/>
                </a:solidFill>
              </a:rPr>
              <a:t>alocados em seus respectivos Fundos</a:t>
            </a:r>
            <a:r>
              <a:rPr lang="pt-BR" sz="2800" b="1" dirty="0">
                <a:solidFill>
                  <a:srgbClr val="C00000"/>
                </a:solidFill>
              </a:rPr>
              <a:t> de Assistência Social, </a:t>
            </a:r>
            <a:r>
              <a:rPr lang="pt-BR" sz="2800" b="1" dirty="0"/>
              <a:t>a partir do exercício de 1999.</a:t>
            </a:r>
            <a:r>
              <a:rPr lang="pt-BR" sz="2800" dirty="0"/>
              <a:t>   </a:t>
            </a:r>
            <a:endParaRPr lang="pt-BR" sz="2800" b="1" dirty="0" smtClean="0"/>
          </a:p>
          <a:p>
            <a:pPr marL="0" indent="0" algn="just">
              <a:buNone/>
            </a:pPr>
            <a:endParaRPr lang="pt-BR" sz="2800" b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22745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5616624" cy="1143000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C00000"/>
                </a:solidFill>
              </a:rPr>
              <a:t>Leis Orçamentárias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2800" b="1" dirty="0" smtClean="0"/>
              <a:t>CF/88 </a:t>
            </a:r>
            <a:endParaRPr lang="pt-BR" sz="2800" b="1" dirty="0"/>
          </a:p>
          <a:p>
            <a:pPr marL="0" indent="0" algn="just">
              <a:buNone/>
            </a:pPr>
            <a:r>
              <a:rPr lang="pt-BR" sz="2800" b="1" dirty="0" smtClean="0"/>
              <a:t>Art. 165, I (PPA), II (LDO) e III (LOA)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 smtClean="0"/>
              <a:t>§ </a:t>
            </a:r>
            <a:r>
              <a:rPr lang="pt-BR" sz="2800" b="1" dirty="0"/>
              <a:t>1º A lei que instituir o </a:t>
            </a:r>
            <a:r>
              <a:rPr lang="pt-BR" sz="2800" b="1" dirty="0">
                <a:solidFill>
                  <a:srgbClr val="0070C0"/>
                </a:solidFill>
              </a:rPr>
              <a:t>plano plurianual</a:t>
            </a:r>
            <a:r>
              <a:rPr lang="pt-BR" sz="2800" b="1" dirty="0"/>
              <a:t> estabelecerá, de forma regionalizada, as diretrizes, objetivos e metas da administração pública federal para as despesas de capital e outras delas decorrentes e </a:t>
            </a:r>
            <a:r>
              <a:rPr lang="pt-BR" sz="2800" b="1" dirty="0">
                <a:solidFill>
                  <a:srgbClr val="0070C0"/>
                </a:solidFill>
              </a:rPr>
              <a:t>para as relativas aos programas de duração continuada.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2800" b="1" dirty="0" smtClean="0"/>
              <a:t>§ </a:t>
            </a:r>
            <a:r>
              <a:rPr lang="pt-BR" sz="2800" b="1" dirty="0"/>
              <a:t>2º A </a:t>
            </a:r>
            <a:r>
              <a:rPr lang="pt-BR" sz="2800" b="1" dirty="0">
                <a:solidFill>
                  <a:srgbClr val="C00000"/>
                </a:solidFill>
              </a:rPr>
              <a:t>lei de diretrizes orçamentárias</a:t>
            </a:r>
            <a:r>
              <a:rPr lang="pt-BR" sz="2800" b="1" dirty="0"/>
              <a:t> compreenderá as metas e prioridades da administração pública federal, incluindo as despesas de capital para o exercício financeiro </a:t>
            </a:r>
            <a:r>
              <a:rPr lang="pt-BR" sz="2800" b="1" dirty="0" smtClean="0"/>
              <a:t>subsequente, </a:t>
            </a:r>
            <a:r>
              <a:rPr lang="pt-BR" sz="2800" b="1" dirty="0">
                <a:solidFill>
                  <a:srgbClr val="C00000"/>
                </a:solidFill>
              </a:rPr>
              <a:t>orientará a elaboração da lei orçamentária anual</a:t>
            </a:r>
            <a:r>
              <a:rPr lang="pt-BR" sz="2800" b="1" dirty="0"/>
              <a:t>, disporá sobre as alterações na legislação tributária e estabelecerá a política de aplicação das agências financeiras oficiais de fomento.</a:t>
            </a:r>
          </a:p>
          <a:p>
            <a:pPr marL="0" indent="0" algn="just">
              <a:buNone/>
            </a:pPr>
            <a:endParaRPr lang="pt-BR" sz="2800" b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81520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5616624" cy="1143000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C00000"/>
                </a:solidFill>
              </a:rPr>
              <a:t>Plano de Assistência Social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2600" b="1" dirty="0" smtClean="0"/>
              <a:t>1. </a:t>
            </a:r>
            <a:r>
              <a:rPr lang="pt-BR" sz="2600" b="1" dirty="0" smtClean="0">
                <a:solidFill>
                  <a:srgbClr val="FF0000"/>
                </a:solidFill>
              </a:rPr>
              <a:t>deve</a:t>
            </a:r>
            <a:r>
              <a:rPr lang="pt-BR" sz="2600" b="1" dirty="0" smtClean="0"/>
              <a:t> </a:t>
            </a:r>
            <a:r>
              <a:rPr lang="pt-BR" sz="2600" b="1" dirty="0"/>
              <a:t>ser elaborado pelo órgão gestor e apreciado pelo Conselho de Assistência </a:t>
            </a:r>
            <a:r>
              <a:rPr lang="pt-BR" sz="2600" b="1" dirty="0" smtClean="0"/>
              <a:t>Social;</a:t>
            </a:r>
          </a:p>
          <a:p>
            <a:pPr marL="0" indent="0" algn="just">
              <a:buNone/>
            </a:pPr>
            <a:endParaRPr lang="pt-BR" sz="2600" b="1" dirty="0" smtClean="0"/>
          </a:p>
          <a:p>
            <a:pPr marL="0" indent="0" algn="just">
              <a:buNone/>
            </a:pPr>
            <a:r>
              <a:rPr lang="pt-BR" sz="2600" b="1" dirty="0" smtClean="0"/>
              <a:t>2. organiza</a:t>
            </a:r>
            <a:r>
              <a:rPr lang="pt-BR" sz="2600" b="1" dirty="0"/>
              <a:t>, regula e norteia a execução da Política Nacional de Assistência Social - PNAS na perspectiva do Sistema Único da Assistência Social – SUAS é um planejamento estratégico, e </a:t>
            </a:r>
            <a:r>
              <a:rPr lang="pt-BR" sz="2600" b="1" dirty="0">
                <a:solidFill>
                  <a:srgbClr val="0070C0"/>
                </a:solidFill>
              </a:rPr>
              <a:t>deve ser elaborado a cada 4 (quatro) anos, de acordo com os períodos de elaboração do Plano Plurianual – </a:t>
            </a:r>
            <a:r>
              <a:rPr lang="pt-BR" sz="2600" b="1" dirty="0" smtClean="0">
                <a:solidFill>
                  <a:srgbClr val="0070C0"/>
                </a:solidFill>
              </a:rPr>
              <a:t>PPA</a:t>
            </a:r>
            <a:r>
              <a:rPr lang="pt-BR" sz="2600" b="1" dirty="0" smtClean="0"/>
              <a:t>; </a:t>
            </a:r>
            <a:r>
              <a:rPr lang="pt-BR" sz="1900" b="1" dirty="0"/>
              <a:t>(art.19, NOB SUAS 2012</a:t>
            </a:r>
            <a:r>
              <a:rPr lang="pt-BR" sz="1900" b="1" dirty="0" smtClean="0"/>
              <a:t>).</a:t>
            </a:r>
          </a:p>
          <a:p>
            <a:pPr marL="0" indent="0" algn="just">
              <a:buNone/>
            </a:pPr>
            <a:endParaRPr lang="pt-BR" sz="1900" b="1" dirty="0" smtClean="0"/>
          </a:p>
          <a:p>
            <a:pPr marL="0" indent="0" algn="just">
              <a:buNone/>
            </a:pPr>
            <a:r>
              <a:rPr lang="pt-BR" sz="2600" b="1" dirty="0" smtClean="0"/>
              <a:t>3. é </a:t>
            </a:r>
            <a:r>
              <a:rPr lang="pt-BR" sz="2600" b="1" dirty="0"/>
              <a:t>fundamental para garantir o modelo descentralizado e participativo da assistência social. </a:t>
            </a:r>
            <a:r>
              <a:rPr lang="pt-BR" sz="2600" b="1" dirty="0">
                <a:solidFill>
                  <a:srgbClr val="C00000"/>
                </a:solidFill>
              </a:rPr>
              <a:t>Nele deve estar a programação do novo governo eleito para seu mandato nas ações de assistência a serem realizadas nos 4 anos seguintes com os recursos previstos no </a:t>
            </a:r>
            <a:r>
              <a:rPr lang="pt-BR" sz="2600" b="1" dirty="0" err="1">
                <a:solidFill>
                  <a:srgbClr val="C00000"/>
                </a:solidFill>
              </a:rPr>
              <a:t>cofinancia</a:t>
            </a:r>
            <a:r>
              <a:rPr lang="pt-BR" sz="2600" b="1" dirty="0" err="1"/>
              <a:t>mento</a:t>
            </a:r>
            <a:r>
              <a:rPr lang="pt-BR" sz="2600" b="1" dirty="0"/>
              <a:t> (recursos federais, estaduais e municipais – quando for o caso</a:t>
            </a:r>
            <a:r>
              <a:rPr lang="pt-BR" sz="2600" b="1" dirty="0" smtClean="0"/>
              <a:t>).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1800" b="1" dirty="0" smtClean="0"/>
              <a:t>Fonte: </a:t>
            </a:r>
            <a:r>
              <a:rPr lang="pt-BR" sz="1800" dirty="0">
                <a:hlinkClick r:id="rId2"/>
              </a:rPr>
              <a:t>http://www.mds.gov.br/cnas/noticias/plano-de-assistencia-social-deve-ser-elaborado-pelos-municipios-e-estados</a:t>
            </a:r>
            <a:endParaRPr lang="pt-BR" sz="1800" b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1930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5616624" cy="1143000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C00000"/>
                </a:solidFill>
              </a:rPr>
              <a:t>Resolução nº 33/2012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400" b="1" dirty="0" smtClean="0"/>
              <a:t>Aprova </a:t>
            </a:r>
            <a:r>
              <a:rPr lang="pt-BR" sz="2400" b="1" dirty="0"/>
              <a:t>a Norma Operacional Básica da Assistência Social - NOB/SUAS</a:t>
            </a:r>
            <a:endParaRPr lang="pt-BR" sz="2400" b="1" dirty="0" smtClean="0"/>
          </a:p>
          <a:p>
            <a:pPr marL="0" indent="0" algn="just">
              <a:buNone/>
            </a:pPr>
            <a:endParaRPr lang="pt-BR" sz="2400" b="1" dirty="0" smtClean="0"/>
          </a:p>
          <a:p>
            <a:pPr marL="0" indent="0" algn="just">
              <a:buNone/>
            </a:pPr>
            <a:r>
              <a:rPr lang="pt-BR" sz="2400" b="1" dirty="0" smtClean="0"/>
              <a:t>Art</a:t>
            </a:r>
            <a:r>
              <a:rPr lang="pt-BR" sz="2400" b="1" dirty="0"/>
              <a:t>. 18. O Plano de Assistência Social, de que trata o art. 30 da LOAS, é um </a:t>
            </a:r>
            <a:r>
              <a:rPr lang="pt-BR" sz="2400" b="1" dirty="0">
                <a:solidFill>
                  <a:srgbClr val="0070C0"/>
                </a:solidFill>
              </a:rPr>
              <a:t>instrumento de planejamento estratégico</a:t>
            </a:r>
            <a:r>
              <a:rPr lang="pt-BR" sz="2400" b="1" dirty="0"/>
              <a:t> </a:t>
            </a:r>
            <a:r>
              <a:rPr lang="pt-BR" sz="2400" b="1" u="sng" dirty="0"/>
              <a:t>que organiza, regula e norteia a execução da PNAS na perspectiva do SUAS. </a:t>
            </a:r>
            <a:endParaRPr lang="pt-BR" sz="2400" b="1" u="sng" dirty="0" smtClean="0"/>
          </a:p>
          <a:p>
            <a:pPr marL="0" indent="0" algn="just">
              <a:buNone/>
            </a:pPr>
            <a:endParaRPr lang="pt-BR" sz="2400" b="1" dirty="0"/>
          </a:p>
          <a:p>
            <a:pPr marL="0" indent="0" algn="just">
              <a:buNone/>
            </a:pPr>
            <a:r>
              <a:rPr lang="pt-BR" sz="2400" b="1" dirty="0" smtClean="0"/>
              <a:t>§</a:t>
            </a:r>
            <a:r>
              <a:rPr lang="pt-BR" sz="2400" b="1" dirty="0"/>
              <a:t>1º A elaboração do Plano de Assistência Social </a:t>
            </a:r>
            <a:r>
              <a:rPr lang="pt-BR" sz="2400" b="1" u="sng" dirty="0"/>
              <a:t>é de responsabilidade do órgão gestor da política que o submete à aprovação do conselho de assistência </a:t>
            </a:r>
            <a:r>
              <a:rPr lang="pt-BR" sz="2400" b="1" u="sng" dirty="0" smtClean="0"/>
              <a:t>social.</a:t>
            </a:r>
          </a:p>
          <a:p>
            <a:pPr marL="0" indent="0" algn="just">
              <a:buNone/>
            </a:pPr>
            <a:endParaRPr lang="pt-BR" sz="2400" b="1" dirty="0"/>
          </a:p>
          <a:p>
            <a:pPr marL="0" indent="0" algn="just">
              <a:buNone/>
            </a:pPr>
            <a:r>
              <a:rPr lang="pt-BR" sz="2400" b="1" dirty="0" smtClean="0"/>
              <a:t>Art</a:t>
            </a:r>
            <a:r>
              <a:rPr lang="pt-BR" sz="2400" b="1" dirty="0"/>
              <a:t>. 19. A União, os Estados, o Distrito Federal e os Municípios deverão elaborar os respectivos Planos de Assistência Social </a:t>
            </a:r>
            <a:r>
              <a:rPr lang="pt-BR" sz="2400" b="1" u="sng" dirty="0"/>
              <a:t>a cada 4 (quatro) anos, de acordo com os períodos de elaboração do Plano Plurianual - PPA.</a:t>
            </a:r>
            <a:endParaRPr lang="pt-BR" sz="1800" b="1" u="sng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3585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>
                <a:solidFill>
                  <a:srgbClr val="C00000"/>
                </a:solidFill>
                <a:cs typeface="Arial" pitchFamily="34" charset="0"/>
              </a:rPr>
              <a:t>COLABORADOR</a:t>
            </a:r>
            <a:endParaRPr lang="pt-BR" b="1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pt-BR" b="1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pt-BR" b="1" u="sng" dirty="0" smtClean="0">
                <a:solidFill>
                  <a:schemeClr val="tx2"/>
                </a:solidFill>
              </a:rPr>
              <a:t>Eduardo </a:t>
            </a:r>
            <a:r>
              <a:rPr lang="pt-BR" b="1" u="sng" dirty="0">
                <a:solidFill>
                  <a:schemeClr val="tx2"/>
                </a:solidFill>
              </a:rPr>
              <a:t>dos Santos Dionizio</a:t>
            </a:r>
          </a:p>
          <a:p>
            <a:pPr marL="0" indent="0">
              <a:buNone/>
            </a:pPr>
            <a:endParaRPr lang="pt-BR" b="1" dirty="0">
              <a:solidFill>
                <a:schemeClr val="accent1"/>
              </a:solidFill>
            </a:endParaRPr>
          </a:p>
          <a:p>
            <a:r>
              <a:rPr lang="pt-BR" b="1" dirty="0"/>
              <a:t>Professor;</a:t>
            </a:r>
          </a:p>
          <a:p>
            <a:r>
              <a:rPr lang="pt-BR" b="1" dirty="0"/>
              <a:t> Advogado;</a:t>
            </a:r>
          </a:p>
          <a:p>
            <a:r>
              <a:rPr lang="pt-BR" b="1" dirty="0"/>
              <a:t>Diretor Geral do </a:t>
            </a:r>
            <a:r>
              <a:rPr lang="pt-BR" b="1" dirty="0" smtClean="0"/>
              <a:t>TCE-MS</a:t>
            </a:r>
            <a:endParaRPr lang="pt-BR" b="1" dirty="0"/>
          </a:p>
          <a:p>
            <a:endParaRPr lang="pt-BR" dirty="0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539552" y="6356350"/>
            <a:ext cx="7776864" cy="365125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193" y="566619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4385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5616624" cy="1143000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C00000"/>
                </a:solidFill>
              </a:rPr>
              <a:t>Leis Orçamentárias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/>
              <a:t>CF/88 </a:t>
            </a:r>
          </a:p>
          <a:p>
            <a:pPr marL="0" indent="0" algn="just">
              <a:buNone/>
            </a:pPr>
            <a:r>
              <a:rPr lang="pt-BR" sz="2800" b="1" dirty="0"/>
              <a:t>Art. 165, </a:t>
            </a:r>
            <a:r>
              <a:rPr lang="pt-BR" sz="2800" b="1" dirty="0" smtClean="0"/>
              <a:t>III </a:t>
            </a:r>
            <a:r>
              <a:rPr lang="pt-BR" sz="2800" b="1" dirty="0"/>
              <a:t>(LOA</a:t>
            </a:r>
            <a:r>
              <a:rPr lang="pt-BR" sz="2800" b="1" dirty="0" smtClean="0"/>
              <a:t>)</a:t>
            </a:r>
          </a:p>
          <a:p>
            <a:pPr marL="0" indent="0" algn="just">
              <a:buNone/>
            </a:pPr>
            <a:r>
              <a:rPr lang="pt-BR" sz="2800" b="1" dirty="0" smtClean="0"/>
              <a:t>(...)</a:t>
            </a:r>
            <a:endParaRPr lang="pt-BR" sz="2800" b="1" dirty="0"/>
          </a:p>
          <a:p>
            <a:pPr marL="0" indent="0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200" b="1" dirty="0" smtClean="0"/>
              <a:t>§ </a:t>
            </a:r>
            <a:r>
              <a:rPr lang="pt-BR" sz="2200" b="1" dirty="0"/>
              <a:t>5º A </a:t>
            </a:r>
            <a:r>
              <a:rPr lang="pt-BR" sz="2200" b="1" dirty="0">
                <a:solidFill>
                  <a:schemeClr val="accent6">
                    <a:lumMod val="50000"/>
                  </a:schemeClr>
                </a:solidFill>
              </a:rPr>
              <a:t>lei orçamentária anual</a:t>
            </a:r>
            <a:r>
              <a:rPr lang="pt-BR" sz="2200" b="1" dirty="0"/>
              <a:t> compreenderá</a:t>
            </a:r>
            <a:r>
              <a:rPr lang="pt-BR" sz="2200" b="1" dirty="0" smtClean="0"/>
              <a:t>:</a:t>
            </a:r>
          </a:p>
          <a:p>
            <a:pPr marL="0" indent="0" algn="just">
              <a:buNone/>
            </a:pPr>
            <a:r>
              <a:rPr lang="pt-BR" sz="2200" b="1" dirty="0" smtClean="0"/>
              <a:t>(...)</a:t>
            </a:r>
          </a:p>
          <a:p>
            <a:pPr marL="0" indent="0" algn="just">
              <a:buNone/>
            </a:pPr>
            <a:r>
              <a:rPr lang="pt-BR" sz="2200" b="1" dirty="0" smtClean="0"/>
              <a:t>III </a:t>
            </a:r>
            <a:r>
              <a:rPr lang="pt-BR" sz="2200" b="1" dirty="0"/>
              <a:t>- </a:t>
            </a:r>
            <a:r>
              <a:rPr lang="pt-BR" sz="2200" b="1" dirty="0">
                <a:solidFill>
                  <a:schemeClr val="accent6">
                    <a:lumMod val="50000"/>
                  </a:schemeClr>
                </a:solidFill>
              </a:rPr>
              <a:t>o orçamento da seguridade social</a:t>
            </a:r>
            <a:r>
              <a:rPr lang="pt-BR" sz="2200" b="1" dirty="0"/>
              <a:t>, abrangendo todas as entidades </a:t>
            </a:r>
            <a:r>
              <a:rPr lang="pt-BR" sz="2200" b="1" u="sng" dirty="0"/>
              <a:t>e órgãos a ela vinculados</a:t>
            </a:r>
            <a:r>
              <a:rPr lang="pt-BR" sz="2200" b="1" dirty="0"/>
              <a:t>, da administração direta ou indireta, </a:t>
            </a:r>
            <a:r>
              <a:rPr lang="pt-BR" sz="2200" b="1" u="sng" dirty="0"/>
              <a:t>bem como os fundos</a:t>
            </a:r>
            <a:r>
              <a:rPr lang="pt-BR" sz="2200" b="1" dirty="0"/>
              <a:t> e fundações instituídos e mantidos pelo Poder Público.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1915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802635" cy="1143000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C00000"/>
                </a:solidFill>
              </a:rPr>
              <a:t>Resolução nº </a:t>
            </a:r>
            <a:r>
              <a:rPr lang="pt-BR" sz="3600" b="1" dirty="0" smtClean="0">
                <a:solidFill>
                  <a:srgbClr val="C00000"/>
                </a:solidFill>
              </a:rPr>
              <a:t>33/2012-NOB/SUAS - </a:t>
            </a:r>
            <a:r>
              <a:rPr lang="pt-BR" sz="3600" b="1" dirty="0" smtClean="0">
                <a:solidFill>
                  <a:srgbClr val="0070C0"/>
                </a:solidFill>
              </a:rPr>
              <a:t>ORÇAMENTO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2800" b="1" dirty="0" smtClean="0"/>
              <a:t>Art</a:t>
            </a:r>
            <a:r>
              <a:rPr lang="pt-BR" sz="2800" b="1" dirty="0"/>
              <a:t>. 46. O </a:t>
            </a:r>
            <a:r>
              <a:rPr lang="pt-BR" sz="2800" b="1" dirty="0">
                <a:solidFill>
                  <a:srgbClr val="C00000"/>
                </a:solidFill>
              </a:rPr>
              <a:t>orçamento</a:t>
            </a:r>
            <a:r>
              <a:rPr lang="pt-BR" sz="2800" b="1" dirty="0"/>
              <a:t> é instrumento da administração pública </a:t>
            </a:r>
            <a:r>
              <a:rPr lang="pt-BR" sz="2800" b="1" dirty="0">
                <a:solidFill>
                  <a:srgbClr val="0070C0"/>
                </a:solidFill>
              </a:rPr>
              <a:t>indispensável para a gestão da política de assistência social</a:t>
            </a:r>
            <a:r>
              <a:rPr lang="pt-BR" sz="2800" b="1" dirty="0"/>
              <a:t> e </a:t>
            </a:r>
            <a:r>
              <a:rPr lang="pt-BR" sz="2800" b="1" u="sng" dirty="0"/>
              <a:t>expressa o planejamento financeiro das funções de gestão e da prestação de serviços, programas, projetos e benefícios </a:t>
            </a:r>
            <a:r>
              <a:rPr lang="pt-BR" sz="2800" b="1" u="sng" dirty="0" err="1"/>
              <a:t>socioassistenciais</a:t>
            </a:r>
            <a:r>
              <a:rPr lang="pt-BR" sz="2800" b="1" u="sng" dirty="0"/>
              <a:t> à população </a:t>
            </a:r>
            <a:r>
              <a:rPr lang="pt-BR" sz="2800" b="1" u="sng" dirty="0" smtClean="0"/>
              <a:t>usuária.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800" b="1" dirty="0" smtClean="0"/>
              <a:t>Parágrafo </a:t>
            </a:r>
            <a:r>
              <a:rPr lang="pt-BR" sz="2800" b="1" dirty="0"/>
              <a:t>único. A elaboração da peça orçamentária </a:t>
            </a:r>
            <a:r>
              <a:rPr lang="pt-BR" sz="2800" b="1" dirty="0" smtClean="0"/>
              <a:t>requer: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800" b="1" dirty="0" smtClean="0"/>
              <a:t>I </a:t>
            </a:r>
            <a:r>
              <a:rPr lang="pt-BR" sz="2800" b="1" dirty="0"/>
              <a:t>– a definição de diretrizes, objetivos e </a:t>
            </a:r>
            <a:r>
              <a:rPr lang="pt-BR" sz="2800" b="1" dirty="0" smtClean="0"/>
              <a:t>metas;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800" b="1" dirty="0" smtClean="0"/>
              <a:t>II </a:t>
            </a:r>
            <a:r>
              <a:rPr lang="pt-BR" sz="2800" b="1" dirty="0"/>
              <a:t>– a previsão da organização das </a:t>
            </a:r>
            <a:r>
              <a:rPr lang="pt-BR" sz="2800" b="1" dirty="0" smtClean="0"/>
              <a:t>ações;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800" b="1" dirty="0" smtClean="0"/>
              <a:t>III </a:t>
            </a:r>
            <a:r>
              <a:rPr lang="pt-BR" sz="2800" b="1" dirty="0"/>
              <a:t>– a provisão de </a:t>
            </a:r>
            <a:r>
              <a:rPr lang="pt-BR" sz="2800" b="1" dirty="0" smtClean="0"/>
              <a:t>recursos;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800" b="1" dirty="0" smtClean="0"/>
              <a:t>IV </a:t>
            </a:r>
            <a:r>
              <a:rPr lang="pt-BR" sz="2800" b="1" dirty="0"/>
              <a:t>– a definição da forma de acompanhamento das ações; </a:t>
            </a:r>
            <a:r>
              <a:rPr lang="pt-BR" sz="2800" b="1" dirty="0" smtClean="0"/>
              <a:t>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800" b="1" dirty="0" smtClean="0"/>
              <a:t>V </a:t>
            </a:r>
            <a:r>
              <a:rPr lang="pt-BR" sz="2800" b="1" dirty="0"/>
              <a:t>– a revisão crítica das propostas, dos processos e dos resultados. 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75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1284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688632" cy="1143000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C00000"/>
                </a:solidFill>
              </a:rPr>
              <a:t>Resolução nº </a:t>
            </a:r>
            <a:r>
              <a:rPr lang="pt-BR" sz="3600" b="1" dirty="0" smtClean="0">
                <a:solidFill>
                  <a:srgbClr val="C00000"/>
                </a:solidFill>
              </a:rPr>
              <a:t>33/2012-NOB/SUAS -</a:t>
            </a:r>
            <a:r>
              <a:rPr lang="pt-BR" sz="3600" b="1" dirty="0" smtClean="0">
                <a:solidFill>
                  <a:srgbClr val="0070C0"/>
                </a:solidFill>
              </a:rPr>
              <a:t>FUNDOS</a:t>
            </a:r>
            <a:endParaRPr lang="pt-BR" sz="3600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432048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2800" b="1" dirty="0"/>
              <a:t>Art. 48. Os </a:t>
            </a:r>
            <a:r>
              <a:rPr lang="pt-BR" sz="2800" b="1" dirty="0">
                <a:solidFill>
                  <a:srgbClr val="0070C0"/>
                </a:solidFill>
              </a:rPr>
              <a:t>fundos</a:t>
            </a:r>
            <a:r>
              <a:rPr lang="pt-BR" sz="2800" b="1" dirty="0"/>
              <a:t> de assistência social são </a:t>
            </a:r>
            <a:r>
              <a:rPr lang="pt-BR" sz="2800" b="1" dirty="0">
                <a:solidFill>
                  <a:srgbClr val="C00000"/>
                </a:solidFill>
              </a:rPr>
              <a:t>instrumentos de gestão orçamentária e financeira</a:t>
            </a:r>
            <a:r>
              <a:rPr lang="pt-BR" sz="2800" b="1" dirty="0"/>
              <a:t> da União, dos Estados, do Distrito Federal e dos Municípios, </a:t>
            </a:r>
            <a:r>
              <a:rPr lang="pt-BR" sz="2800" b="1" u="sng" dirty="0"/>
              <a:t>nos quais devem ser alocadas as receitas e executadas as despesas relativas ao conjunto de ações, serviços, programas, projetos e benefícios de assistência social</a:t>
            </a:r>
            <a:r>
              <a:rPr lang="pt-BR" sz="2800" b="1" u="sng" dirty="0" smtClean="0"/>
              <a:t>.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2800" b="1" dirty="0" smtClean="0"/>
              <a:t>(...)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2800" b="1" dirty="0"/>
              <a:t>§3º </a:t>
            </a:r>
            <a:r>
              <a:rPr lang="pt-BR" sz="2800" b="1" dirty="0">
                <a:solidFill>
                  <a:srgbClr val="FF0000"/>
                </a:solidFill>
              </a:rPr>
              <a:t>Devem</a:t>
            </a:r>
            <a:r>
              <a:rPr lang="pt-BR" sz="2800" b="1" dirty="0"/>
              <a:t> ser inscritos no Cadastro Nacional de Pessoa Jurídica – CNPJ, na condição de Matriz, na forma das Instruções Normativas da Receita Federal do Brasil em vigor, </a:t>
            </a:r>
            <a:r>
              <a:rPr lang="pt-BR" sz="2800" b="1" u="sng" dirty="0"/>
              <a:t>com o intuito de assegurar maior transparência na identificação e no controle das contas a eles vinculadas, sem, com isso, caracterizar autonomia administrativa e de gestão. </a:t>
            </a:r>
            <a:endParaRPr lang="pt-BR" sz="2800" b="1" u="sng" dirty="0" smtClean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86037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688632" cy="1143000"/>
          </a:xfrm>
        </p:spPr>
        <p:txBody>
          <a:bodyPr>
            <a:normAutofit fontScale="90000"/>
          </a:bodyPr>
          <a:lstStyle/>
          <a:p>
            <a:r>
              <a:rPr lang="pt-BR" sz="3600" b="1" dirty="0">
                <a:solidFill>
                  <a:srgbClr val="C00000"/>
                </a:solidFill>
              </a:rPr>
              <a:t>Resolução nº </a:t>
            </a:r>
            <a:r>
              <a:rPr lang="pt-BR" sz="3600" b="1" dirty="0" smtClean="0">
                <a:solidFill>
                  <a:srgbClr val="C00000"/>
                </a:solidFill>
              </a:rPr>
              <a:t>33/2012-NOB/SUAS -</a:t>
            </a:r>
            <a:r>
              <a:rPr lang="pt-BR" sz="3600" b="1" dirty="0" smtClean="0">
                <a:solidFill>
                  <a:srgbClr val="0070C0"/>
                </a:solidFill>
              </a:rPr>
              <a:t>CAS</a:t>
            </a:r>
            <a:endParaRPr lang="pt-BR" sz="3600" b="1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4320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/>
              <a:t>Art. 85. Incumbe aos Conselhos de Assistência Social exercer o controle e a fiscalização dos Fundos de Assistência Social, </a:t>
            </a:r>
            <a:r>
              <a:rPr lang="pt-BR" sz="2400" b="1" dirty="0" smtClean="0"/>
              <a:t>mediante:</a:t>
            </a:r>
          </a:p>
          <a:p>
            <a:pPr marL="0" indent="0" algn="just">
              <a:buNone/>
            </a:pPr>
            <a:r>
              <a:rPr lang="pt-BR" sz="2400" b="1" dirty="0" smtClean="0">
                <a:solidFill>
                  <a:srgbClr val="7030A0"/>
                </a:solidFill>
              </a:rPr>
              <a:t>I </a:t>
            </a:r>
            <a:r>
              <a:rPr lang="pt-BR" sz="2400" b="1" dirty="0">
                <a:solidFill>
                  <a:srgbClr val="7030A0"/>
                </a:solidFill>
              </a:rPr>
              <a:t>- aprovação da proposta </a:t>
            </a:r>
            <a:r>
              <a:rPr lang="pt-BR" sz="2400" b="1" dirty="0" smtClean="0">
                <a:solidFill>
                  <a:srgbClr val="7030A0"/>
                </a:solidFill>
              </a:rPr>
              <a:t>orçamentária;</a:t>
            </a:r>
          </a:p>
          <a:p>
            <a:pPr marL="0" indent="0" algn="just">
              <a:buNone/>
            </a:pPr>
            <a:r>
              <a:rPr lang="pt-BR" sz="2400" b="1" dirty="0" smtClean="0"/>
              <a:t>II </a:t>
            </a:r>
            <a:r>
              <a:rPr lang="pt-BR" sz="2400" b="1" dirty="0"/>
              <a:t>- acompanhamento da execução orçamentária e financeira, de acordo com a periodicidade prevista na Lei de instituição do Fundo ou em seu Decreto de regulamentação, observando o calendário elaborado pelos respectivos </a:t>
            </a:r>
            <a:r>
              <a:rPr lang="pt-BR" sz="2400" b="1" dirty="0" smtClean="0"/>
              <a:t>conselhos;</a:t>
            </a:r>
          </a:p>
          <a:p>
            <a:pPr marL="0" indent="0" algn="just">
              <a:buNone/>
            </a:pPr>
            <a:r>
              <a:rPr lang="pt-BR" sz="2400" b="1" dirty="0" smtClean="0">
                <a:solidFill>
                  <a:srgbClr val="C00000"/>
                </a:solidFill>
              </a:rPr>
              <a:t>III </a:t>
            </a:r>
            <a:r>
              <a:rPr lang="pt-BR" sz="2400" b="1" dirty="0">
                <a:solidFill>
                  <a:srgbClr val="C00000"/>
                </a:solidFill>
              </a:rPr>
              <a:t>- análise e deliberação acerca da respectiva prestação de contas. </a:t>
            </a:r>
            <a:endParaRPr lang="pt-BR" sz="2800" b="1" u="sng" dirty="0" smtClean="0">
              <a:solidFill>
                <a:srgbClr val="C0000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743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688632" cy="1143000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C00000"/>
                </a:solidFill>
              </a:rPr>
              <a:t>AC00 </a:t>
            </a:r>
            <a:r>
              <a:rPr lang="pt-BR" sz="3200" b="1" dirty="0" smtClean="0">
                <a:solidFill>
                  <a:srgbClr val="C00000"/>
                </a:solidFill>
              </a:rPr>
              <a:t>- 1317/2018 – TCE/MS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z="2800" b="1" dirty="0"/>
              <a:t>EMENTA: PRESTAÇÃO DE CONTAS ANUAL DE GESTÃO –</a:t>
            </a:r>
            <a:r>
              <a:rPr lang="pt-BR" sz="2800" b="1" dirty="0">
                <a:solidFill>
                  <a:srgbClr val="0070C0"/>
                </a:solidFill>
              </a:rPr>
              <a:t>FUNDO MUNICIPAL DE  ASSISTÊNCIA  SOCIAL</a:t>
            </a:r>
            <a:r>
              <a:rPr lang="pt-BR" sz="2800" b="1" dirty="0"/>
              <a:t> –AUSÊNCIADE  DOCUMENTOS  EXIGIDOS–PARECER  EMITIDO  PELO  CONSELHO  MUNICIPAL–INOBSERVÂNCIA  DOS DISPOSITIVOS LEGAIS E REGULAMENTARES –IRREGULARIDADE –MULTA –RECOMENDAÇÃO</a:t>
            </a:r>
            <a:r>
              <a:rPr lang="pt-BR" sz="2800" b="1" dirty="0" smtClean="0"/>
              <a:t>.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2800" b="1" dirty="0" smtClean="0"/>
              <a:t>A </a:t>
            </a:r>
            <a:r>
              <a:rPr lang="pt-BR" sz="2800" b="1" dirty="0"/>
              <a:t>prestação de contas anual de gestão </a:t>
            </a:r>
            <a:r>
              <a:rPr lang="pt-BR" sz="2800" b="1" dirty="0">
                <a:solidFill>
                  <a:srgbClr val="C00000"/>
                </a:solidFill>
              </a:rPr>
              <a:t>é irregular</a:t>
            </a:r>
            <a:r>
              <a:rPr lang="pt-BR" sz="2800" b="1" dirty="0"/>
              <a:t> em razão da prática de infração, por violação de prescrição constitucional, legal ou regulamentar, uma vez que não está instruída com documentos exigidos pela Instrução Normativa </a:t>
            </a:r>
            <a:r>
              <a:rPr lang="pt-BR" sz="2800" b="1" dirty="0" smtClean="0"/>
              <a:t>do </a:t>
            </a:r>
            <a:r>
              <a:rPr lang="pt-BR" sz="2800" b="1" dirty="0" err="1" smtClean="0"/>
              <a:t>Tribunalde</a:t>
            </a:r>
            <a:r>
              <a:rPr lang="pt-BR" sz="2800" b="1" dirty="0" smtClean="0"/>
              <a:t> </a:t>
            </a:r>
            <a:r>
              <a:rPr lang="pt-BR" sz="2800" b="1" dirty="0"/>
              <a:t>Contas</a:t>
            </a:r>
            <a:r>
              <a:rPr lang="pt-BR" sz="2800" b="1" dirty="0" smtClean="0"/>
              <a:t>, </a:t>
            </a:r>
            <a:r>
              <a:rPr lang="pt-BR" sz="2800" b="1" dirty="0" smtClean="0">
                <a:solidFill>
                  <a:srgbClr val="C00000"/>
                </a:solidFill>
              </a:rPr>
              <a:t>ausente o parecer </a:t>
            </a:r>
            <a:r>
              <a:rPr lang="pt-BR" sz="2800" b="1" dirty="0">
                <a:solidFill>
                  <a:srgbClr val="C00000"/>
                </a:solidFill>
              </a:rPr>
              <a:t>do Conselho Municipal de Assistência Social quanto ao controle e </a:t>
            </a:r>
            <a:r>
              <a:rPr lang="pt-BR" sz="2800" b="1" dirty="0" smtClean="0">
                <a:solidFill>
                  <a:srgbClr val="C00000"/>
                </a:solidFill>
              </a:rPr>
              <a:t>fiscalização do </a:t>
            </a:r>
            <a:r>
              <a:rPr lang="pt-BR" sz="2800" b="1" dirty="0">
                <a:solidFill>
                  <a:srgbClr val="C00000"/>
                </a:solidFill>
              </a:rPr>
              <a:t>mencionado Fundo </a:t>
            </a:r>
            <a:r>
              <a:rPr lang="pt-BR" sz="2800" b="1" dirty="0" smtClean="0">
                <a:solidFill>
                  <a:srgbClr val="C00000"/>
                </a:solidFill>
              </a:rPr>
              <a:t>Municipal.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 smtClean="0"/>
              <a:t>A </a:t>
            </a:r>
            <a:r>
              <a:rPr lang="pt-BR" sz="2800" b="1" dirty="0"/>
              <a:t>prática de infração enseja aplicação de multa ao gestor </a:t>
            </a:r>
            <a:r>
              <a:rPr lang="pt-BR" sz="2800" b="1" dirty="0" err="1"/>
              <a:t>responsável.É</a:t>
            </a:r>
            <a:r>
              <a:rPr lang="pt-BR" sz="2800" b="1" dirty="0"/>
              <a:t> cabível </a:t>
            </a:r>
            <a:r>
              <a:rPr lang="pt-BR" sz="2800" b="1" dirty="0" smtClean="0"/>
              <a:t>recomendações ao </a:t>
            </a:r>
            <a:r>
              <a:rPr lang="pt-BR" sz="2800" b="1" dirty="0"/>
              <a:t>gestor</a:t>
            </a:r>
            <a:r>
              <a:rPr lang="pt-BR" sz="2800" b="1" dirty="0" smtClean="0"/>
              <a:t>, ao </a:t>
            </a:r>
            <a:r>
              <a:rPr lang="pt-BR" sz="2800" b="1" dirty="0"/>
              <a:t>contador e ao controlador interno para adoção de medidas visando </a:t>
            </a:r>
            <a:r>
              <a:rPr lang="pt-BR" sz="2800" b="1" dirty="0" smtClean="0"/>
              <a:t>à correta </a:t>
            </a:r>
            <a:r>
              <a:rPr lang="pt-BR" sz="2800" b="1" dirty="0"/>
              <a:t>aplicação da lei</a:t>
            </a:r>
            <a:r>
              <a:rPr lang="pt-BR" sz="2800" b="1" dirty="0" smtClean="0"/>
              <a:t>.</a:t>
            </a:r>
            <a:endParaRPr lang="pt-BR" sz="2800" b="1" dirty="0"/>
          </a:p>
          <a:p>
            <a:pPr marL="0" indent="0" algn="just">
              <a:buNone/>
            </a:pPr>
            <a:endParaRPr lang="pt-BR" sz="2800" b="1" dirty="0" smtClean="0">
              <a:solidFill>
                <a:srgbClr val="C0000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37511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688632" cy="1143000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C00000"/>
                </a:solidFill>
              </a:rPr>
              <a:t>AC00 </a:t>
            </a:r>
            <a:r>
              <a:rPr lang="pt-BR" sz="3200" b="1" dirty="0" smtClean="0">
                <a:solidFill>
                  <a:srgbClr val="C00000"/>
                </a:solidFill>
              </a:rPr>
              <a:t>- 2643/2018 – TCE/MS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z="2800" b="1" dirty="0"/>
              <a:t>EMENTA: PRESTAÇÃO DE CONTAS ANUAL DE GESTÃO </a:t>
            </a:r>
            <a:r>
              <a:rPr lang="pt-BR" sz="2800" b="1" dirty="0" smtClean="0"/>
              <a:t>– </a:t>
            </a:r>
            <a:r>
              <a:rPr lang="pt-BR" sz="2800" b="1" dirty="0" smtClean="0">
                <a:solidFill>
                  <a:srgbClr val="0070C0"/>
                </a:solidFill>
              </a:rPr>
              <a:t>FUNDO </a:t>
            </a:r>
            <a:r>
              <a:rPr lang="pt-BR" sz="2800" b="1" dirty="0">
                <a:solidFill>
                  <a:srgbClr val="0070C0"/>
                </a:solidFill>
              </a:rPr>
              <a:t>MUNICIPAL DE ASSISTÊNCIA SOCIAL </a:t>
            </a:r>
            <a:r>
              <a:rPr lang="pt-BR" sz="2800" b="1" dirty="0" smtClean="0"/>
              <a:t>– REMESSA </a:t>
            </a:r>
            <a:r>
              <a:rPr lang="pt-BR" sz="2800" b="1" dirty="0"/>
              <a:t>DE DOCUMENTOS </a:t>
            </a:r>
            <a:r>
              <a:rPr lang="pt-BR" sz="2800" b="1" dirty="0" smtClean="0"/>
              <a:t>– DEMONSTRATIVOS </a:t>
            </a:r>
            <a:r>
              <a:rPr lang="pt-BR" sz="2800" b="1" dirty="0"/>
              <a:t>CONTÁBEIS </a:t>
            </a:r>
            <a:r>
              <a:rPr lang="pt-BR" sz="2800" b="1" dirty="0" smtClean="0"/>
              <a:t>– REGULARIDADE–NOTAS  </a:t>
            </a:r>
            <a:r>
              <a:rPr lang="pt-BR" sz="2800" b="1" dirty="0"/>
              <a:t>EXPLICATIVAS </a:t>
            </a:r>
            <a:r>
              <a:rPr lang="pt-BR" sz="2800" b="1" dirty="0" smtClean="0"/>
              <a:t>– CUMPRIMENTO </a:t>
            </a:r>
            <a:r>
              <a:rPr lang="pt-BR" sz="2800" b="1" dirty="0"/>
              <a:t>PARCIAL  DA  PUBLICAÇÃO  E  DIVULGAÇÃO </a:t>
            </a:r>
            <a:r>
              <a:rPr lang="pt-BR" sz="2800" b="1" dirty="0" smtClean="0"/>
              <a:t>– RESSALVA – QUITAÇÃO  </a:t>
            </a:r>
            <a:r>
              <a:rPr lang="pt-BR" sz="2800" b="1" dirty="0"/>
              <a:t>AO RESPONSÁVEL </a:t>
            </a:r>
            <a:r>
              <a:rPr lang="pt-BR" sz="2800" b="1" dirty="0" smtClean="0"/>
              <a:t>– </a:t>
            </a:r>
            <a:r>
              <a:rPr lang="pt-BR" sz="2800" b="1" dirty="0" smtClean="0">
                <a:solidFill>
                  <a:srgbClr val="C00000"/>
                </a:solidFill>
              </a:rPr>
              <a:t>ATUAÇÃO  </a:t>
            </a:r>
            <a:r>
              <a:rPr lang="pt-BR" sz="2800" b="1" dirty="0">
                <a:solidFill>
                  <a:srgbClr val="C00000"/>
                </a:solidFill>
              </a:rPr>
              <a:t>DO  CONSELHO  MUNICIPAL  DE  ASSISTÊNCIA SOCIAL </a:t>
            </a:r>
            <a:r>
              <a:rPr lang="pt-BR" sz="2800" b="1" dirty="0" smtClean="0">
                <a:solidFill>
                  <a:srgbClr val="C00000"/>
                </a:solidFill>
              </a:rPr>
              <a:t>– RECOMENDAÇÃO.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 smtClean="0"/>
              <a:t>O  </a:t>
            </a:r>
            <a:r>
              <a:rPr lang="pt-BR" sz="2800" b="1" dirty="0"/>
              <a:t>cumprimento  parcial  da  publicação  e  divulgação  das  Notas  Explicativas  às Demonstrações Contábeis Aplicadas ao Setor Público enseja ressalva na regularidade da prestação de contas anual de </a:t>
            </a:r>
            <a:r>
              <a:rPr lang="pt-BR" sz="2800" b="1" dirty="0" smtClean="0"/>
              <a:t>gestão.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 smtClean="0"/>
              <a:t>Cabe </a:t>
            </a:r>
            <a:r>
              <a:rPr lang="pt-BR" sz="2800" b="1" dirty="0" smtClean="0">
                <a:solidFill>
                  <a:srgbClr val="C00000"/>
                </a:solidFill>
              </a:rPr>
              <a:t>recomendação</a:t>
            </a:r>
            <a:r>
              <a:rPr lang="pt-BR" sz="2800" b="1" dirty="0" smtClean="0"/>
              <a:t> </a:t>
            </a:r>
            <a:r>
              <a:rPr lang="pt-BR" sz="2800" b="1" dirty="0"/>
              <a:t>ao atual </a:t>
            </a:r>
            <a:r>
              <a:rPr lang="pt-BR" sz="2800" b="1" dirty="0" smtClean="0"/>
              <a:t>gestor </a:t>
            </a:r>
            <a:r>
              <a:rPr lang="pt-BR" sz="2800" b="1" u="sng" dirty="0" smtClean="0"/>
              <a:t>para </a:t>
            </a:r>
            <a:r>
              <a:rPr lang="pt-BR" sz="2800" b="1" u="sng" dirty="0"/>
              <a:t>que mantenha em efetivo funcionamento o Conselho Municipal de Assistência Social, sob pena de que, nos próximos exercícios, a  falta  de  parecer  do  controle  social  assinado  por  todos  os  membros  </a:t>
            </a:r>
            <a:r>
              <a:rPr lang="pt-BR" sz="2800" b="1" u="sng" dirty="0" smtClean="0"/>
              <a:t>caracterize omissão  </a:t>
            </a:r>
            <a:r>
              <a:rPr lang="pt-BR" sz="2800" b="1" u="sng" dirty="0"/>
              <a:t>parcial  no  dever  de  prestar  contas</a:t>
            </a:r>
            <a:r>
              <a:rPr lang="pt-BR" sz="2800" b="1" dirty="0"/>
              <a:t>  no  prazo  estabelecido  ou  contas  não prestadas.</a:t>
            </a:r>
            <a:endParaRPr lang="pt-BR" sz="2800" b="1" dirty="0" smtClean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86422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688632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C00000"/>
                </a:solidFill>
              </a:rPr>
              <a:t>AC00 - 1661/2018 – TCE/MS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432048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sz="2800" b="1" dirty="0"/>
              <a:t>EMENTA: PRESTAÇÃO DE CONTAS ANUAL DE GESTÃO </a:t>
            </a:r>
            <a:r>
              <a:rPr lang="pt-BR" sz="2800" b="1" dirty="0" smtClean="0"/>
              <a:t>– </a:t>
            </a:r>
            <a:r>
              <a:rPr lang="pt-BR" sz="2800" b="1" dirty="0" smtClean="0">
                <a:solidFill>
                  <a:srgbClr val="0070C0"/>
                </a:solidFill>
              </a:rPr>
              <a:t>FUNDO </a:t>
            </a:r>
            <a:r>
              <a:rPr lang="pt-BR" sz="2800" b="1" dirty="0">
                <a:solidFill>
                  <a:srgbClr val="0070C0"/>
                </a:solidFill>
              </a:rPr>
              <a:t>MUNICIPAL DE ASSISTÊNCIA SOCIAL</a:t>
            </a:r>
            <a:r>
              <a:rPr lang="pt-BR" sz="2800" b="1" dirty="0"/>
              <a:t>–ANEXOS APROPRIADOS–DISPOSIÇÕES LEGAIS EM VIGÊNCIA–AUSÊNCIA DE DOCUMENTO COMPROBATÓRIO –PUBLICAÇÃO DO  BALANÇO  ORÇAMENTÁRIO –DEMONSTRAÇÃO  DAS  VARIAÇÕES PATRIMONIAIS –EMISSÃO  DE  PARECER –</a:t>
            </a:r>
            <a:r>
              <a:rPr lang="pt-BR" sz="2800" b="1" dirty="0">
                <a:solidFill>
                  <a:srgbClr val="C00000"/>
                </a:solidFill>
              </a:rPr>
              <a:t>METADE  DOS  MEMBROS –CONSELHO  MUNICIPAL  DE  ASSISTÊNCIA  SOCIAL</a:t>
            </a:r>
            <a:r>
              <a:rPr lang="pt-BR" sz="2800" b="1" dirty="0"/>
              <a:t>–REGULARIDADE  COM RESSALVA –</a:t>
            </a:r>
            <a:r>
              <a:rPr lang="pt-BR" sz="2800" b="1" dirty="0" smtClean="0"/>
              <a:t>RECOMENDAÇÃO.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2800" b="1" dirty="0" smtClean="0"/>
              <a:t>A </a:t>
            </a:r>
            <a:r>
              <a:rPr lang="pt-BR" sz="2800" b="1" dirty="0"/>
              <a:t>prestação de contas anual de gestão é regular por ser </a:t>
            </a:r>
            <a:r>
              <a:rPr lang="pt-BR" sz="2800" b="1" dirty="0" smtClean="0"/>
              <a:t>constatado que os resultados </a:t>
            </a:r>
            <a:r>
              <a:rPr lang="pt-BR" sz="2800" b="1" dirty="0"/>
              <a:t>apurados  no  final  do  exercício </a:t>
            </a:r>
            <a:r>
              <a:rPr lang="pt-BR" sz="2800" b="1" dirty="0" smtClean="0"/>
              <a:t>estão demonstrados  </a:t>
            </a:r>
            <a:r>
              <a:rPr lang="pt-BR" sz="2800" b="1" dirty="0"/>
              <a:t>nos anexos  apropriados, consoante  as  disposições legais em  vigência,  </a:t>
            </a:r>
            <a:r>
              <a:rPr lang="pt-BR" sz="2800" b="1" u="sng" dirty="0"/>
              <a:t>porém  com  ressalva  em  razão  da ausência de documento comprobatório da publicação do Balanço Orçamentário e da Demonstração das Variações </a:t>
            </a:r>
            <a:r>
              <a:rPr lang="pt-BR" sz="2800" b="1" u="sng" dirty="0" smtClean="0"/>
              <a:t>Patrimoniais </a:t>
            </a:r>
            <a:r>
              <a:rPr lang="pt-BR" sz="2800" b="1" u="sng" dirty="0" smtClean="0">
                <a:solidFill>
                  <a:srgbClr val="C00000"/>
                </a:solidFill>
              </a:rPr>
              <a:t>e </a:t>
            </a:r>
            <a:r>
              <a:rPr lang="pt-BR" sz="2800" b="1" u="sng" dirty="0">
                <a:solidFill>
                  <a:srgbClr val="C00000"/>
                </a:solidFill>
              </a:rPr>
              <a:t>da constatação de </a:t>
            </a:r>
            <a:r>
              <a:rPr lang="pt-BR" sz="2800" b="1" u="sng" dirty="0" smtClean="0">
                <a:solidFill>
                  <a:srgbClr val="C00000"/>
                </a:solidFill>
              </a:rPr>
              <a:t>que somente metade </a:t>
            </a:r>
            <a:r>
              <a:rPr lang="pt-BR" sz="2800" b="1" u="sng" dirty="0">
                <a:solidFill>
                  <a:srgbClr val="C00000"/>
                </a:solidFill>
              </a:rPr>
              <a:t>dos membros do Conselho Municipal de Assistência </a:t>
            </a:r>
            <a:r>
              <a:rPr lang="pt-BR" sz="2800" b="1" u="sng" dirty="0" smtClean="0">
                <a:solidFill>
                  <a:srgbClr val="C00000"/>
                </a:solidFill>
              </a:rPr>
              <a:t>Social emitiu </a:t>
            </a:r>
            <a:r>
              <a:rPr lang="pt-BR" sz="2800" b="1" u="sng" dirty="0">
                <a:solidFill>
                  <a:srgbClr val="C00000"/>
                </a:solidFill>
              </a:rPr>
              <a:t>parecer sobre as contas do exercício financeiro</a:t>
            </a:r>
            <a:r>
              <a:rPr lang="pt-BR" sz="2800" b="1" dirty="0"/>
              <a:t>, </a:t>
            </a:r>
            <a:r>
              <a:rPr lang="pt-BR" sz="2800" b="1" dirty="0" smtClean="0"/>
              <a:t>cujas falhas </a:t>
            </a:r>
            <a:r>
              <a:rPr lang="pt-BR" sz="2800" b="1" dirty="0"/>
              <a:t>não ensejam a reprovação das contas</a:t>
            </a:r>
            <a:r>
              <a:rPr lang="pt-BR" sz="2800" b="1" dirty="0" smtClean="0"/>
              <a:t>.</a:t>
            </a: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r>
              <a:rPr lang="pt-BR" sz="2800" b="1" dirty="0"/>
              <a:t>Diante da ressalva, é cabível </a:t>
            </a:r>
            <a:r>
              <a:rPr lang="pt-BR" sz="2800" b="1" dirty="0">
                <a:solidFill>
                  <a:srgbClr val="C00000"/>
                </a:solidFill>
              </a:rPr>
              <a:t>recomendação</a:t>
            </a:r>
            <a:r>
              <a:rPr lang="pt-BR" sz="2800" b="1" dirty="0"/>
              <a:t> para o atual gestor observar com maior rigor  as  exigências  regulamentares  do  Tribunal  de  Contas, visando  a  prevenir  a reincidência no futuro.</a:t>
            </a:r>
            <a:endParaRPr lang="pt-BR" sz="2800" b="1" dirty="0" smtClean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732249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688632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C00000"/>
                </a:solidFill>
              </a:rPr>
              <a:t>AC00 - 1349/2017 – TCE/MS</a:t>
            </a:r>
            <a:endParaRPr lang="pt-BR" sz="32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5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z="2800" b="1" dirty="0"/>
              <a:t>EMENTA: PRESTAÇÃO DE  CONTAS ANUALDE  </a:t>
            </a:r>
            <a:r>
              <a:rPr lang="pt-BR" sz="2800" b="1" dirty="0" smtClean="0">
                <a:solidFill>
                  <a:srgbClr val="0070C0"/>
                </a:solidFill>
              </a:rPr>
              <a:t>GESTÃO – FUNDO  MUNICIPAL </a:t>
            </a:r>
            <a:r>
              <a:rPr lang="pt-BR" sz="2800" b="1" dirty="0">
                <a:solidFill>
                  <a:srgbClr val="0070C0"/>
                </a:solidFill>
              </a:rPr>
              <a:t>DE ASSISTÊNCIA SOCIAL</a:t>
            </a:r>
            <a:r>
              <a:rPr lang="pt-BR" sz="2800" b="1" dirty="0"/>
              <a:t> </a:t>
            </a:r>
            <a:r>
              <a:rPr lang="pt-BR" sz="2800" b="1" dirty="0" smtClean="0"/>
              <a:t>– </a:t>
            </a:r>
            <a:r>
              <a:rPr lang="pt-BR" sz="2800" b="1" dirty="0" smtClean="0">
                <a:solidFill>
                  <a:srgbClr val="0070C0"/>
                </a:solidFill>
              </a:rPr>
              <a:t>CONSELHO </a:t>
            </a:r>
            <a:r>
              <a:rPr lang="pt-BR" sz="2800" b="1" dirty="0">
                <a:solidFill>
                  <a:srgbClr val="0070C0"/>
                </a:solidFill>
              </a:rPr>
              <a:t>MUNICIPAL</a:t>
            </a:r>
            <a:r>
              <a:rPr lang="pt-BR" sz="2800" b="1" dirty="0"/>
              <a:t>–AUSÊNCIA DA  CÓPIA DO  ATO  DE NOMEAÇÃO –</a:t>
            </a:r>
            <a:r>
              <a:rPr lang="pt-BR" sz="2800" b="1" dirty="0">
                <a:solidFill>
                  <a:srgbClr val="FF0000"/>
                </a:solidFill>
              </a:rPr>
              <a:t>AUSÊNCIA DO </a:t>
            </a:r>
            <a:r>
              <a:rPr lang="pt-BR" sz="2800" b="1" dirty="0" smtClean="0">
                <a:solidFill>
                  <a:srgbClr val="FF0000"/>
                </a:solidFill>
              </a:rPr>
              <a:t>PARECERASSINADO </a:t>
            </a:r>
            <a:r>
              <a:rPr lang="pt-BR" sz="2800" b="1" dirty="0">
                <a:solidFill>
                  <a:srgbClr val="FF0000"/>
                </a:solidFill>
              </a:rPr>
              <a:t>POR TODOS OS MEMBROS</a:t>
            </a:r>
            <a:r>
              <a:rPr lang="pt-BR" sz="2800" b="1" dirty="0"/>
              <a:t>–NÃO ATENDIMENTO DO TERMO DE </a:t>
            </a:r>
            <a:r>
              <a:rPr lang="pt-BR" sz="2800" b="1" dirty="0" smtClean="0"/>
              <a:t>INTIMAÇÃO – INFRAÇÃO – IRREGULARIDADE – MULTA.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 smtClean="0"/>
              <a:t>É  </a:t>
            </a:r>
            <a:r>
              <a:rPr lang="pt-BR" sz="2800" b="1" dirty="0">
                <a:solidFill>
                  <a:srgbClr val="C00000"/>
                </a:solidFill>
              </a:rPr>
              <a:t>irregular  a  prestação  de  contas</a:t>
            </a:r>
            <a:r>
              <a:rPr lang="pt-BR" sz="2800" b="1" dirty="0"/>
              <a:t>  de  gestão  quando  ausentes  documentos obrigatórios para sua aprovação, </a:t>
            </a:r>
            <a:r>
              <a:rPr lang="pt-BR" sz="2800" b="1" dirty="0">
                <a:solidFill>
                  <a:srgbClr val="C00000"/>
                </a:solidFill>
              </a:rPr>
              <a:t>como a cópia do ato de nomeação dos </a:t>
            </a:r>
            <a:r>
              <a:rPr lang="pt-BR" sz="2800" b="1" dirty="0" smtClean="0">
                <a:solidFill>
                  <a:srgbClr val="C00000"/>
                </a:solidFill>
              </a:rPr>
              <a:t>membros </a:t>
            </a:r>
            <a:r>
              <a:rPr lang="pt-BR" sz="2800" b="1" dirty="0">
                <a:solidFill>
                  <a:srgbClr val="C00000"/>
                </a:solidFill>
              </a:rPr>
              <a:t>do Conselho  Municipal  de  Assistência  </a:t>
            </a:r>
            <a:r>
              <a:rPr lang="pt-BR" sz="2800" b="1" dirty="0" smtClean="0">
                <a:solidFill>
                  <a:srgbClr val="C00000"/>
                </a:solidFill>
              </a:rPr>
              <a:t>Social e </a:t>
            </a:r>
            <a:r>
              <a:rPr lang="pt-BR" sz="2800" b="1" dirty="0">
                <a:solidFill>
                  <a:srgbClr val="C00000"/>
                </a:solidFill>
              </a:rPr>
              <a:t>cópia  do </a:t>
            </a:r>
            <a:r>
              <a:rPr lang="pt-BR" sz="2800" b="1" dirty="0" smtClean="0">
                <a:solidFill>
                  <a:srgbClr val="C00000"/>
                </a:solidFill>
              </a:rPr>
              <a:t>parecer por  ele emitido com  </a:t>
            </a:r>
            <a:r>
              <a:rPr lang="pt-BR" sz="2800" b="1" dirty="0">
                <a:solidFill>
                  <a:srgbClr val="C00000"/>
                </a:solidFill>
              </a:rPr>
              <a:t>assinatura  de  todos  os  membros acercadas  contas  do  exercício financeiro</a:t>
            </a:r>
            <a:r>
              <a:rPr lang="pt-BR" sz="2800" b="1" dirty="0"/>
              <a:t>, ensejando aplicação de multa</a:t>
            </a:r>
            <a:r>
              <a:rPr lang="pt-BR" sz="2800" b="1" dirty="0" smtClean="0"/>
              <a:t>. O não </a:t>
            </a:r>
            <a:r>
              <a:rPr lang="pt-BR" sz="2800" b="1" dirty="0"/>
              <a:t>atendimento pelo gestor </a:t>
            </a:r>
            <a:r>
              <a:rPr lang="pt-BR" sz="2800" b="1" dirty="0" smtClean="0"/>
              <a:t>a intimação realizada, solicitando dados</a:t>
            </a:r>
            <a:r>
              <a:rPr lang="pt-BR" sz="2800" b="1" dirty="0"/>
              <a:t>,  informações  ou  documentos pela  </a:t>
            </a:r>
            <a:r>
              <a:rPr lang="pt-BR" sz="2800" b="1" dirty="0" smtClean="0"/>
              <a:t>autoridade </a:t>
            </a:r>
            <a:r>
              <a:rPr lang="pt-BR" sz="2800" b="1" dirty="0"/>
              <a:t>do Tribunal</a:t>
            </a:r>
            <a:r>
              <a:rPr lang="pt-BR" sz="2800" b="1" dirty="0" smtClean="0"/>
              <a:t>, configura </a:t>
            </a:r>
            <a:r>
              <a:rPr lang="pt-BR" sz="2800" b="1" dirty="0" smtClean="0">
                <a:solidFill>
                  <a:srgbClr val="FF0000"/>
                </a:solidFill>
              </a:rPr>
              <a:t>infração passível </a:t>
            </a:r>
            <a:r>
              <a:rPr lang="pt-BR" sz="2800" b="1" dirty="0">
                <a:solidFill>
                  <a:srgbClr val="FF0000"/>
                </a:solidFill>
              </a:rPr>
              <a:t>de aplicação de multa.</a:t>
            </a:r>
            <a:endParaRPr lang="pt-BR" sz="2800" b="1" dirty="0" smtClean="0">
              <a:solidFill>
                <a:srgbClr val="FF000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265439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6192688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Conclusão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solidFill>
                  <a:schemeClr val="tx2"/>
                </a:solidFill>
              </a:rPr>
              <a:t>A observância dos preceitos legais e regulamentares no âmbito da aplicação da Política de Assistência Social é de fundamental importância para que seus objetivos sejam alcançados, especialmente quanto ao cumprimento de metas e alcance dos resultados.</a:t>
            </a:r>
            <a:endParaRPr lang="pt-BR" b="1" dirty="0">
              <a:solidFill>
                <a:schemeClr val="tx2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7497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2286000" y="1844824"/>
            <a:ext cx="4572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b="1" dirty="0">
                <a:solidFill>
                  <a:srgbClr val="C00000"/>
                </a:solidFill>
              </a:rPr>
              <a:t>Muito Obrigado</a:t>
            </a:r>
            <a:r>
              <a:rPr lang="pt-BR" sz="4400" b="1" dirty="0" smtClean="0">
                <a:solidFill>
                  <a:srgbClr val="C00000"/>
                </a:solidFill>
              </a:rPr>
              <a:t>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hlinkClick r:id="rId2"/>
              </a:rPr>
              <a:t>www.tce.ms.gov.br</a:t>
            </a:r>
            <a:endParaRPr lang="pt-BR" sz="24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hlinkClick r:id="rId3"/>
              </a:rPr>
              <a:t>eduardodionizio@tce.ms.gov.br</a:t>
            </a:r>
            <a:endParaRPr lang="pt-BR" sz="24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/>
              <a:t>DIRETORIA GERAL</a:t>
            </a:r>
            <a:r>
              <a:rPr lang="en-US" sz="2400" b="1" dirty="0"/>
              <a:t>– 3317 1530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7344816" cy="365125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38466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Objetivos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z="28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b="1" dirty="0" smtClean="0">
                <a:solidFill>
                  <a:schemeClr val="tx2"/>
                </a:solidFill>
                <a:cs typeface="Arial" pitchFamily="34" charset="0"/>
              </a:rPr>
              <a:t>1. Estabelecer diálogo com representantes dos Órgãos de Assistência Social do Estado e dos Municípios de Mato Grosso do Sul, no sentido de buscar o nivelamento em suas ações.</a:t>
            </a:r>
          </a:p>
          <a:p>
            <a:pPr marL="0" indent="0" algn="just">
              <a:buNone/>
            </a:pPr>
            <a:endParaRPr lang="pt-BR" b="1" dirty="0">
              <a:solidFill>
                <a:schemeClr val="tx2"/>
              </a:solidFill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b="1" dirty="0">
                <a:solidFill>
                  <a:schemeClr val="tx2"/>
                </a:solidFill>
                <a:cs typeface="Arial" pitchFamily="34" charset="0"/>
              </a:rPr>
              <a:t>2. Debater aspectos relacionados com a Gestão Orçamentária e Financeira do </a:t>
            </a:r>
            <a:r>
              <a:rPr lang="pt-BR" sz="2800" b="1" dirty="0" smtClean="0">
                <a:solidFill>
                  <a:schemeClr val="tx2"/>
                </a:solidFill>
                <a:cs typeface="Arial" pitchFamily="34" charset="0"/>
              </a:rPr>
              <a:t>SUAS no Estado e nos Municípios de MS.</a:t>
            </a:r>
            <a:endParaRPr lang="pt-BR" sz="28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193" y="566619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496588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CRFB/88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z="28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 smtClean="0"/>
              <a:t>Art</a:t>
            </a:r>
            <a:r>
              <a:rPr lang="pt-BR" sz="2800" b="1" dirty="0"/>
              <a:t>. 203. A assistência social será prestada a quem dela necessitar, </a:t>
            </a:r>
            <a:r>
              <a:rPr lang="pt-BR" sz="2800" b="1" dirty="0">
                <a:solidFill>
                  <a:schemeClr val="accent2"/>
                </a:solidFill>
              </a:rPr>
              <a:t>independentemente de contribuição à seguridade </a:t>
            </a:r>
            <a:r>
              <a:rPr lang="pt-BR" sz="2800" b="1" dirty="0" smtClean="0">
                <a:solidFill>
                  <a:schemeClr val="accent2"/>
                </a:solidFill>
              </a:rPr>
              <a:t>social</a:t>
            </a:r>
            <a:r>
              <a:rPr lang="pt-BR" sz="2800" b="1" dirty="0" smtClean="0"/>
              <a:t>...</a:t>
            </a:r>
            <a:endParaRPr lang="pt-BR" sz="28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193" y="566619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47063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</a:rPr>
              <a:t>CRFB/88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z="28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marL="0" indent="0" algn="just">
              <a:buNone/>
            </a:pPr>
            <a:endParaRPr lang="pt-BR" sz="2800" b="1" dirty="0" smtClean="0"/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/>
              <a:t>Art. 194. A </a:t>
            </a:r>
            <a:r>
              <a:rPr lang="pt-BR" sz="2800" b="1" u="sng" dirty="0"/>
              <a:t>seguridade social</a:t>
            </a:r>
            <a:r>
              <a:rPr lang="pt-BR" sz="2800" b="1" dirty="0"/>
              <a:t> compreende um conjunto integrado de ações de iniciativa dos Poderes Públicos e da sociedade, destinadas a assegurar os direitos relativos à </a:t>
            </a:r>
            <a:r>
              <a:rPr lang="pt-BR" sz="2800" b="1" dirty="0">
                <a:solidFill>
                  <a:schemeClr val="tx2"/>
                </a:solidFill>
              </a:rPr>
              <a:t>saúde</a:t>
            </a:r>
            <a:r>
              <a:rPr lang="pt-BR" sz="2800" b="1" dirty="0"/>
              <a:t>, à </a:t>
            </a:r>
            <a:r>
              <a:rPr lang="pt-BR" sz="2800" b="1" dirty="0">
                <a:solidFill>
                  <a:srgbClr val="C00000"/>
                </a:solidFill>
              </a:rPr>
              <a:t>previdência</a:t>
            </a:r>
            <a:r>
              <a:rPr lang="pt-BR" sz="2800" b="1" dirty="0"/>
              <a:t> e à </a:t>
            </a:r>
            <a:r>
              <a:rPr lang="pt-BR" sz="2800" b="1" dirty="0">
                <a:solidFill>
                  <a:srgbClr val="0070C0"/>
                </a:solidFill>
              </a:rPr>
              <a:t>assistência social.</a:t>
            </a:r>
            <a:endParaRPr lang="pt-BR" sz="2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193" y="566619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15348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>
            <a:normAutofit/>
          </a:bodyPr>
          <a:lstStyle/>
          <a:p>
            <a:r>
              <a:rPr lang="pt-BR" sz="4000" b="1" dirty="0" smtClean="0">
                <a:solidFill>
                  <a:srgbClr val="C00000"/>
                </a:solidFill>
              </a:rPr>
              <a:t>LEI 8.742/93</a:t>
            </a:r>
            <a:endParaRPr lang="pt-BR" sz="40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z="28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b="1" dirty="0" smtClean="0"/>
              <a:t>Art</a:t>
            </a:r>
            <a:r>
              <a:rPr lang="pt-BR" sz="2800" b="1" dirty="0"/>
              <a:t>. 28. O </a:t>
            </a:r>
            <a:r>
              <a:rPr lang="pt-BR" sz="2800" b="1" dirty="0">
                <a:solidFill>
                  <a:srgbClr val="0070C0"/>
                </a:solidFill>
              </a:rPr>
              <a:t>financiamento</a:t>
            </a:r>
            <a:r>
              <a:rPr lang="pt-BR" sz="2800" b="1" dirty="0"/>
              <a:t> dos benefícios, serviços, programas e projetos estabelecidos nesta lei far-se-á com os recursos da União, dos Estados, do Distrito Federal e dos Municípios, das demais contribuições sociais previstas no </a:t>
            </a:r>
            <a:r>
              <a:rPr lang="pt-BR" sz="2800" b="1" dirty="0">
                <a:hlinkClick r:id="rId2"/>
              </a:rPr>
              <a:t>art. 195 da Constituição Federal</a:t>
            </a:r>
            <a:r>
              <a:rPr lang="pt-BR" sz="2800" b="1" dirty="0"/>
              <a:t>, além daqueles que compõem o Fundo Nacional de Assistência Social (FNAS).</a:t>
            </a:r>
            <a:endParaRPr lang="pt-BR" sz="2800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193" y="566619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8538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LEI 8.742/93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z="2800" b="1" dirty="0" smtClean="0">
              <a:solidFill>
                <a:schemeClr val="tx2"/>
              </a:solidFill>
              <a:cs typeface="Arial" pitchFamily="34" charset="0"/>
            </a:endParaRPr>
          </a:p>
          <a:p>
            <a:pPr marL="0" indent="0" algn="just">
              <a:buNone/>
            </a:pPr>
            <a:r>
              <a:rPr lang="pt-BR" sz="2800" b="1" dirty="0" smtClean="0"/>
              <a:t>Art. 28.............................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 smtClean="0"/>
              <a:t>§ </a:t>
            </a:r>
            <a:r>
              <a:rPr lang="pt-BR" sz="2800" b="1" dirty="0"/>
              <a:t>1</a:t>
            </a:r>
            <a:r>
              <a:rPr lang="pt-BR" sz="2800" b="1" u="sng" baseline="30000" dirty="0"/>
              <a:t>o</a:t>
            </a:r>
            <a:r>
              <a:rPr lang="pt-BR" sz="2800" b="1" dirty="0"/>
              <a:t>  Cabe ao </a:t>
            </a:r>
            <a:r>
              <a:rPr lang="pt-BR" sz="2800" b="1" u="sng" dirty="0"/>
              <a:t>órgão da Administração Pública responsável pela coordenação da Política de Assistência Social</a:t>
            </a:r>
            <a:r>
              <a:rPr lang="pt-BR" sz="2800" b="1" dirty="0"/>
              <a:t> nas 3 (três) esferas de governo </a:t>
            </a:r>
            <a:r>
              <a:rPr lang="pt-BR" sz="2800" b="1" dirty="0">
                <a:solidFill>
                  <a:srgbClr val="C00000"/>
                </a:solidFill>
              </a:rPr>
              <a:t>gerir o Fundo de Assistência Social</a:t>
            </a:r>
            <a:r>
              <a:rPr lang="pt-BR" sz="2800" b="1" dirty="0"/>
              <a:t>, sob </a:t>
            </a:r>
            <a:r>
              <a:rPr lang="pt-BR" sz="2800" b="1" dirty="0">
                <a:solidFill>
                  <a:srgbClr val="0070C0"/>
                </a:solidFill>
              </a:rPr>
              <a:t>orientação e controle dos respectivos Conselhos de Assistência Social.</a:t>
            </a:r>
            <a:endParaRPr lang="pt-BR" sz="2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193" y="566619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889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LEI 8.742/93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b="1" dirty="0" smtClean="0"/>
              <a:t>Art. 28.............................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/>
              <a:t>§ 3</a:t>
            </a:r>
            <a:r>
              <a:rPr lang="pt-BR" sz="2800" b="1" u="sng" baseline="30000" dirty="0"/>
              <a:t>o</a:t>
            </a:r>
            <a:r>
              <a:rPr lang="pt-BR" sz="2800" b="1" dirty="0"/>
              <a:t>  O financiamento da assistência social no Suas deve ser efetuado mediante </a:t>
            </a:r>
            <a:r>
              <a:rPr lang="pt-BR" sz="2800" b="1" dirty="0" err="1"/>
              <a:t>cofinanciamento</a:t>
            </a:r>
            <a:r>
              <a:rPr lang="pt-BR" sz="2800" b="1" dirty="0"/>
              <a:t> dos 3 (três) entes federados, </a:t>
            </a:r>
            <a:r>
              <a:rPr lang="pt-BR" sz="2800" b="1" dirty="0">
                <a:solidFill>
                  <a:srgbClr val="C00000"/>
                </a:solidFill>
              </a:rPr>
              <a:t>devendo</a:t>
            </a:r>
            <a:r>
              <a:rPr lang="pt-BR" sz="2800" b="1" dirty="0"/>
              <a:t> os recursos alocados nos fundos de assistência social </a:t>
            </a:r>
            <a:r>
              <a:rPr lang="pt-BR" sz="2800" b="1" dirty="0">
                <a:solidFill>
                  <a:srgbClr val="C00000"/>
                </a:solidFill>
              </a:rPr>
              <a:t>ser voltados</a:t>
            </a:r>
            <a:r>
              <a:rPr lang="pt-BR" sz="2800" b="1" dirty="0"/>
              <a:t> à operacionalização, prestação, aprimoramento e viabilização dos serviços, programas, projetos e </a:t>
            </a:r>
            <a:r>
              <a:rPr lang="pt-BR" sz="2800" b="1" dirty="0">
                <a:solidFill>
                  <a:srgbClr val="C00000"/>
                </a:solidFill>
              </a:rPr>
              <a:t>benefícios desta política.</a:t>
            </a:r>
            <a:r>
              <a:rPr lang="pt-BR" sz="2800" b="1" dirty="0"/>
              <a:t> </a:t>
            </a:r>
            <a:endParaRPr lang="pt-BR" sz="28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193" y="566619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84545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5894038" cy="1143000"/>
          </a:xfrm>
        </p:spPr>
        <p:txBody>
          <a:bodyPr>
            <a:normAutofit/>
          </a:bodyPr>
          <a:lstStyle/>
          <a:p>
            <a:r>
              <a:rPr lang="pt-BR" sz="3600" b="1" smtClean="0">
                <a:solidFill>
                  <a:srgbClr val="C00000"/>
                </a:solidFill>
              </a:rPr>
              <a:t>Decreto 7.788/2012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2800" b="1" dirty="0"/>
              <a:t>Art. 4º Os recursos repassados pelo FNAS </a:t>
            </a:r>
            <a:r>
              <a:rPr lang="pt-BR" sz="2800" b="1" u="sng" dirty="0"/>
              <a:t>destinam-se</a:t>
            </a:r>
            <a:r>
              <a:rPr lang="pt-BR" sz="2800" b="1" dirty="0"/>
              <a:t> ao</a:t>
            </a:r>
            <a:r>
              <a:rPr lang="pt-BR" sz="2800" b="1" dirty="0" smtClean="0"/>
              <a:t>: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/>
              <a:t>I - </a:t>
            </a:r>
            <a:r>
              <a:rPr lang="pt-BR" sz="2800" b="1" dirty="0" err="1"/>
              <a:t>cofinanciamento</a:t>
            </a:r>
            <a:r>
              <a:rPr lang="pt-BR" sz="2800" b="1" dirty="0"/>
              <a:t> dos serviços de caráter continuado e de programas e projetos de assistência social, </a:t>
            </a:r>
            <a:r>
              <a:rPr lang="pt-BR" sz="2800" b="1" dirty="0">
                <a:solidFill>
                  <a:srgbClr val="C00000"/>
                </a:solidFill>
              </a:rPr>
              <a:t>destinado ao custeio de ações</a:t>
            </a:r>
            <a:r>
              <a:rPr lang="pt-BR" sz="2800" b="1" dirty="0"/>
              <a:t> e ao </a:t>
            </a:r>
            <a:r>
              <a:rPr lang="pt-BR" sz="2800" b="1" dirty="0">
                <a:solidFill>
                  <a:srgbClr val="C00000"/>
                </a:solidFill>
              </a:rPr>
              <a:t>investimento em equipamentos públicos</a:t>
            </a:r>
            <a:r>
              <a:rPr lang="pt-BR" sz="2800" b="1" dirty="0"/>
              <a:t> da rede </a:t>
            </a:r>
            <a:r>
              <a:rPr lang="pt-BR" sz="2800" b="1" dirty="0" err="1"/>
              <a:t>socioassistencial</a:t>
            </a:r>
            <a:r>
              <a:rPr lang="pt-BR" sz="2800" b="1" dirty="0"/>
              <a:t> dos Estados, do Distrito Federal e dos Municípios</a:t>
            </a:r>
            <a:r>
              <a:rPr lang="pt-BR" sz="2800" b="1" dirty="0" smtClean="0"/>
              <a:t>;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/>
              <a:t>II - </a:t>
            </a:r>
            <a:r>
              <a:rPr lang="pt-BR" sz="2800" b="1" dirty="0" err="1"/>
              <a:t>cofinanciamento</a:t>
            </a:r>
            <a:r>
              <a:rPr lang="pt-BR" sz="2800" b="1" dirty="0"/>
              <a:t> da </a:t>
            </a:r>
            <a:r>
              <a:rPr lang="pt-BR" sz="2800" b="1" dirty="0">
                <a:solidFill>
                  <a:srgbClr val="0070C0"/>
                </a:solidFill>
              </a:rPr>
              <a:t>estruturação da rede </a:t>
            </a:r>
            <a:r>
              <a:rPr lang="pt-BR" sz="2800" b="1" dirty="0" err="1">
                <a:solidFill>
                  <a:srgbClr val="0070C0"/>
                </a:solidFill>
              </a:rPr>
              <a:t>socioassistencial</a:t>
            </a:r>
            <a:r>
              <a:rPr lang="pt-BR" sz="2800" b="1" dirty="0"/>
              <a:t> dos Estados, do Distrito Federal e dos Municípios, incluindo </a:t>
            </a:r>
            <a:r>
              <a:rPr lang="pt-BR" sz="2800" b="1" dirty="0">
                <a:solidFill>
                  <a:srgbClr val="0070C0"/>
                </a:solidFill>
              </a:rPr>
              <a:t>ampliação e construção de equipamentos públicos</a:t>
            </a:r>
            <a:r>
              <a:rPr lang="pt-BR" sz="2800" b="1" dirty="0"/>
              <a:t>, para aprimorar a capacidade instalada e fortalecer o Sistema Único da Assistência Social - SUAS</a:t>
            </a:r>
            <a:r>
              <a:rPr lang="pt-BR" sz="2800" b="1" dirty="0" smtClean="0"/>
              <a:t>;</a:t>
            </a:r>
          </a:p>
          <a:p>
            <a:pPr marL="0" indent="0" algn="just">
              <a:buNone/>
            </a:pPr>
            <a:endParaRPr lang="pt-BR" sz="2800" b="1" dirty="0"/>
          </a:p>
          <a:p>
            <a:pPr marL="0" indent="0" algn="just">
              <a:buNone/>
            </a:pPr>
            <a:r>
              <a:rPr lang="pt-BR" sz="2800" b="1" dirty="0"/>
              <a:t>III - atendimento, em conjunto com os Estados, o Distrito Federal e os Municípios, às </a:t>
            </a:r>
            <a:r>
              <a:rPr lang="pt-BR" sz="2800" b="1" dirty="0">
                <a:solidFill>
                  <a:srgbClr val="C00000"/>
                </a:solidFill>
              </a:rPr>
              <a:t>ações assistenciais de caráter de emergência</a:t>
            </a:r>
            <a:r>
              <a:rPr lang="pt-BR" sz="2800" b="1" dirty="0"/>
              <a:t>;</a:t>
            </a:r>
          </a:p>
          <a:p>
            <a:pPr marL="0" indent="0" algn="just">
              <a:buNone/>
            </a:pPr>
            <a:endParaRPr lang="pt-BR" sz="2800" b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15067" cy="54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78" y="5877272"/>
            <a:ext cx="1632263" cy="687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37567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5901</TotalTime>
  <Words>2219</Words>
  <Application>Microsoft Office PowerPoint</Application>
  <PresentationFormat>Apresentação na tela (4:3)</PresentationFormat>
  <Paragraphs>171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3" baseType="lpstr">
      <vt:lpstr>Arial</vt:lpstr>
      <vt:lpstr>Arial Black</vt:lpstr>
      <vt:lpstr>Calibri</vt:lpstr>
      <vt:lpstr>Tema do Office</vt:lpstr>
      <vt:lpstr>Apresentação do PowerPoint</vt:lpstr>
      <vt:lpstr>Apresentação do PowerPoint</vt:lpstr>
      <vt:lpstr>Objetivos</vt:lpstr>
      <vt:lpstr>CRFB/88</vt:lpstr>
      <vt:lpstr>CRFB/88</vt:lpstr>
      <vt:lpstr>LEI 8.742/93</vt:lpstr>
      <vt:lpstr>LEI 8.742/93</vt:lpstr>
      <vt:lpstr>LEI 8.742/93</vt:lpstr>
      <vt:lpstr>Decreto 7.788/2012</vt:lpstr>
      <vt:lpstr>Decreto 7.788/2012</vt:lpstr>
      <vt:lpstr>Decreto 7.788/2012</vt:lpstr>
      <vt:lpstr>Transf. Fundo a Fundo</vt:lpstr>
      <vt:lpstr>Decreto 7.788/2012</vt:lpstr>
      <vt:lpstr>Decreto 7.788/2012</vt:lpstr>
      <vt:lpstr>LEI 8.742/93</vt:lpstr>
      <vt:lpstr>LEI 8.742/93</vt:lpstr>
      <vt:lpstr>Leis Orçamentárias</vt:lpstr>
      <vt:lpstr>Plano de Assistência Social</vt:lpstr>
      <vt:lpstr>Resolução nº 33/2012</vt:lpstr>
      <vt:lpstr>Leis Orçamentárias</vt:lpstr>
      <vt:lpstr>Resolução nº 33/2012-NOB/SUAS - ORÇAMENTO</vt:lpstr>
      <vt:lpstr>Resolução nº 33/2012-NOB/SUAS -FUNDOS</vt:lpstr>
      <vt:lpstr>Resolução nº 33/2012-NOB/SUAS -CAS</vt:lpstr>
      <vt:lpstr>AC00 - 1317/2018 – TCE/MS</vt:lpstr>
      <vt:lpstr>AC00 - 2643/2018 – TCE/MS</vt:lpstr>
      <vt:lpstr>AC00 - 1661/2018 – TCE/MS</vt:lpstr>
      <vt:lpstr>AC00 - 1349/2017 – TCE/MS</vt:lpstr>
      <vt:lpstr>Conclusão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EDUARDO DIONIZIO</dc:creator>
  <cp:lastModifiedBy>admin</cp:lastModifiedBy>
  <cp:revision>247</cp:revision>
  <dcterms:created xsi:type="dcterms:W3CDTF">2015-05-21T20:18:51Z</dcterms:created>
  <dcterms:modified xsi:type="dcterms:W3CDTF">2019-07-30T14:37:53Z</dcterms:modified>
</cp:coreProperties>
</file>