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310" r:id="rId9"/>
    <p:sldId id="282" r:id="rId10"/>
    <p:sldId id="283" r:id="rId11"/>
    <p:sldId id="284" r:id="rId12"/>
    <p:sldId id="285" r:id="rId13"/>
    <p:sldId id="286" r:id="rId14"/>
    <p:sldId id="28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271" r:id="rId38"/>
    <p:sldId id="321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093" autoAdjust="0"/>
  </p:normalViewPr>
  <p:slideViewPr>
    <p:cSldViewPr>
      <p:cViewPr varScale="1">
        <p:scale>
          <a:sx n="94" d="100"/>
          <a:sy n="94" d="100"/>
        </p:scale>
        <p:origin x="-3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378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745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1037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8187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814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922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939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368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358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283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603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648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641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285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059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7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523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481BC7-04B3-4216-9664-D7488B6F8D3D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1903-23F1-4433-B852-E277D7B68E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130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8069.ht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9992" y="764704"/>
            <a:ext cx="4464496" cy="2664296"/>
          </a:xfrm>
        </p:spPr>
        <p:txBody>
          <a:bodyPr>
            <a:normAutofit fontScale="90000"/>
          </a:bodyPr>
          <a:lstStyle/>
          <a:p>
            <a:r>
              <a:rPr lang="pt-BR" sz="3800" dirty="0" smtClean="0"/>
              <a:t> A evolução do Sistema de garantia de direitos: da desproteção ao </a:t>
            </a:r>
            <a:r>
              <a:rPr lang="pt-BR" sz="3800" dirty="0" err="1"/>
              <a:t>S</a:t>
            </a:r>
            <a:r>
              <a:rPr lang="pt-BR" sz="3800" dirty="0" err="1" smtClean="0"/>
              <a:t>inase</a:t>
            </a:r>
            <a:endParaRPr lang="pt-BR" sz="3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7985" y="4005064"/>
            <a:ext cx="4608511" cy="26642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Rodrigo </a:t>
            </a:r>
            <a:r>
              <a:rPr lang="pt-BR" sz="2400" dirty="0" err="1" smtClean="0">
                <a:solidFill>
                  <a:schemeClr val="tx1"/>
                </a:solidFill>
              </a:rPr>
              <a:t>Zoccal</a:t>
            </a:r>
            <a:r>
              <a:rPr lang="pt-BR" sz="2400" dirty="0" smtClean="0">
                <a:solidFill>
                  <a:schemeClr val="tx1"/>
                </a:solidFill>
              </a:rPr>
              <a:t> Rosa, Defensor Público da 5ª. DP da Infância e juventude.</a:t>
            </a:r>
          </a:p>
          <a:p>
            <a:pPr algn="just"/>
            <a:endParaRPr lang="pt-BR" sz="2400" dirty="0" smtClean="0"/>
          </a:p>
          <a:p>
            <a:pPr algn="r"/>
            <a:r>
              <a:rPr lang="pt-BR" sz="2200" dirty="0" err="1" smtClean="0">
                <a:solidFill>
                  <a:schemeClr val="tx1"/>
                </a:solidFill>
              </a:rPr>
              <a:t>Instagram</a:t>
            </a:r>
            <a:r>
              <a:rPr lang="pt-BR" sz="2200" dirty="0" smtClean="0">
                <a:solidFill>
                  <a:schemeClr val="tx1"/>
                </a:solidFill>
              </a:rPr>
              <a:t>: </a:t>
            </a:r>
            <a:r>
              <a:rPr lang="pt-BR" sz="2200" dirty="0" err="1" smtClean="0">
                <a:solidFill>
                  <a:schemeClr val="tx1"/>
                </a:solidFill>
              </a:rPr>
              <a:t>zoccalrosa</a:t>
            </a:r>
            <a:endParaRPr lang="pt-BR" sz="2200" dirty="0" smtClean="0">
              <a:solidFill>
                <a:schemeClr val="tx1"/>
              </a:solidFill>
            </a:endParaRPr>
          </a:p>
          <a:p>
            <a:pPr algn="r"/>
            <a:r>
              <a:rPr lang="pt-BR" sz="2200" dirty="0" err="1" smtClean="0">
                <a:solidFill>
                  <a:schemeClr val="tx1"/>
                </a:solidFill>
              </a:rPr>
              <a:t>Facebook</a:t>
            </a:r>
            <a:r>
              <a:rPr lang="pt-BR" sz="2200" dirty="0" smtClean="0">
                <a:solidFill>
                  <a:schemeClr val="tx1"/>
                </a:solidFill>
              </a:rPr>
              <a:t>/</a:t>
            </a:r>
            <a:r>
              <a:rPr lang="pt-BR" sz="2200" dirty="0" err="1" smtClean="0">
                <a:solidFill>
                  <a:schemeClr val="tx1"/>
                </a:solidFill>
              </a:rPr>
              <a:t>youtube</a:t>
            </a:r>
            <a:r>
              <a:rPr lang="pt-BR" sz="2200" dirty="0" smtClean="0">
                <a:solidFill>
                  <a:schemeClr val="tx1"/>
                </a:solidFill>
              </a:rPr>
              <a:t>: </a:t>
            </a:r>
            <a:r>
              <a:rPr lang="pt-BR" sz="2200" dirty="0" err="1" smtClean="0">
                <a:solidFill>
                  <a:schemeClr val="tx1"/>
                </a:solidFill>
              </a:rPr>
              <a:t>rodrigozoccalrosa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rodrigo\Desktop\capa 2a. ed. alta resoluç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55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990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476250"/>
            <a:ext cx="8686800" cy="5689600"/>
          </a:xfrm>
        </p:spPr>
        <p:txBody>
          <a:bodyPr>
            <a:normAutofit fontScale="92500"/>
          </a:bodyPr>
          <a:lstStyle/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altLang="pt-BR" sz="2600" dirty="0" smtClean="0"/>
              <a:t>11.1. Sempre que possível tentar-se-á tratar o caso dos Delinquentes juvenis evitando o recurso a um processo judicial perante a autoridade competente referida na regra 14.1 infra.(</a:t>
            </a:r>
            <a:r>
              <a:rPr lang="pt-BR" altLang="pt-BR" sz="2600" dirty="0" smtClean="0">
                <a:solidFill>
                  <a:srgbClr val="FFFF00"/>
                </a:solidFill>
              </a:rPr>
              <a:t>EX. justiça restaurativa)</a:t>
            </a:r>
            <a:endParaRPr lang="pt-BR" altLang="pt-BR" sz="2600" dirty="0" smtClean="0"/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altLang="pt-BR" sz="2600" dirty="0" smtClean="0"/>
              <a:t>17. Princípios relativos ao julgamento e à decisão 17.1. A decisão de qualquer autoridade competente deve basear-se nos seguintes princípios: a) A decisão deve ser sempre proporcional não só às circunstâncias e gravidade da infração, mas também às circunstâncias e necessidades do jovem Delinquente, assim como às necessidades da sociedade; b) As restrições à liberdade pessoal do menor são impostas somente depois de um estudo cuidadoso e limitadas ao mínimo possível;</a:t>
            </a:r>
          </a:p>
        </p:txBody>
      </p:sp>
    </p:spTree>
    <p:extLst>
      <p:ext uri="{BB962C8B-B14F-4D97-AF65-F5344CB8AC3E}">
        <p14:creationId xmlns:p14="http://schemas.microsoft.com/office/powerpoint/2010/main" xmlns="" val="22222908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549275"/>
            <a:ext cx="8686800" cy="5530850"/>
          </a:xfrm>
        </p:spPr>
        <p:txBody>
          <a:bodyPr/>
          <a:lstStyle/>
          <a:p>
            <a:pPr algn="just" eaLnBrk="1" hangingPunct="1"/>
            <a:r>
              <a:rPr lang="pt-BR" altLang="pt-BR" sz="2800" smtClean="0"/>
              <a:t>c) A privação da liberdade individual só é imposta se o menor for considerado culpado de um fato grave que implique violência contra outra pessoa ou de reincidência noutros crimes graves e se não existir outra solução adequada; d) O bem-estar do menor deve ser o elemento condutor no exame do caso.</a:t>
            </a:r>
          </a:p>
          <a:p>
            <a:pPr algn="just" eaLnBrk="1" hangingPunct="1"/>
            <a:r>
              <a:rPr lang="pt-BR" altLang="pt-BR" sz="2800" smtClean="0"/>
              <a:t>19.1. A colocação de um menor em instituição, é sempre uma medida de último recurso e a sua duração deve ser tão breve quanto possível.</a:t>
            </a:r>
          </a:p>
        </p:txBody>
      </p:sp>
    </p:spTree>
    <p:extLst>
      <p:ext uri="{BB962C8B-B14F-4D97-AF65-F5344CB8AC3E}">
        <p14:creationId xmlns:p14="http://schemas.microsoft.com/office/powerpoint/2010/main" xmlns="" val="266431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8686800" cy="936625"/>
          </a:xfrm>
        </p:spPr>
        <p:txBody>
          <a:bodyPr/>
          <a:lstStyle/>
          <a:p>
            <a:pPr eaLnBrk="1" hangingPunct="1"/>
            <a:r>
              <a:rPr lang="pt-BR" altLang="pt-BR" sz="3600" dirty="0" smtClean="0">
                <a:solidFill>
                  <a:srgbClr val="FFFF00"/>
                </a:solidFill>
              </a:rPr>
              <a:t>REGRAS DE MANDELA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052512"/>
            <a:ext cx="8686800" cy="5616847"/>
          </a:xfrm>
        </p:spPr>
        <p:txBody>
          <a:bodyPr/>
          <a:lstStyle/>
          <a:p>
            <a:pPr algn="just" eaLnBrk="1" hangingPunct="1"/>
            <a:r>
              <a:rPr lang="pt-BR" altLang="pt-BR" sz="2400" dirty="0" smtClean="0"/>
              <a:t>REGRA 4.2. Para esse fim, as administrações prisionais e demais autoridades competentes </a:t>
            </a:r>
            <a:r>
              <a:rPr lang="pt-BR" altLang="pt-BR" sz="2400" dirty="0" smtClean="0">
                <a:solidFill>
                  <a:srgbClr val="FFFF00"/>
                </a:solidFill>
              </a:rPr>
              <a:t>devem oferecer educação, formação profissional e trabalho</a:t>
            </a:r>
            <a:r>
              <a:rPr lang="pt-BR" altLang="pt-BR" sz="2400" dirty="0" smtClean="0"/>
              <a:t>, bem como outras formas de assistência apropriadas e disponíveis, inclusive aquelas de natureza reparadora, moral, espiritual, social, esportiva e de saúde. Tais programas, atividades e serviços devem ser oferecidos em consonância com as necessidades individuais de tratamento dos presos.</a:t>
            </a:r>
          </a:p>
          <a:p>
            <a:pPr algn="just" eaLnBrk="1" hangingPunct="1"/>
            <a:r>
              <a:rPr lang="pt-BR" altLang="pt-BR" sz="2400" dirty="0" smtClean="0"/>
              <a:t>REGRA 5.2. As administrações prisionais devem fazer todos os ajustes possíveis para garantir que os </a:t>
            </a:r>
            <a:r>
              <a:rPr lang="pt-BR" altLang="pt-BR" sz="2400" dirty="0" smtClean="0">
                <a:solidFill>
                  <a:srgbClr val="FFFF00"/>
                </a:solidFill>
              </a:rPr>
              <a:t>presos portadores de deficiências físicas,</a:t>
            </a:r>
            <a:r>
              <a:rPr lang="pt-BR" altLang="pt-BR" sz="2400" dirty="0" smtClean="0"/>
              <a:t> mentais ou outra incapacidade tenham acesso completo e efetivo à vida prisional em base de igualdade</a:t>
            </a:r>
          </a:p>
        </p:txBody>
      </p:sp>
    </p:spTree>
    <p:extLst>
      <p:ext uri="{BB962C8B-B14F-4D97-AF65-F5344CB8AC3E}">
        <p14:creationId xmlns:p14="http://schemas.microsoft.com/office/powerpoint/2010/main" xmlns="" val="3284049468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88913"/>
            <a:ext cx="8686800" cy="6408737"/>
          </a:xfrm>
        </p:spPr>
        <p:txBody>
          <a:bodyPr>
            <a:normAutofit lnSpcReduction="10000"/>
          </a:bodyPr>
          <a:lstStyle/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altLang="pt-BR" sz="2800" b="1" u="sng" dirty="0" smtClean="0"/>
              <a:t>Regra 12 1</a:t>
            </a:r>
            <a:r>
              <a:rPr lang="pt-BR" altLang="pt-BR" sz="2800" dirty="0" smtClean="0"/>
              <a:t>. </a:t>
            </a:r>
            <a:r>
              <a:rPr lang="pt-BR" altLang="pt-BR" sz="2800" dirty="0" smtClean="0">
                <a:solidFill>
                  <a:srgbClr val="FFFF00"/>
                </a:solidFill>
              </a:rPr>
              <a:t>As celas ou quartos destinados </a:t>
            </a:r>
            <a:r>
              <a:rPr lang="pt-BR" altLang="pt-BR" sz="2800" dirty="0" smtClean="0"/>
              <a:t>ao descanso noturno não devem ser ocupados por mais de um preso. Se, por razões especiais, tais como superlotação temporária, for necessário que a administração prisional central faça uma exceção à regra, não é recomendável que dois presos sejam alojados em uma mesma cela ou quarto.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altLang="pt-BR" sz="2800" b="1" u="sng" dirty="0" smtClean="0"/>
              <a:t>Regra 13 </a:t>
            </a:r>
            <a:r>
              <a:rPr lang="pt-BR" altLang="pt-BR" sz="2800" dirty="0" smtClean="0">
                <a:solidFill>
                  <a:srgbClr val="FFFF00"/>
                </a:solidFill>
              </a:rPr>
              <a:t>Todos os ambientes de uso dos presos </a:t>
            </a:r>
            <a:r>
              <a:rPr lang="pt-BR" altLang="pt-BR" sz="2800" dirty="0" smtClean="0"/>
              <a:t>e, em particular, todos os quartos, celas e dormitórios, devem satisfazer as exigências de higiene e saúde, levando‑se em conta as condições climáticas e, particularmente, o conteúdo volumétrico de ar, o espaço mínimo, a iluminação, o aquecimento e a ventilação.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1632820812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548680"/>
            <a:ext cx="8218487" cy="5833070"/>
          </a:xfrm>
        </p:spPr>
        <p:txBody>
          <a:bodyPr/>
          <a:lstStyle/>
          <a:p>
            <a:pPr algn="just" eaLnBrk="1" hangingPunct="1"/>
            <a:r>
              <a:rPr lang="pt-BR" altLang="pt-BR" sz="2800" dirty="0" smtClean="0"/>
              <a:t>Regra 51 </a:t>
            </a:r>
            <a:r>
              <a:rPr lang="pt-BR" altLang="pt-BR" sz="2800" dirty="0" smtClean="0">
                <a:solidFill>
                  <a:srgbClr val="FFFF00"/>
                </a:solidFill>
              </a:rPr>
              <a:t>As revistas íntimas e inspeções </a:t>
            </a:r>
            <a:r>
              <a:rPr lang="pt-BR" altLang="pt-BR" sz="2800" dirty="0" smtClean="0"/>
              <a:t>não serão utilizadas para assediar, intimidar ou invadir desnecessariamente a privacidade do preso. Para os fins de responsabilização, a administração prisional deve manter registros apropriados das revistas íntimas e inspeções, em particular daquelas que envolvam o ato de despir e de inspecionar partes íntimas do corpo e inspeções nas celas, bem como as razões das inspeções, a identidade daqueles que as conduziram e quaisquer resultados dessas inspeções.</a:t>
            </a:r>
          </a:p>
        </p:txBody>
      </p:sp>
    </p:spTree>
    <p:extLst>
      <p:ext uri="{BB962C8B-B14F-4D97-AF65-F5344CB8AC3E}">
        <p14:creationId xmlns:p14="http://schemas.microsoft.com/office/powerpoint/2010/main" xmlns="" val="1542579661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435975" cy="6264275"/>
          </a:xfrm>
        </p:spPr>
        <p:txBody>
          <a:bodyPr>
            <a:noAutofit/>
          </a:bodyPr>
          <a:lstStyle/>
          <a:p>
            <a:pPr marL="274320" indent="-1828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800" b="1" u="sng" dirty="0" smtClean="0">
                <a:solidFill>
                  <a:srgbClr val="FFFF00"/>
                </a:solidFill>
                <a:latin typeface="+mj-lt"/>
              </a:rPr>
              <a:t>DS. DA CRIANÇA NO D. BRASILEIRO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endParaRPr lang="pt-BR" altLang="pt-B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1808- vinda da família real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Séc. XVI – 20% da mão de obra nas embarcações- infantil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XVIII- 50% da mão de obra nas embarcações- infantil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1551- fundada 1ª. Casa de recolhimento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endParaRPr lang="pt-BR" altLang="pt-B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endParaRPr lang="pt-BR" alt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805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549275"/>
            <a:ext cx="8686800" cy="5530850"/>
          </a:xfrm>
        </p:spPr>
        <p:txBody>
          <a:bodyPr>
            <a:normAutofit/>
          </a:bodyPr>
          <a:lstStyle/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64847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400" b="1" dirty="0"/>
              <a:t>Fase imperial-ORDENAÇÕES FILIPINAS</a:t>
            </a:r>
            <a:r>
              <a:rPr lang="pt-BR" altLang="pt-BR" sz="2400" dirty="0"/>
              <a:t>- </a:t>
            </a:r>
            <a:r>
              <a:rPr lang="pt-BR" altLang="pt-BR" sz="2400" dirty="0" err="1"/>
              <a:t>Imputabilid</a:t>
            </a:r>
            <a:r>
              <a:rPr lang="pt-BR" altLang="pt-BR" sz="2400" dirty="0"/>
              <a:t>. Penal até 7 anos.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64847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400" dirty="0"/>
              <a:t>Dos 7 aos 17 anos- tratamento similar ao do adulto, com atenuação de pena.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64847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400" dirty="0"/>
              <a:t>Dos 17 aos 21 anos- já poderiam ter pena capital, por enforcamento.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64847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400" dirty="0"/>
              <a:t>Exceção: Para o crime de falsificação de moeda- </a:t>
            </a:r>
            <a:r>
              <a:rPr lang="pt-BR" altLang="pt-BR" sz="2400" dirty="0" err="1"/>
              <a:t>possib</a:t>
            </a:r>
            <a:r>
              <a:rPr lang="pt-BR" altLang="pt-BR" sz="2400" dirty="0"/>
              <a:t>. De pena de morte para os maiores de 14 anos.</a:t>
            </a:r>
            <a:endParaRPr lang="pt-BR" altLang="pt-BR" sz="2400" b="1" dirty="0"/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64847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400" b="1" dirty="0"/>
              <a:t>CÓDIGO PENAL DE 1830</a:t>
            </a:r>
            <a:r>
              <a:rPr lang="pt-BR" altLang="pt-BR" sz="2400" dirty="0"/>
              <a:t>- Inimputáveis até os 14 anos. Dos 7 ao 14 anos, se houvesse discernimento- possibilidade de prisão até os 17 anos</a:t>
            </a:r>
            <a:r>
              <a:rPr lang="pt-BR" altLang="pt-BR" sz="2400" dirty="0" smtClean="0"/>
              <a:t>.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64847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400" b="1" dirty="0" smtClean="0"/>
              <a:t>1906- êxodo urbano- casas de recolhimento</a:t>
            </a:r>
            <a:endParaRPr lang="pt-BR" altLang="pt-BR" sz="2400" b="1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47456950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549275"/>
            <a:ext cx="8686800" cy="5530850"/>
          </a:xfrm>
        </p:spPr>
        <p:txBody>
          <a:bodyPr>
            <a:normAutofit/>
          </a:bodyPr>
          <a:lstStyle/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64847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800" b="1" dirty="0"/>
              <a:t>PRIMEIRO CÓDIGO DE MENORES- 1926</a:t>
            </a:r>
            <a:r>
              <a:rPr lang="pt-BR" altLang="pt-BR" sz="2800" dirty="0"/>
              <a:t>- Cuidava dos infantes expostos e menores abandonados.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64847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800" b="1" dirty="0"/>
              <a:t>DECRETO NO. 17.943-A- CÓDIGO MELLO MATTOS</a:t>
            </a:r>
            <a:r>
              <a:rPr lang="pt-BR" altLang="pt-BR" sz="2800" dirty="0"/>
              <a:t>- </a:t>
            </a:r>
            <a:r>
              <a:rPr lang="pt-BR" altLang="pt-BR" sz="2800" b="1" dirty="0" smtClean="0"/>
              <a:t>1927</a:t>
            </a:r>
            <a:r>
              <a:rPr lang="pt-BR" altLang="pt-BR" sz="2800" dirty="0" smtClean="0"/>
              <a:t>-Fixação </a:t>
            </a:r>
            <a:r>
              <a:rPr lang="pt-BR" altLang="pt-BR" sz="2800" dirty="0"/>
              <a:t>de medidas assistenciais</a:t>
            </a:r>
            <a:r>
              <a:rPr lang="pt-BR" altLang="pt-BR" sz="2800" dirty="0" smtClean="0"/>
              <a:t>.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64847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800" dirty="0" smtClean="0"/>
              <a:t>Inaugura a </a:t>
            </a:r>
            <a:r>
              <a:rPr lang="pt-BR" altLang="pt-BR" sz="2800" dirty="0" smtClean="0">
                <a:solidFill>
                  <a:srgbClr val="FFFF00"/>
                </a:solidFill>
              </a:rPr>
              <a:t>Teoria da Situação Irregular</a:t>
            </a:r>
            <a:endParaRPr lang="pt-BR" altLang="pt-BR" sz="2800" dirty="0">
              <a:solidFill>
                <a:srgbClr val="FFFF00"/>
              </a:solidFill>
            </a:endParaRP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64847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800" dirty="0"/>
              <a:t>No campo infracional: até 14 anos passíveis de punição com finalidade </a:t>
            </a:r>
            <a:r>
              <a:rPr lang="pt-BR" altLang="pt-BR" sz="2800" dirty="0" smtClean="0"/>
              <a:t>educacional</a:t>
            </a:r>
          </a:p>
          <a:p>
            <a:pPr marL="274320" indent="-18288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64847">
                  <a:lumMod val="75000"/>
                </a:srgbClr>
              </a:buClr>
              <a:buFont typeface="Wingdings 2"/>
              <a:buChar char=""/>
              <a:defRPr/>
            </a:pPr>
            <a:endParaRPr lang="pt-BR" altLang="pt-BR" sz="28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 smtClean="0"/>
              <a:t>1937- CF- traz tímidos direitos relacionados  à infância- avanço: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00767854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5538"/>
            <a:ext cx="8075613" cy="5000625"/>
          </a:xfrm>
        </p:spPr>
        <p:txBody>
          <a:bodyPr/>
          <a:lstStyle/>
          <a:p>
            <a:pPr algn="just"/>
            <a:r>
              <a:rPr lang="pt-BR" altLang="pt-BR" dirty="0" smtClean="0"/>
              <a:t>  </a:t>
            </a:r>
            <a:r>
              <a:rPr lang="pt-BR" altLang="pt-BR" sz="2400" dirty="0" err="1" smtClean="0"/>
              <a:t>Art</a:t>
            </a:r>
            <a:r>
              <a:rPr lang="pt-BR" altLang="pt-BR" sz="2400" dirty="0" smtClean="0"/>
              <a:t> 127 - A infância e a juventude devem ser objeto de cuidados e garantias especiais por parte do Estado, que tomará todas as medidas destinadas a assegurar-lhes condições físicas e morais de vida sã e de harmonioso desenvolvimento das suas faculdades.</a:t>
            </a:r>
            <a:endParaRPr lang="pt-BR" altLang="pt-BR" sz="2400" dirty="0" smtClean="0">
              <a:latin typeface="Times New Roman" pitchFamily="18" charset="0"/>
            </a:endParaRPr>
          </a:p>
          <a:p>
            <a:pPr algn="just"/>
            <a:r>
              <a:rPr lang="pt-BR" altLang="pt-BR" dirty="0" smtClean="0"/>
              <a:t>    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3985038637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250"/>
            <a:ext cx="8002588" cy="5649913"/>
          </a:xfrm>
        </p:spPr>
        <p:txBody>
          <a:bodyPr/>
          <a:lstStyle/>
          <a:p>
            <a:pPr algn="just">
              <a:buClr>
                <a:srgbClr val="6EA0B0"/>
              </a:buClr>
            </a:pPr>
            <a:r>
              <a:rPr lang="pt-BR" altLang="pt-BR" sz="2400" dirty="0" smtClean="0">
                <a:solidFill>
                  <a:srgbClr val="FFFFFF"/>
                </a:solidFill>
              </a:rPr>
              <a:t>O abandono moral, intelectual ou físico da infância e da juventude importará falta grave dos responsáveis por sua guarda e educação, </a:t>
            </a:r>
            <a:r>
              <a:rPr lang="pt-BR" altLang="pt-BR" sz="2400" dirty="0" smtClean="0">
                <a:solidFill>
                  <a:srgbClr val="FFFF00"/>
                </a:solidFill>
              </a:rPr>
              <a:t>e cria ao Estado o dever de </a:t>
            </a:r>
            <a:r>
              <a:rPr lang="pt-BR" altLang="pt-BR" sz="2400" dirty="0" smtClean="0">
                <a:solidFill>
                  <a:srgbClr val="FFFFFF"/>
                </a:solidFill>
              </a:rPr>
              <a:t>provê-las do conforto e dos cuidados indispensáveis à preservação física e moral.</a:t>
            </a:r>
          </a:p>
          <a:p>
            <a:pPr algn="just">
              <a:buClr>
                <a:srgbClr val="6EA0B0"/>
              </a:buClr>
            </a:pPr>
            <a:endParaRPr lang="pt-BR" altLang="pt-BR" sz="24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algn="just">
              <a:buClr>
                <a:srgbClr val="6EA0B0"/>
              </a:buClr>
            </a:pPr>
            <a:r>
              <a:rPr lang="pt-BR" altLang="pt-BR" sz="2400" dirty="0" smtClean="0">
                <a:solidFill>
                  <a:srgbClr val="FFFFFF"/>
                </a:solidFill>
              </a:rPr>
              <a:t>Aos pais miseráveis assiste o direito de </a:t>
            </a:r>
            <a:r>
              <a:rPr lang="pt-BR" altLang="pt-BR" sz="2400" dirty="0" smtClean="0">
                <a:solidFill>
                  <a:srgbClr val="FFFF00"/>
                </a:solidFill>
              </a:rPr>
              <a:t>invocar o auxílio e proteção do Estado </a:t>
            </a:r>
            <a:r>
              <a:rPr lang="pt-BR" altLang="pt-BR" sz="2400" dirty="0" smtClean="0">
                <a:solidFill>
                  <a:srgbClr val="FFFFFF"/>
                </a:solidFill>
              </a:rPr>
              <a:t>para a subsistência e educação da sua prole.</a:t>
            </a:r>
            <a:endParaRPr lang="pt-BR" altLang="pt-BR" sz="24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863361302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07505" y="836712"/>
            <a:ext cx="8579296" cy="5545038"/>
          </a:xfrm>
        </p:spPr>
        <p:txBody>
          <a:bodyPr>
            <a:normAutofit fontScale="92500"/>
          </a:bodyPr>
          <a:lstStyle/>
          <a:p>
            <a:pPr marL="273050" indent="-255588" algn="ctr" eaLnBrk="1" hangingPunct="1"/>
            <a:r>
              <a:rPr lang="pt-BR" altLang="pt-BR" sz="3200" b="1" dirty="0" smtClean="0">
                <a:solidFill>
                  <a:srgbClr val="FFFF00"/>
                </a:solidFill>
                <a:latin typeface="Algerian" pitchFamily="82" charset="0"/>
              </a:rPr>
              <a:t>EVOLUÇÃO DO CONCEITO DE INFÂNCIA </a:t>
            </a:r>
          </a:p>
          <a:p>
            <a:pPr marL="273050" indent="-255588" eaLnBrk="1" hangingPunct="1"/>
            <a:endParaRPr lang="pt-BR" altLang="pt-BR" sz="2400" b="1" dirty="0" smtClean="0"/>
          </a:p>
          <a:p>
            <a:pPr marL="273050" indent="-255588" eaLnBrk="1" hangingPunct="1"/>
            <a:r>
              <a:rPr lang="pt-BR" altLang="pt-BR" sz="2400" b="1" dirty="0" smtClean="0"/>
              <a:t>ROMA- </a:t>
            </a:r>
            <a:r>
              <a:rPr lang="pt-BR" altLang="pt-BR" sz="2400" b="1" i="1" dirty="0" smtClean="0"/>
              <a:t>Pater </a:t>
            </a:r>
            <a:r>
              <a:rPr lang="pt-BR" altLang="pt-BR" sz="2400" b="1" i="1" dirty="0" err="1" smtClean="0"/>
              <a:t>familiae</a:t>
            </a:r>
            <a:r>
              <a:rPr lang="pt-BR" altLang="pt-BR" sz="2400" b="1" i="1" dirty="0" smtClean="0"/>
              <a:t>- </a:t>
            </a:r>
            <a:r>
              <a:rPr lang="pt-BR" altLang="pt-BR" sz="2400" dirty="0" smtClean="0"/>
              <a:t>criança como propriedade do pai</a:t>
            </a:r>
          </a:p>
          <a:p>
            <a:pPr marL="273050" indent="-255588" algn="just" eaLnBrk="1" hangingPunct="1"/>
            <a:r>
              <a:rPr lang="pt-BR" altLang="pt-BR" sz="2400" dirty="0" smtClean="0"/>
              <a:t>Lei das XII Tábuas: “Seja lícito ao pai e a mãe banir, vender e matar os próprios filhos.” </a:t>
            </a:r>
          </a:p>
          <a:p>
            <a:pPr marL="273050" indent="-255588" eaLnBrk="1" hangingPunct="1"/>
            <a:r>
              <a:rPr lang="pt-BR" altLang="pt-BR" sz="2400" b="1" dirty="0" smtClean="0"/>
              <a:t>GRECIA- </a:t>
            </a:r>
            <a:r>
              <a:rPr lang="pt-BR" altLang="pt-BR" sz="2400" dirty="0" smtClean="0"/>
              <a:t>criança como propriedade do Estado.</a:t>
            </a:r>
          </a:p>
          <a:p>
            <a:pPr marL="273050" indent="-255588" eaLnBrk="1" hangingPunct="1"/>
            <a:r>
              <a:rPr lang="pt-BR" altLang="pt-BR" sz="2400" b="1" dirty="0" smtClean="0"/>
              <a:t>ORIENTE- </a:t>
            </a:r>
            <a:r>
              <a:rPr lang="pt-BR" altLang="pt-BR" sz="2400" dirty="0" smtClean="0"/>
              <a:t>sacrifício de crianças.</a:t>
            </a:r>
          </a:p>
          <a:p>
            <a:pPr marL="273050" indent="-255588" eaLnBrk="1" hangingPunct="1"/>
            <a:r>
              <a:rPr lang="pt-BR" altLang="pt-BR" sz="2400" b="1" dirty="0" smtClean="0"/>
              <a:t>IDADE MÉDIA</a:t>
            </a:r>
          </a:p>
          <a:p>
            <a:pPr marL="273050" indent="-255588"/>
            <a:r>
              <a:rPr lang="pt-BR" altLang="pt-BR" sz="2400" dirty="0"/>
              <a:t>Séc. XIII. Crianças abandonadas são aceitas em hospitais de amparo a mendigos e loucos.</a:t>
            </a:r>
          </a:p>
          <a:p>
            <a:pPr marL="273050" indent="-255588"/>
            <a:r>
              <a:rPr lang="pt-BR" altLang="pt-BR" sz="2400" dirty="0"/>
              <a:t>Para salvaguardar a família e o sagrado manto do matrimônio que a Igreja inaugura a “roda dos Expostos”</a:t>
            </a:r>
          </a:p>
          <a:p>
            <a:pPr marL="273050" indent="-255588" eaLnBrk="1" hangingPunct="1"/>
            <a:endParaRPr lang="pt-BR" altLang="pt-BR" sz="2400" dirty="0" smtClean="0"/>
          </a:p>
          <a:p>
            <a:pPr marL="273050" indent="-255588" eaLnBrk="1" hangingPunct="1"/>
            <a:endParaRPr lang="pt-BR" alt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897612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052735"/>
            <a:ext cx="8686800" cy="5027389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2400" dirty="0" smtClean="0"/>
              <a:t>Década de 70- Código Penal reduzia a idade penal para 16 anos, comprovada capacidade de entender o caráter ilícito.</a:t>
            </a:r>
          </a:p>
          <a:p>
            <a:pPr algn="just" eaLnBrk="1" hangingPunct="1"/>
            <a:r>
              <a:rPr lang="pt-BR" altLang="pt-BR" sz="2400" dirty="0" smtClean="0"/>
              <a:t>1973- reestabelece-se a idade penal em 18 anos.</a:t>
            </a:r>
          </a:p>
          <a:p>
            <a:pPr algn="just" eaLnBrk="1" hangingPunct="1"/>
            <a:r>
              <a:rPr lang="pt-BR" altLang="pt-BR" sz="2400" dirty="0" smtClean="0"/>
              <a:t>1979- “</a:t>
            </a:r>
            <a:r>
              <a:rPr lang="pt-BR" altLang="pt-BR" sz="2400" dirty="0" smtClean="0">
                <a:solidFill>
                  <a:srgbClr val="FFFF00"/>
                </a:solidFill>
              </a:rPr>
              <a:t>Novo” Código de Menores </a:t>
            </a:r>
          </a:p>
        </p:txBody>
      </p:sp>
    </p:spTree>
    <p:extLst>
      <p:ext uri="{BB962C8B-B14F-4D97-AF65-F5344CB8AC3E}">
        <p14:creationId xmlns:p14="http://schemas.microsoft.com/office/powerpoint/2010/main" xmlns="" val="2359841877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604250" cy="6121400"/>
          </a:xfrm>
        </p:spPr>
        <p:txBody>
          <a:bodyPr>
            <a:noAutofit/>
          </a:bodyPr>
          <a:lstStyle/>
          <a:p>
            <a:pPr marL="27432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endParaRPr lang="pt-BR" altLang="pt-BR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600" b="1" dirty="0" smtClean="0">
                <a:solidFill>
                  <a:srgbClr val="FFFF00"/>
                </a:solidFill>
              </a:rPr>
              <a:t>NOVO CÓDIGO DE MENORES</a:t>
            </a:r>
            <a:r>
              <a:rPr lang="pt-BR" altLang="pt-BR" sz="2600" dirty="0" smtClean="0">
                <a:solidFill>
                  <a:srgbClr val="FFFF00"/>
                </a:solidFill>
              </a:rPr>
              <a:t>- </a:t>
            </a:r>
            <a:r>
              <a:rPr lang="pt-BR" alt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Lei no. 6.697/79-DOUTRINA DA SITUAÇÃO IRREGULAR- binômio carência/</a:t>
            </a:r>
            <a:r>
              <a:rPr lang="pt-BR" altLang="pt-BR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delinquência</a:t>
            </a:r>
            <a:r>
              <a:rPr lang="pt-BR" alt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.- cultura da internação em razão de carência e </a:t>
            </a:r>
            <a:r>
              <a:rPr lang="pt-BR" altLang="pt-BR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delinquência</a:t>
            </a:r>
            <a:r>
              <a:rPr lang="pt-BR" alt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7432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600" b="1" dirty="0" smtClean="0">
                <a:solidFill>
                  <a:srgbClr val="FFFF00"/>
                </a:solidFill>
              </a:rPr>
              <a:t>CONSTITUIÇÃO FEDERAL-</a:t>
            </a:r>
            <a:r>
              <a:rPr lang="pt-BR" altLang="pt-BR" sz="2600" dirty="0" smtClean="0">
                <a:solidFill>
                  <a:srgbClr val="FFFF00"/>
                </a:solidFill>
              </a:rPr>
              <a:t>1988</a:t>
            </a:r>
            <a:r>
              <a:rPr lang="pt-BR" alt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7432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Importância dos movimentos sociais- “movimento nacional dos meninos e meninas de rua”.</a:t>
            </a:r>
          </a:p>
          <a:p>
            <a:pPr marL="27432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Comissão Nacional Criança e Constituinte- reunião de mais de 1.200.000 assinaturas de cidadãos-crianças e cidadãos-adolescentes e mais de 200.00 assinaturas de eleitores para a para inclusão dos textos dos artigos 227 e 228 da </a:t>
            </a:r>
            <a:r>
              <a:rPr lang="pt-BR" altLang="pt-BR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Constiuição</a:t>
            </a:r>
            <a:r>
              <a:rPr lang="pt-BR" alt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Federal, por emenda.  </a:t>
            </a:r>
          </a:p>
          <a:p>
            <a:pPr marL="27432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altLang="pt-BR" sz="2600" dirty="0" smtClean="0">
                <a:solidFill>
                  <a:srgbClr val="FFFF00"/>
                </a:solidFill>
              </a:rPr>
              <a:t>Surgimento da “absoluta prioridade”.</a:t>
            </a:r>
          </a:p>
        </p:txBody>
      </p:sp>
    </p:spTree>
    <p:extLst>
      <p:ext uri="{BB962C8B-B14F-4D97-AF65-F5344CB8AC3E}">
        <p14:creationId xmlns:p14="http://schemas.microsoft.com/office/powerpoint/2010/main" xmlns="" val="1043686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628775"/>
            <a:ext cx="8218487" cy="4568825"/>
          </a:xfrm>
          <a:ln w="6350"/>
        </p:spPr>
        <p:txBody>
          <a:bodyPr>
            <a:normAutofit/>
          </a:bodyPr>
          <a:lstStyle/>
          <a:p>
            <a:pPr marL="274320" indent="-182880" algn="just" eaLnBrk="1" fontAlgn="auto" hangingPunct="1">
              <a:spcAft>
                <a:spcPts val="0"/>
              </a:spcAft>
              <a:buClr>
                <a:srgbClr val="A379BB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300" b="1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LEI 8069/90- ESTATUTO DA CRIANÇA E DO ADOLESCENTE</a:t>
            </a:r>
          </a:p>
          <a:p>
            <a:pPr marL="274320" indent="-182880" algn="just" eaLnBrk="1" fontAlgn="auto" hangingPunct="1">
              <a:spcAft>
                <a:spcPts val="0"/>
              </a:spcAft>
              <a:buClr>
                <a:srgbClr val="A379BB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3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MUDANÇA </a:t>
            </a:r>
            <a:r>
              <a:rPr lang="pt-BR" altLang="pt-BR" sz="2300" dirty="0">
                <a:solidFill>
                  <a:prstClr val="white">
                    <a:lumMod val="75000"/>
                    <a:lumOff val="25000"/>
                  </a:prstClr>
                </a:solidFill>
              </a:rPr>
              <a:t>DE PARADIGMA</a:t>
            </a:r>
          </a:p>
          <a:p>
            <a:pPr marL="274320" indent="-182880" algn="just" eaLnBrk="1" fontAlgn="auto" hangingPunct="1">
              <a:spcAft>
                <a:spcPts val="0"/>
              </a:spcAft>
              <a:buClr>
                <a:srgbClr val="A379BB">
                  <a:lumMod val="75000"/>
                </a:srgbClr>
              </a:buClr>
              <a:buFont typeface="Wingdings 2"/>
              <a:buChar char=""/>
              <a:defRPr/>
            </a:pPr>
            <a:r>
              <a:rPr lang="pt-BR" altLang="pt-BR" sz="2300" dirty="0">
                <a:solidFill>
                  <a:srgbClr val="FFFF00"/>
                </a:solidFill>
              </a:rPr>
              <a:t>DOUTRINA DA PROTEÇÃO INTEGRAL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pt-BR" dirty="0"/>
          </a:p>
          <a:p>
            <a:pPr marL="36576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dirty="0" smtClean="0"/>
              <a:t>                                                     </a:t>
            </a:r>
            <a:r>
              <a:rPr lang="pt-BR" sz="2400" dirty="0" smtClean="0"/>
              <a:t>PROTEÇÃO INTEGRAL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BR" dirty="0" smtClean="0"/>
              <a:t>Consolidação                      </a:t>
            </a:r>
            <a:r>
              <a:rPr lang="pt-BR" sz="2400" dirty="0" smtClean="0"/>
              <a:t>ABSOLUTA PRIORIDADE</a:t>
            </a:r>
          </a:p>
          <a:p>
            <a:pPr marL="3657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400" dirty="0" smtClean="0"/>
              <a:t>                                      </a:t>
            </a:r>
            <a:endParaRPr lang="pt-BR" sz="2400" dirty="0"/>
          </a:p>
          <a:p>
            <a:pPr marL="36576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400" dirty="0" smtClean="0"/>
              <a:t>                                           SUPERIOR INTERESSE </a:t>
            </a:r>
            <a:endParaRPr lang="pt-BR" sz="2400" dirty="0"/>
          </a:p>
        </p:txBody>
      </p:sp>
      <p:sp>
        <p:nvSpPr>
          <p:cNvPr id="2" name="Seta para a direita 1"/>
          <p:cNvSpPr/>
          <p:nvPr/>
        </p:nvSpPr>
        <p:spPr>
          <a:xfrm>
            <a:off x="3708400" y="3925888"/>
            <a:ext cx="48895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3708400" y="4562475"/>
            <a:ext cx="488950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3708400" y="5438775"/>
            <a:ext cx="488950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have esquerda 5"/>
          <p:cNvSpPr/>
          <p:nvPr/>
        </p:nvSpPr>
        <p:spPr>
          <a:xfrm>
            <a:off x="3408363" y="3870325"/>
            <a:ext cx="360362" cy="18113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4303985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060848"/>
            <a:ext cx="8208962" cy="439234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pt-BR" altLang="pt-BR" sz="2800" dirty="0" smtClean="0"/>
              <a:t>PRINCIPAIS ASPECTOS DO CÓDIGO DE MENORES- 1979</a:t>
            </a:r>
          </a:p>
        </p:txBody>
      </p:sp>
    </p:spTree>
    <p:extLst>
      <p:ext uri="{BB962C8B-B14F-4D97-AF65-F5344CB8AC3E}">
        <p14:creationId xmlns:p14="http://schemas.microsoft.com/office/powerpoint/2010/main" xmlns="" val="21074586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8778"/>
            <a:ext cx="8569325" cy="659765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altLang="pt-BR" sz="2400" dirty="0" smtClean="0">
                <a:solidFill>
                  <a:schemeClr val="tx1"/>
                </a:solidFill>
              </a:rPr>
              <a:t>1- binômio pobreza/ delinquência (ambos poderiam ser internados)- </a:t>
            </a:r>
            <a:r>
              <a:rPr lang="pt-BR" altLang="pt-BR" sz="2400" dirty="0" smtClean="0">
                <a:solidFill>
                  <a:srgbClr val="FFFF00"/>
                </a:solidFill>
              </a:rPr>
              <a:t>Doutrina da Situação Irregular</a:t>
            </a:r>
            <a:r>
              <a:rPr lang="pt-BR" altLang="pt-BR" sz="2400" dirty="0" smtClean="0">
                <a:solidFill>
                  <a:schemeClr val="tx1"/>
                </a:solidFill>
              </a:rPr>
              <a:t>;</a:t>
            </a:r>
            <a:br>
              <a:rPr lang="pt-BR" altLang="pt-BR" sz="2400" dirty="0" smtClean="0">
                <a:solidFill>
                  <a:schemeClr val="tx1"/>
                </a:solidFill>
              </a:rPr>
            </a:br>
            <a:r>
              <a:rPr lang="pt-BR" altLang="pt-BR" sz="2400" dirty="0" smtClean="0">
                <a:solidFill>
                  <a:schemeClr val="tx1"/>
                </a:solidFill>
              </a:rPr>
              <a:t/>
            </a:r>
            <a:br>
              <a:rPr lang="pt-BR" altLang="pt-BR" sz="2400" dirty="0" smtClean="0">
                <a:solidFill>
                  <a:schemeClr val="tx1"/>
                </a:solidFill>
              </a:rPr>
            </a:br>
            <a:r>
              <a:rPr lang="pt-BR" altLang="pt-BR" sz="2400" dirty="0" smtClean="0">
                <a:solidFill>
                  <a:schemeClr val="tx1"/>
                </a:solidFill>
              </a:rPr>
              <a:t>2- </a:t>
            </a:r>
            <a:r>
              <a:rPr lang="pt-BR" altLang="pt-BR" sz="2400" dirty="0" smtClean="0">
                <a:solidFill>
                  <a:srgbClr val="FFFF00"/>
                </a:solidFill>
              </a:rPr>
              <a:t>ausência da concepção de criança e adolescente como sujeito de direitos</a:t>
            </a:r>
            <a:r>
              <a:rPr lang="pt-BR" altLang="pt-BR" sz="2400" dirty="0" smtClean="0">
                <a:solidFill>
                  <a:schemeClr val="tx1"/>
                </a:solidFill>
              </a:rPr>
              <a:t>;</a:t>
            </a:r>
            <a:br>
              <a:rPr lang="pt-BR" altLang="pt-BR" sz="2400" dirty="0" smtClean="0">
                <a:solidFill>
                  <a:schemeClr val="tx1"/>
                </a:solidFill>
              </a:rPr>
            </a:br>
            <a:r>
              <a:rPr lang="pt-BR" altLang="pt-BR" sz="2400" dirty="0" smtClean="0">
                <a:solidFill>
                  <a:schemeClr val="tx1"/>
                </a:solidFill>
              </a:rPr>
              <a:t/>
            </a:r>
            <a:br>
              <a:rPr lang="pt-BR" altLang="pt-BR" sz="2400" dirty="0" smtClean="0">
                <a:solidFill>
                  <a:schemeClr val="tx1"/>
                </a:solidFill>
              </a:rPr>
            </a:br>
            <a:r>
              <a:rPr lang="pt-BR" altLang="pt-BR" sz="2400" dirty="0" smtClean="0">
                <a:solidFill>
                  <a:schemeClr val="tx1"/>
                </a:solidFill>
              </a:rPr>
              <a:t>3-o </a:t>
            </a:r>
            <a:r>
              <a:rPr lang="pt-BR" altLang="pt-BR" sz="2400" dirty="0" smtClean="0">
                <a:solidFill>
                  <a:srgbClr val="FFFF00"/>
                </a:solidFill>
              </a:rPr>
              <a:t>juiz não precisava fundamentar decisão judicial</a:t>
            </a:r>
            <a:br>
              <a:rPr lang="pt-BR" altLang="pt-BR" sz="2400" dirty="0" smtClean="0">
                <a:solidFill>
                  <a:srgbClr val="FFFF00"/>
                </a:solidFill>
              </a:rPr>
            </a:br>
            <a:r>
              <a:rPr lang="pt-BR" altLang="pt-BR" sz="2400" dirty="0" smtClean="0">
                <a:solidFill>
                  <a:schemeClr val="tx1"/>
                </a:solidFill>
              </a:rPr>
              <a:t/>
            </a:r>
            <a:br>
              <a:rPr lang="pt-BR" altLang="pt-BR" sz="2400" dirty="0" smtClean="0">
                <a:solidFill>
                  <a:schemeClr val="tx1"/>
                </a:solidFill>
              </a:rPr>
            </a:br>
            <a:r>
              <a:rPr lang="pt-BR" altLang="pt-BR" sz="2400" dirty="0" smtClean="0">
                <a:solidFill>
                  <a:schemeClr val="tx1"/>
                </a:solidFill>
              </a:rPr>
              <a:t>4- Defesa era feita pelo Curador de Menores, membro do Parquet, de forma limitada aos interesses do controle social- ECA prevê que defesa será feita por advogado ao Defensor Público, nos moldes do Princípio da ampla defesa;</a:t>
            </a:r>
            <a:br>
              <a:rPr lang="pt-BR" altLang="pt-BR" sz="2400" dirty="0" smtClean="0">
                <a:solidFill>
                  <a:schemeClr val="tx1"/>
                </a:solidFill>
              </a:rPr>
            </a:br>
            <a:r>
              <a:rPr lang="pt-BR" altLang="pt-BR" sz="2400" dirty="0" smtClean="0">
                <a:solidFill>
                  <a:srgbClr val="FFFF00"/>
                </a:solidFill>
              </a:rPr>
              <a:t>5-Vulnerabilidade </a:t>
            </a:r>
            <a:r>
              <a:rPr lang="pt-BR" altLang="pt-BR" sz="2400" dirty="0" err="1" smtClean="0">
                <a:solidFill>
                  <a:srgbClr val="FFFF00"/>
                </a:solidFill>
              </a:rPr>
              <a:t>sócio-econômica</a:t>
            </a:r>
            <a:r>
              <a:rPr lang="pt-BR" altLang="pt-BR" sz="2400" dirty="0" smtClean="0">
                <a:solidFill>
                  <a:srgbClr val="FFFF00"/>
                </a:solidFill>
              </a:rPr>
              <a:t> da família </a:t>
            </a:r>
            <a:r>
              <a:rPr lang="pt-BR" altLang="pt-BR" sz="2400" dirty="0" smtClean="0">
                <a:solidFill>
                  <a:schemeClr val="tx1"/>
                </a:solidFill>
              </a:rPr>
              <a:t>como condição para internação dos adolescentes e separação deste do núcleo familiar- Teoria da Situação irregular – </a:t>
            </a:r>
            <a:r>
              <a:rPr lang="pt-BR" altLang="pt-BR" sz="2400" dirty="0" smtClean="0">
                <a:solidFill>
                  <a:srgbClr val="FFFF00"/>
                </a:solidFill>
              </a:rPr>
              <a:t>Teoria da higienização social.</a:t>
            </a:r>
            <a:endParaRPr lang="pt-BR" altLang="pt-BR" sz="4500" dirty="0" smtClean="0">
              <a:solidFill>
                <a:srgbClr val="FFFF00"/>
              </a:solidFill>
            </a:endParaRPr>
          </a:p>
        </p:txBody>
      </p:sp>
      <p:sp>
        <p:nvSpPr>
          <p:cNvPr id="72707" name="Rectangle 8"/>
          <p:cNvSpPr>
            <a:spLocks noChangeArrowheads="1"/>
          </p:cNvSpPr>
          <p:nvPr/>
        </p:nvSpPr>
        <p:spPr bwMode="auto">
          <a:xfrm>
            <a:off x="323850" y="476250"/>
            <a:ext cx="828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/>
            </a:r>
            <a:br>
              <a:rPr lang="pt-BR" altLang="pt-BR" sz="2400"/>
            </a:br>
            <a:endParaRPr lang="pt-BR" altLang="pt-BR" sz="2400"/>
          </a:p>
        </p:txBody>
      </p:sp>
      <p:sp>
        <p:nvSpPr>
          <p:cNvPr id="72708" name="Text Box 9"/>
          <p:cNvSpPr txBox="1">
            <a:spLocks noChangeArrowheads="1"/>
          </p:cNvSpPr>
          <p:nvPr/>
        </p:nvSpPr>
        <p:spPr bwMode="auto">
          <a:xfrm>
            <a:off x="1042988" y="620713"/>
            <a:ext cx="6913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xmlns="" val="441783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569325" cy="6121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altLang="pt-BR" sz="2800" dirty="0" smtClean="0">
                <a:solidFill>
                  <a:schemeClr val="tx1"/>
                </a:solidFill>
              </a:rPr>
              <a:t>Art. 2º Para os efeitos deste Código, considera-se em </a:t>
            </a:r>
            <a:r>
              <a:rPr lang="pt-BR" altLang="pt-BR" sz="2800" u="sng" dirty="0" smtClean="0">
                <a:solidFill>
                  <a:schemeClr val="tx1"/>
                </a:solidFill>
              </a:rPr>
              <a:t>situação irregular o menor</a:t>
            </a:r>
            <a:r>
              <a:rPr lang="pt-BR" altLang="pt-BR" sz="2800" dirty="0" smtClean="0">
                <a:solidFill>
                  <a:schemeClr val="tx1"/>
                </a:solidFill>
              </a:rPr>
              <a:t>:</a:t>
            </a:r>
            <a:br>
              <a:rPr lang="pt-BR" altLang="pt-BR" sz="2800" dirty="0" smtClean="0">
                <a:solidFill>
                  <a:schemeClr val="tx1"/>
                </a:solidFill>
              </a:rPr>
            </a:br>
            <a:r>
              <a:rPr lang="pt-BR" altLang="pt-BR" sz="2800" dirty="0" smtClean="0">
                <a:solidFill>
                  <a:schemeClr val="tx1"/>
                </a:solidFill>
              </a:rPr>
              <a:t/>
            </a:r>
            <a:br>
              <a:rPr lang="pt-BR" altLang="pt-BR" sz="2800" dirty="0" smtClean="0">
                <a:solidFill>
                  <a:schemeClr val="tx1"/>
                </a:solidFill>
              </a:rPr>
            </a:br>
            <a:r>
              <a:rPr lang="pt-BR" altLang="pt-BR" sz="2800" dirty="0" smtClean="0">
                <a:solidFill>
                  <a:schemeClr val="tx1"/>
                </a:solidFill>
              </a:rPr>
              <a:t>I - privado de condições essenciais à sua subsistência, saúde e instrução obrigatória, ainda que eventualmente, em razão de:</a:t>
            </a:r>
            <a:br>
              <a:rPr lang="pt-BR" altLang="pt-BR" sz="2800" dirty="0" smtClean="0">
                <a:solidFill>
                  <a:schemeClr val="tx1"/>
                </a:solidFill>
              </a:rPr>
            </a:br>
            <a:r>
              <a:rPr lang="pt-BR" altLang="pt-BR" sz="2800" dirty="0" smtClean="0">
                <a:solidFill>
                  <a:schemeClr val="tx1"/>
                </a:solidFill>
              </a:rPr>
              <a:t>III - em perigo moral, devido a:</a:t>
            </a:r>
            <a:br>
              <a:rPr lang="pt-BR" altLang="pt-BR" sz="2800" dirty="0" smtClean="0">
                <a:solidFill>
                  <a:schemeClr val="tx1"/>
                </a:solidFill>
              </a:rPr>
            </a:br>
            <a:r>
              <a:rPr lang="pt-BR" altLang="pt-BR" sz="2800" dirty="0" smtClean="0">
                <a:solidFill>
                  <a:schemeClr val="tx1"/>
                </a:solidFill>
              </a:rPr>
              <a:t>a) encontrar-se, de modo habitual, em ambiente contrário aos bons costumes;</a:t>
            </a:r>
            <a:br>
              <a:rPr lang="pt-BR" altLang="pt-BR" sz="2800" dirty="0" smtClean="0">
                <a:solidFill>
                  <a:schemeClr val="tx1"/>
                </a:solidFill>
              </a:rPr>
            </a:br>
            <a:r>
              <a:rPr lang="pt-BR" altLang="pt-BR" sz="2800" dirty="0" smtClean="0">
                <a:solidFill>
                  <a:schemeClr val="tx1"/>
                </a:solidFill>
              </a:rPr>
              <a:t>b) exploração em atividade contrária aos bons costumes;</a:t>
            </a:r>
            <a:br>
              <a:rPr lang="pt-BR" altLang="pt-BR" sz="2800" dirty="0" smtClean="0">
                <a:solidFill>
                  <a:schemeClr val="tx1"/>
                </a:solidFill>
              </a:rPr>
            </a:br>
            <a:r>
              <a:rPr lang="pt-BR" altLang="pt-BR" sz="2800" dirty="0" smtClean="0">
                <a:solidFill>
                  <a:schemeClr val="tx1"/>
                </a:solidFill>
              </a:rPr>
              <a:t>V - Com desvio de conduta, em virtude de grave inadaptação familiar ou comunitária;</a:t>
            </a:r>
            <a:br>
              <a:rPr lang="pt-BR" altLang="pt-BR" sz="2800" dirty="0" smtClean="0">
                <a:solidFill>
                  <a:schemeClr val="tx1"/>
                </a:solidFill>
              </a:rPr>
            </a:br>
            <a:r>
              <a:rPr lang="pt-BR" altLang="pt-BR" sz="2800" dirty="0" smtClean="0">
                <a:solidFill>
                  <a:schemeClr val="tx1"/>
                </a:solidFill>
              </a:rPr>
              <a:t>VI - autor de infração penal.</a:t>
            </a:r>
            <a:br>
              <a:rPr lang="pt-BR" altLang="pt-BR" sz="2800" dirty="0" smtClean="0">
                <a:solidFill>
                  <a:schemeClr val="tx1"/>
                </a:solidFill>
              </a:rPr>
            </a:br>
            <a:endParaRPr lang="pt-BR" altLang="pt-B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2779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993063" cy="6191250"/>
          </a:xfrm>
        </p:spPr>
        <p:txBody>
          <a:bodyPr/>
          <a:lstStyle/>
          <a:p>
            <a:pPr algn="l" eaLnBrk="1" hangingPunct="1"/>
            <a: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  <a:t>Art. 14. São medidas aplicáveis ao menor pela autoridade judiciária:</a:t>
            </a:r>
            <a:b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  <a:t>I - advertência;</a:t>
            </a:r>
            <a:b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  <a:t>II - entrega aos pais ou responsável, ou a pessoa idônea, mediante termo de responsabilidade;</a:t>
            </a:r>
            <a:b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  <a:t>III - colocação em lar substituto;</a:t>
            </a:r>
            <a:b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  <a:t>IV - imposição do regime de liberdade assistida;</a:t>
            </a:r>
            <a:b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  <a:t>V - colocação em casa de semiliberdade;</a:t>
            </a:r>
            <a:b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+mn-lt"/>
                <a:cs typeface="Arial" charset="0"/>
              </a:rPr>
              <a:t>VI - internação em estabelecimento educacional, ocupacional, psicopedagógico, hospitalar, psiquiátrico ou outro adequado;</a:t>
            </a:r>
            <a:r>
              <a:rPr lang="pt-BR" altLang="pt-BR" sz="2400" dirty="0" smtClean="0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pt-BR" altLang="pt-BR" sz="24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endParaRPr lang="pt-BR" altLang="pt-BR" sz="24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009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52718"/>
            <a:ext cx="7432586" cy="140053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SISTEMA NACIONAL DE ATENDIMENTO SOCIOEDUCATIVO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700" y="2052925"/>
            <a:ext cx="7704740" cy="419548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- 2004</a:t>
            </a:r>
            <a:r>
              <a:rPr lang="pt-BR" sz="2400" dirty="0">
                <a:solidFill>
                  <a:srgbClr val="FFFF00"/>
                </a:solidFill>
              </a:rPr>
              <a:t>, </a:t>
            </a:r>
            <a:r>
              <a:rPr lang="pt-BR" sz="2400" dirty="0"/>
              <a:t>a Secretaria Especial de Direitos Humanos da Presidência da República, o Conselho Nacional da Criança e do Adolescente, com o apoio da Fundação das Nações Unidas para a Infância (Unicef), apresentaram a proposta do Sistema Nacional de Atendimento Socioeducativo – SINASE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>
                <a:solidFill>
                  <a:srgbClr val="FFFF00"/>
                </a:solidFill>
              </a:rPr>
              <a:t>2006</a:t>
            </a:r>
            <a:r>
              <a:rPr lang="pt-BR" sz="2400" dirty="0" smtClean="0"/>
              <a:t>,  Elaboração da Resolução 113/06  do CONANDA: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614265554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SUBSEÇÃO </a:t>
            </a:r>
            <a:r>
              <a:rPr lang="pt-BR" sz="2400" dirty="0"/>
              <a:t>III - DOS PROGRAMAS DE </a:t>
            </a:r>
            <a:r>
              <a:rPr lang="pt-BR" sz="2400" dirty="0" smtClean="0"/>
              <a:t>EXECUÇÃO </a:t>
            </a:r>
            <a:r>
              <a:rPr lang="pt-BR" sz="2400" dirty="0"/>
              <a:t>DE MEDIDAS SOCIOEDUCATIVAS E ASSEMELHADAS </a:t>
            </a:r>
            <a:endParaRPr lang="pt-BR" sz="2400" dirty="0" smtClean="0"/>
          </a:p>
          <a:p>
            <a:pPr algn="just"/>
            <a:r>
              <a:rPr lang="pt-BR" sz="2400" dirty="0" smtClean="0"/>
              <a:t>Art</a:t>
            </a:r>
            <a:r>
              <a:rPr lang="pt-BR" sz="2400" dirty="0"/>
              <a:t>. </a:t>
            </a:r>
            <a:r>
              <a:rPr lang="pt-BR" sz="2400" dirty="0" smtClean="0"/>
              <a:t>19.</a:t>
            </a:r>
          </a:p>
          <a:p>
            <a:pPr marL="13716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1º </a:t>
            </a:r>
            <a:r>
              <a:rPr lang="pt-BR" sz="2400" dirty="0"/>
              <a:t>Os programas de </a:t>
            </a:r>
            <a:r>
              <a:rPr lang="pt-BR" sz="2400" dirty="0" smtClean="0"/>
              <a:t>execução </a:t>
            </a:r>
            <a:r>
              <a:rPr lang="pt-BR" sz="2400" dirty="0"/>
              <a:t>de medidas socioeducativas para adolescentes autores de ato infracional </a:t>
            </a:r>
            <a:r>
              <a:rPr lang="pt-BR" sz="2400" dirty="0" smtClean="0"/>
              <a:t>obedecerão </a:t>
            </a:r>
            <a:r>
              <a:rPr lang="pt-BR" sz="2400" dirty="0"/>
              <a:t>aos </a:t>
            </a:r>
            <a:r>
              <a:rPr lang="pt-BR" sz="2400" dirty="0" smtClean="0"/>
              <a:t>parâmetros </a:t>
            </a:r>
            <a:r>
              <a:rPr lang="pt-BR" sz="2400" dirty="0"/>
              <a:t>e </a:t>
            </a:r>
            <a:r>
              <a:rPr lang="pt-BR" sz="2400" dirty="0" smtClean="0"/>
              <a:t>recomendações </a:t>
            </a:r>
            <a:r>
              <a:rPr lang="pt-BR" sz="2400" dirty="0"/>
              <a:t>estabelecidos pelo Conselho Nacional dos Direitos da </a:t>
            </a:r>
            <a:r>
              <a:rPr lang="pt-BR" sz="2400" dirty="0" smtClean="0"/>
              <a:t>Criança </a:t>
            </a:r>
            <a:r>
              <a:rPr lang="pt-BR" sz="2400" dirty="0"/>
              <a:t>e do Adolescente - Conanda e, complementarmente, pelos demais conselhos dos direitos, em </a:t>
            </a:r>
            <a:r>
              <a:rPr lang="pt-BR" sz="2400" dirty="0" smtClean="0"/>
              <a:t>nível </a:t>
            </a:r>
            <a:r>
              <a:rPr lang="pt-BR" sz="2400" dirty="0"/>
              <a:t>Estadual, Distrital e Municipal. </a:t>
            </a:r>
          </a:p>
        </p:txBody>
      </p:sp>
    </p:spTree>
    <p:extLst>
      <p:ext uri="{BB962C8B-B14F-4D97-AF65-F5344CB8AC3E}">
        <p14:creationId xmlns:p14="http://schemas.microsoft.com/office/powerpoint/2010/main" xmlns="" val="3225196366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+mj-lt"/>
              </a:rPr>
              <a:t>§ 2º </a:t>
            </a:r>
            <a:r>
              <a:rPr lang="pt-BR" dirty="0">
                <a:latin typeface="+mj-lt"/>
              </a:rPr>
              <a:t>Estes programas se estruturam e organizam, sob forma de um </a:t>
            </a:r>
            <a:r>
              <a:rPr lang="pt-BR" dirty="0">
                <a:solidFill>
                  <a:srgbClr val="FFFF00"/>
                </a:solidFill>
                <a:latin typeface="+mj-lt"/>
              </a:rPr>
              <a:t>Sistema Nacional de Atendimento </a:t>
            </a:r>
            <a:r>
              <a:rPr lang="pt-BR" dirty="0" smtClean="0">
                <a:solidFill>
                  <a:srgbClr val="FFFF00"/>
                </a:solidFill>
                <a:latin typeface="+mj-lt"/>
              </a:rPr>
              <a:t>Socioeducativo</a:t>
            </a:r>
            <a:r>
              <a:rPr lang="pt-BR" dirty="0" smtClean="0">
                <a:latin typeface="+mj-lt"/>
              </a:rPr>
              <a:t> - SINASE </a:t>
            </a:r>
            <a:r>
              <a:rPr lang="pt-BR" dirty="0">
                <a:latin typeface="+mj-lt"/>
              </a:rPr>
              <a:t>em cumprimento dos seguintes </a:t>
            </a:r>
            <a:r>
              <a:rPr lang="pt-BR" dirty="0" smtClean="0">
                <a:latin typeface="+mj-lt"/>
              </a:rPr>
              <a:t>princípios </a:t>
            </a:r>
            <a:r>
              <a:rPr lang="pt-BR" dirty="0">
                <a:latin typeface="+mj-lt"/>
              </a:rPr>
              <a:t>norteadores: </a:t>
            </a:r>
            <a:endParaRPr lang="pt-BR" dirty="0" smtClean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I </a:t>
            </a:r>
            <a:r>
              <a:rPr lang="pt-BR" dirty="0">
                <a:latin typeface="+mj-lt"/>
              </a:rPr>
              <a:t>- </a:t>
            </a:r>
            <a:r>
              <a:rPr lang="pt-BR" dirty="0" smtClean="0">
                <a:solidFill>
                  <a:srgbClr val="FFFF00"/>
                </a:solidFill>
                <a:latin typeface="+mj-lt"/>
              </a:rPr>
              <a:t>prevalência </a:t>
            </a:r>
            <a:r>
              <a:rPr lang="pt-BR" dirty="0">
                <a:solidFill>
                  <a:srgbClr val="FFFF00"/>
                </a:solidFill>
                <a:latin typeface="+mj-lt"/>
              </a:rPr>
              <a:t>do </a:t>
            </a:r>
            <a:r>
              <a:rPr lang="pt-BR" dirty="0" smtClean="0">
                <a:solidFill>
                  <a:srgbClr val="FFFF00"/>
                </a:solidFill>
                <a:latin typeface="+mj-lt"/>
              </a:rPr>
              <a:t>conteúdo </a:t>
            </a:r>
            <a:r>
              <a:rPr lang="pt-BR" dirty="0">
                <a:solidFill>
                  <a:srgbClr val="FFFF00"/>
                </a:solidFill>
                <a:latin typeface="+mj-lt"/>
              </a:rPr>
              <a:t>educativo </a:t>
            </a:r>
            <a:r>
              <a:rPr lang="pt-BR" dirty="0">
                <a:latin typeface="+mj-lt"/>
              </a:rPr>
              <a:t>sobre os </a:t>
            </a:r>
            <a:r>
              <a:rPr lang="pt-BR" dirty="0" smtClean="0">
                <a:latin typeface="+mj-lt"/>
              </a:rPr>
              <a:t>sancionatórios </a:t>
            </a:r>
            <a:r>
              <a:rPr lang="pt-BR" dirty="0">
                <a:latin typeface="+mj-lt"/>
              </a:rPr>
              <a:t>e meramente de </a:t>
            </a:r>
            <a:r>
              <a:rPr lang="pt-BR" dirty="0" smtClean="0">
                <a:latin typeface="+mj-lt"/>
              </a:rPr>
              <a:t>contenção, </a:t>
            </a:r>
            <a:r>
              <a:rPr lang="pt-BR" dirty="0">
                <a:latin typeface="+mj-lt"/>
              </a:rPr>
              <a:t>no atendimento socioeducativo; </a:t>
            </a:r>
            <a:endParaRPr lang="pt-BR" dirty="0" smtClean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II </a:t>
            </a:r>
            <a:r>
              <a:rPr lang="pt-BR" dirty="0">
                <a:latin typeface="+mj-lt"/>
              </a:rPr>
              <a:t>- </a:t>
            </a:r>
            <a:r>
              <a:rPr lang="pt-BR" dirty="0" smtClean="0">
                <a:latin typeface="+mj-lt"/>
              </a:rPr>
              <a:t>ordenação </a:t>
            </a:r>
            <a:r>
              <a:rPr lang="pt-BR" dirty="0">
                <a:latin typeface="+mj-lt"/>
              </a:rPr>
              <a:t>do atendimento socioeducativo e da sua </a:t>
            </a:r>
            <a:r>
              <a:rPr lang="pt-BR" dirty="0" smtClean="0">
                <a:latin typeface="+mj-lt"/>
              </a:rPr>
              <a:t>gestão, </a:t>
            </a:r>
            <a:r>
              <a:rPr lang="pt-BR" dirty="0">
                <a:latin typeface="+mj-lt"/>
              </a:rPr>
              <a:t>a partir do projeto </a:t>
            </a:r>
            <a:r>
              <a:rPr lang="pt-BR" dirty="0" smtClean="0">
                <a:latin typeface="+mj-lt"/>
              </a:rPr>
              <a:t>político-pedagógico; </a:t>
            </a:r>
          </a:p>
          <a:p>
            <a:pPr algn="just"/>
            <a:r>
              <a:rPr lang="pt-BR" dirty="0" smtClean="0">
                <a:latin typeface="+mj-lt"/>
              </a:rPr>
              <a:t>III </a:t>
            </a:r>
            <a:r>
              <a:rPr lang="pt-BR" dirty="0">
                <a:latin typeface="+mj-lt"/>
              </a:rPr>
              <a:t>- </a:t>
            </a:r>
            <a:r>
              <a:rPr lang="pt-BR" dirty="0" smtClean="0">
                <a:solidFill>
                  <a:srgbClr val="FFFF00"/>
                </a:solidFill>
                <a:latin typeface="+mj-lt"/>
              </a:rPr>
              <a:t>construção, </a:t>
            </a:r>
            <a:r>
              <a:rPr lang="pt-BR" dirty="0">
                <a:solidFill>
                  <a:srgbClr val="FFFF00"/>
                </a:solidFill>
                <a:latin typeface="+mj-lt"/>
              </a:rPr>
              <a:t>monitoramento e </a:t>
            </a:r>
            <a:r>
              <a:rPr lang="pt-BR" dirty="0" smtClean="0">
                <a:solidFill>
                  <a:srgbClr val="FFFF00"/>
                </a:solidFill>
                <a:latin typeface="+mj-lt"/>
              </a:rPr>
              <a:t>avaliação </a:t>
            </a:r>
            <a:r>
              <a:rPr lang="pt-BR" dirty="0">
                <a:solidFill>
                  <a:srgbClr val="FFFF00"/>
                </a:solidFill>
                <a:latin typeface="+mj-lt"/>
              </a:rPr>
              <a:t>do atendimento socioeducativo, com a </a:t>
            </a:r>
            <a:r>
              <a:rPr lang="pt-BR" dirty="0" smtClean="0">
                <a:solidFill>
                  <a:srgbClr val="FFFF00"/>
                </a:solidFill>
                <a:latin typeface="+mj-lt"/>
              </a:rPr>
              <a:t>participação </a:t>
            </a:r>
            <a:r>
              <a:rPr lang="pt-BR" dirty="0">
                <a:solidFill>
                  <a:srgbClr val="FFFF00"/>
                </a:solidFill>
                <a:latin typeface="+mj-lt"/>
              </a:rPr>
              <a:t>proativa dos adolescentes socioeducandos</a:t>
            </a:r>
            <a:r>
              <a:rPr lang="pt-BR" dirty="0">
                <a:latin typeface="+mj-lt"/>
              </a:rPr>
              <a:t>; </a:t>
            </a:r>
            <a:endParaRPr lang="pt-BR" dirty="0" smtClean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IV </a:t>
            </a:r>
            <a:r>
              <a:rPr lang="pt-BR" dirty="0">
                <a:latin typeface="+mj-lt"/>
              </a:rPr>
              <a:t>- exemplaridade, </a:t>
            </a:r>
            <a:r>
              <a:rPr lang="pt-BR" dirty="0" smtClean="0">
                <a:latin typeface="+mj-lt"/>
              </a:rPr>
              <a:t>presença </a:t>
            </a:r>
            <a:r>
              <a:rPr lang="pt-BR" dirty="0">
                <a:latin typeface="+mj-lt"/>
              </a:rPr>
              <a:t>educativa e </a:t>
            </a:r>
            <a:r>
              <a:rPr lang="pt-BR" dirty="0" smtClean="0">
                <a:latin typeface="+mj-lt"/>
              </a:rPr>
              <a:t>respeito </a:t>
            </a:r>
          </a:p>
          <a:p>
            <a:pPr algn="just"/>
            <a:r>
              <a:rPr lang="pt-BR" dirty="0" smtClean="0">
                <a:latin typeface="+mj-lt"/>
              </a:rPr>
              <a:t>à singularidade </a:t>
            </a:r>
            <a:r>
              <a:rPr lang="pt-BR" dirty="0">
                <a:latin typeface="+mj-lt"/>
              </a:rPr>
              <a:t>do adolescente socioeducando, como </a:t>
            </a:r>
            <a:r>
              <a:rPr lang="pt-BR" dirty="0" smtClean="0">
                <a:latin typeface="+mj-lt"/>
              </a:rPr>
              <a:t>condições necessárias </a:t>
            </a:r>
            <a:r>
              <a:rPr lang="pt-BR" dirty="0">
                <a:latin typeface="+mj-lt"/>
              </a:rPr>
              <a:t>no atendimento socioeducativo; </a:t>
            </a:r>
          </a:p>
        </p:txBody>
      </p:sp>
    </p:spTree>
    <p:extLst>
      <p:ext uri="{BB962C8B-B14F-4D97-AF65-F5344CB8AC3E}">
        <p14:creationId xmlns:p14="http://schemas.microsoft.com/office/powerpoint/2010/main" xmlns="" val="1846542716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720"/>
            <a:ext cx="8497888" cy="5615905"/>
          </a:xfrm>
        </p:spPr>
        <p:txBody>
          <a:bodyPr>
            <a:normAutofit/>
          </a:bodyPr>
          <a:lstStyle/>
          <a:p>
            <a:pPr marL="273050" indent="-255588" algn="just"/>
            <a:r>
              <a:rPr lang="pt-BR" altLang="pt-BR" sz="2800" dirty="0"/>
              <a:t>Até o século XVII- inexistência de infância-criança era considerada parte insignificante da família. “Pulava” de criança para adulto.</a:t>
            </a:r>
          </a:p>
          <a:p>
            <a:pPr marL="273050" indent="-255588" algn="just" eaLnBrk="1" hangingPunct="1"/>
            <a:r>
              <a:rPr lang="pt-BR" altLang="pt-BR" sz="2800" dirty="0" smtClean="0"/>
              <a:t>Após os 7 anos, a criança passava a adulto, sem qualquer diferença destes.</a:t>
            </a:r>
          </a:p>
          <a:p>
            <a:pPr marL="273050" indent="-255588" algn="just" eaLnBrk="1" hangingPunct="1"/>
            <a:r>
              <a:rPr lang="pt-BR" altLang="pt-BR" sz="2800" b="1" u="sng" dirty="0" smtClean="0"/>
              <a:t>Até o Séc. XVI </a:t>
            </a:r>
            <a:r>
              <a:rPr lang="pt-BR" altLang="pt-BR" sz="2800" dirty="0" smtClean="0"/>
              <a:t>eram raros assentos de nascimento e morte de crianças</a:t>
            </a:r>
          </a:p>
          <a:p>
            <a:pPr marL="273050" indent="-255588" algn="just" eaLnBrk="1" hangingPunct="1"/>
            <a:r>
              <a:rPr lang="pt-BR" altLang="pt-BR" sz="2800" b="1" dirty="0" smtClean="0"/>
              <a:t>Concílio de Trento, Séc. XVI: </a:t>
            </a:r>
            <a:r>
              <a:rPr lang="pt-BR" altLang="pt-BR" sz="2800" dirty="0" smtClean="0"/>
              <a:t>crianças concebidas fora do casamento, espúrias deveriam ser mantidas à margem do direito.</a:t>
            </a:r>
            <a:endParaRPr lang="pt-BR" altLang="pt-BR" sz="2800" b="1" dirty="0" smtClean="0"/>
          </a:p>
          <a:p>
            <a:pPr marL="273050" indent="-255588" eaLnBrk="1" hangingPunct="1"/>
            <a:endParaRPr lang="pt-BR" altLang="pt-BR" sz="2800" b="1" dirty="0" smtClean="0"/>
          </a:p>
          <a:p>
            <a:pPr marL="273050" indent="-255588" eaLnBrk="1" hangingPunct="1"/>
            <a:endParaRPr lang="pt-BR" altLang="pt-BR" sz="2800" b="1" dirty="0" smtClean="0"/>
          </a:p>
          <a:p>
            <a:pPr marL="273050" indent="-255588" eaLnBrk="1" hangingPunct="1"/>
            <a:endParaRPr lang="pt-BR" altLang="pt-BR" sz="2000" dirty="0" smtClean="0"/>
          </a:p>
          <a:p>
            <a:pPr marL="273050" indent="-255588" eaLnBrk="1" hangingPunct="1"/>
            <a:endParaRPr lang="pt-BR" alt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5532739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579296" cy="5328632"/>
          </a:xfrm>
        </p:spPr>
        <p:txBody>
          <a:bodyPr>
            <a:normAutofit/>
          </a:bodyPr>
          <a:lstStyle/>
          <a:p>
            <a:pPr lvl="0" algn="just">
              <a:buClr>
                <a:prstClr val="white">
                  <a:shade val="95000"/>
                </a:prstClr>
              </a:buClr>
            </a:pPr>
            <a:r>
              <a:rPr lang="pt-BR" sz="2400" dirty="0">
                <a:solidFill>
                  <a:prstClr val="white"/>
                </a:solidFill>
              </a:rPr>
              <a:t>V - </a:t>
            </a:r>
            <a:r>
              <a:rPr lang="pt-BR" sz="2400" dirty="0">
                <a:solidFill>
                  <a:srgbClr val="FFFF00"/>
                </a:solidFill>
              </a:rPr>
              <a:t>disciplina como meio para a </a:t>
            </a:r>
            <a:r>
              <a:rPr lang="pt-BR" sz="2400" dirty="0" smtClean="0">
                <a:solidFill>
                  <a:srgbClr val="FFFF00"/>
                </a:solidFill>
              </a:rPr>
              <a:t>realização </a:t>
            </a:r>
            <a:r>
              <a:rPr lang="pt-BR" sz="2400" dirty="0">
                <a:solidFill>
                  <a:prstClr val="white"/>
                </a:solidFill>
              </a:rPr>
              <a:t>do processo socioeducativo</a:t>
            </a:r>
            <a:r>
              <a:rPr lang="pt-BR" sz="2400" dirty="0" smtClean="0">
                <a:solidFill>
                  <a:prstClr val="white"/>
                </a:solidFill>
              </a:rPr>
              <a:t>;</a:t>
            </a:r>
          </a:p>
          <a:p>
            <a:pPr lvl="0" algn="just">
              <a:buClr>
                <a:prstClr val="white">
                  <a:shade val="95000"/>
                </a:prstClr>
              </a:buClr>
            </a:pPr>
            <a:r>
              <a:rPr lang="pt-BR" sz="2400" dirty="0" smtClean="0">
                <a:solidFill>
                  <a:prstClr val="white"/>
                </a:solidFill>
              </a:rPr>
              <a:t> </a:t>
            </a:r>
            <a:r>
              <a:rPr lang="pt-BR" sz="2400" dirty="0">
                <a:solidFill>
                  <a:prstClr val="white"/>
                </a:solidFill>
              </a:rPr>
              <a:t>VI - </a:t>
            </a:r>
            <a:r>
              <a:rPr lang="pt-BR" sz="2400" dirty="0" smtClean="0">
                <a:solidFill>
                  <a:srgbClr val="FFFF00"/>
                </a:solidFill>
              </a:rPr>
              <a:t>exigência </a:t>
            </a:r>
            <a:r>
              <a:rPr lang="pt-BR" sz="2400" dirty="0">
                <a:solidFill>
                  <a:srgbClr val="FFFF00"/>
                </a:solidFill>
              </a:rPr>
              <a:t>e </a:t>
            </a:r>
            <a:r>
              <a:rPr lang="pt-BR" sz="2400" dirty="0" smtClean="0">
                <a:solidFill>
                  <a:srgbClr val="FFFF00"/>
                </a:solidFill>
              </a:rPr>
              <a:t>compreensão enquanto </a:t>
            </a:r>
            <a:r>
              <a:rPr lang="pt-BR" sz="2400" dirty="0">
                <a:solidFill>
                  <a:srgbClr val="FFFF00"/>
                </a:solidFill>
              </a:rPr>
              <a:t>elementos primordiais </a:t>
            </a:r>
            <a:r>
              <a:rPr lang="pt-BR" sz="2400" dirty="0">
                <a:solidFill>
                  <a:prstClr val="white"/>
                </a:solidFill>
              </a:rPr>
              <a:t>de reconhecimento e respeito ao adolescente durante o processo socioeducativo; </a:t>
            </a:r>
            <a:endParaRPr lang="pt-BR" sz="2400" dirty="0" smtClean="0">
              <a:solidFill>
                <a:prstClr val="white"/>
              </a:solidFill>
            </a:endParaRPr>
          </a:p>
          <a:p>
            <a:pPr lvl="0" algn="just">
              <a:buClr>
                <a:prstClr val="white">
                  <a:shade val="95000"/>
                </a:prstClr>
              </a:buClr>
            </a:pPr>
            <a:r>
              <a:rPr lang="pt-BR" sz="2400" dirty="0" smtClean="0">
                <a:solidFill>
                  <a:prstClr val="white"/>
                </a:solidFill>
              </a:rPr>
              <a:t>VII </a:t>
            </a:r>
            <a:r>
              <a:rPr lang="pt-BR" sz="2400" dirty="0">
                <a:solidFill>
                  <a:prstClr val="white"/>
                </a:solidFill>
              </a:rPr>
              <a:t>- </a:t>
            </a:r>
            <a:r>
              <a:rPr lang="pt-BR" sz="2400" dirty="0" smtClean="0">
                <a:solidFill>
                  <a:srgbClr val="FFFF00"/>
                </a:solidFill>
              </a:rPr>
              <a:t>dinâmica </a:t>
            </a:r>
            <a:r>
              <a:rPr lang="pt-BR" sz="2400" dirty="0">
                <a:solidFill>
                  <a:srgbClr val="FFFF00"/>
                </a:solidFill>
              </a:rPr>
              <a:t>institucional favorecendo a horizontalidade na </a:t>
            </a:r>
            <a:r>
              <a:rPr lang="pt-BR" sz="2400" dirty="0" smtClean="0">
                <a:solidFill>
                  <a:srgbClr val="FFFF00"/>
                </a:solidFill>
              </a:rPr>
              <a:t>socialização </a:t>
            </a:r>
            <a:r>
              <a:rPr lang="pt-BR" sz="2400" dirty="0">
                <a:solidFill>
                  <a:prstClr val="white"/>
                </a:solidFill>
              </a:rPr>
              <a:t>das </a:t>
            </a:r>
            <a:r>
              <a:rPr lang="pt-BR" sz="2400" dirty="0" smtClean="0">
                <a:solidFill>
                  <a:prstClr val="white"/>
                </a:solidFill>
              </a:rPr>
              <a:t>informações </a:t>
            </a:r>
            <a:r>
              <a:rPr lang="pt-BR" sz="2400" dirty="0">
                <a:solidFill>
                  <a:prstClr val="white"/>
                </a:solidFill>
              </a:rPr>
              <a:t>e dos saberes entre equipe multiprofissional </a:t>
            </a:r>
            <a:r>
              <a:rPr lang="pt-BR" sz="2400" dirty="0" smtClean="0">
                <a:solidFill>
                  <a:prstClr val="white"/>
                </a:solidFill>
              </a:rPr>
              <a:t>(técnicos </a:t>
            </a:r>
            <a:r>
              <a:rPr lang="pt-BR" sz="2400" dirty="0">
                <a:solidFill>
                  <a:prstClr val="white"/>
                </a:solidFill>
              </a:rPr>
              <a:t>e educadores); </a:t>
            </a:r>
            <a:endParaRPr lang="pt-BR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212717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256624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VIII - organização espacial e funcional dos programas de atendimento sócio-educativo como sinônimo de condicionante de vida e de possibilidades de desenvolvimento pessoal e social para o adolescente;</a:t>
            </a:r>
          </a:p>
          <a:p>
            <a:pPr algn="just"/>
            <a:r>
              <a:rPr lang="pt-BR" sz="2400" dirty="0"/>
              <a:t> IX </a:t>
            </a:r>
            <a:r>
              <a:rPr lang="pt-BR" sz="2400" dirty="0">
                <a:solidFill>
                  <a:srgbClr val="FFFF00"/>
                </a:solidFill>
              </a:rPr>
              <a:t>- respeito à diversidade </a:t>
            </a:r>
            <a:r>
              <a:rPr lang="pt-BR" sz="2400" dirty="0"/>
              <a:t>étnica/racial, de gênero, orientação sexual e localização geográfica como eixo do processo socioeducativo; e </a:t>
            </a:r>
          </a:p>
          <a:p>
            <a:pPr algn="just"/>
            <a:r>
              <a:rPr lang="pt-BR" sz="2400" dirty="0"/>
              <a:t>X - </a:t>
            </a:r>
            <a:r>
              <a:rPr lang="pt-BR" sz="2400" dirty="0">
                <a:solidFill>
                  <a:srgbClr val="FFFF00"/>
                </a:solidFill>
              </a:rPr>
              <a:t>participação proativa da família e da comunidade</a:t>
            </a:r>
            <a:r>
              <a:rPr lang="pt-BR" sz="2400" dirty="0"/>
              <a:t> no processo socioeducativo.</a:t>
            </a:r>
          </a:p>
          <a:p>
            <a:pPr marL="13716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957078337"/>
      </p:ext>
    </p:extLst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25662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2006, </a:t>
            </a:r>
            <a:r>
              <a:rPr lang="pt-BR" sz="2400" dirty="0" smtClean="0"/>
              <a:t>RESOLUÇÃO </a:t>
            </a:r>
            <a:r>
              <a:rPr lang="pt-BR" sz="2400" dirty="0"/>
              <a:t>N.º 119, DE 11 DE </a:t>
            </a:r>
            <a:r>
              <a:rPr lang="pt-BR" sz="2400" dirty="0" smtClean="0"/>
              <a:t>DEZEMBRO: Dispõe </a:t>
            </a:r>
            <a:r>
              <a:rPr lang="pt-BR" sz="2400" dirty="0"/>
              <a:t>sobre o Sistema Nacional de Atendimento Socioeducativo e dá outras providências. </a:t>
            </a:r>
            <a:endParaRPr lang="pt-BR" sz="2400" dirty="0" smtClean="0"/>
          </a:p>
          <a:p>
            <a:pPr algn="just"/>
            <a:r>
              <a:rPr lang="pt-BR" sz="2400" dirty="0">
                <a:solidFill>
                  <a:srgbClr val="FFFF00"/>
                </a:solidFill>
              </a:rPr>
              <a:t>Artigo 2°</a:t>
            </a:r>
            <a:r>
              <a:rPr lang="pt-BR" sz="2400" dirty="0"/>
              <a:t> - </a:t>
            </a:r>
            <a:r>
              <a:rPr lang="pt-BR" sz="2400" dirty="0">
                <a:solidFill>
                  <a:srgbClr val="FFFF00"/>
                </a:solidFill>
              </a:rPr>
              <a:t>O Sinase constitui-se </a:t>
            </a:r>
            <a:r>
              <a:rPr lang="pt-BR" sz="2400" dirty="0"/>
              <a:t>de uma política pública destinada à inclusão do adolescente em conflito com a lei que se correlaciona e demanda iniciativas dos diferentes campos das políticas públicas e sociais. </a:t>
            </a:r>
            <a:endParaRPr lang="pt-BR" sz="2400" dirty="0" smtClean="0"/>
          </a:p>
          <a:p>
            <a:pPr algn="just"/>
            <a:r>
              <a:rPr lang="pt-BR" sz="2400" dirty="0" smtClean="0">
                <a:solidFill>
                  <a:srgbClr val="FFFF00"/>
                </a:solidFill>
              </a:rPr>
              <a:t>Artigo </a:t>
            </a:r>
            <a:r>
              <a:rPr lang="pt-BR" sz="2400" dirty="0">
                <a:solidFill>
                  <a:srgbClr val="FFFF00"/>
                </a:solidFill>
              </a:rPr>
              <a:t>3°</a:t>
            </a:r>
            <a:r>
              <a:rPr lang="pt-BR" sz="2400" dirty="0"/>
              <a:t> - </a:t>
            </a:r>
            <a:r>
              <a:rPr lang="pt-BR" sz="2400" dirty="0">
                <a:solidFill>
                  <a:srgbClr val="FFFF00"/>
                </a:solidFill>
              </a:rPr>
              <a:t>O Sinase é um conjunto </a:t>
            </a:r>
            <a:r>
              <a:rPr lang="pt-BR" sz="2400" dirty="0"/>
              <a:t>ordenado de princípios, regras e critérios, de caráter jurídico, político, pedagógico, financeiro e administrativo, que envolve desde o processo de apuração de ato infracional até a execução de medidas socioeducativas</a:t>
            </a:r>
          </a:p>
        </p:txBody>
      </p:sp>
    </p:spTree>
    <p:extLst>
      <p:ext uri="{BB962C8B-B14F-4D97-AF65-F5344CB8AC3E}">
        <p14:creationId xmlns:p14="http://schemas.microsoft.com/office/powerpoint/2010/main" xmlns="" val="2990052714"/>
      </p:ext>
    </p:extLst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rgbClr val="FFFF00"/>
                </a:solidFill>
              </a:rPr>
              <a:t>2012,  </a:t>
            </a:r>
            <a:r>
              <a:rPr lang="pt-BR" sz="2400" dirty="0" smtClean="0"/>
              <a:t>Lei 12.594, de 18 de janeiro:  Institui o Sistema Nacional de Atendimento Socioeducativo- SINASE.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Entende-se por Sinase o conjunto ordenado de princípios, regras e critérios que envolvem a execução de medidas socioeducativas, incluindo-se nele, por adesão, os sistemas estaduais, distrital e municipais, bem como todos os planos, políticas e programas específicos de atendimento a adolescente em conflito com a lei.</a:t>
            </a:r>
          </a:p>
        </p:txBody>
      </p:sp>
    </p:spTree>
    <p:extLst>
      <p:ext uri="{BB962C8B-B14F-4D97-AF65-F5344CB8AC3E}">
        <p14:creationId xmlns:p14="http://schemas.microsoft.com/office/powerpoint/2010/main" xmlns="" val="3370632930"/>
      </p:ext>
    </p:extLst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FFFF00"/>
                </a:solidFill>
              </a:rPr>
              <a:t>OBJETIVOS</a:t>
            </a:r>
          </a:p>
          <a:p>
            <a:pPr algn="ctr"/>
            <a:endParaRPr lang="pt-BR" dirty="0">
              <a:solidFill>
                <a:srgbClr val="FFFF00"/>
              </a:solidFill>
            </a:endParaRPr>
          </a:p>
          <a:p>
            <a:pPr algn="just"/>
            <a:r>
              <a:rPr lang="pt-BR" sz="2400" dirty="0"/>
              <a:t>I - </a:t>
            </a:r>
            <a:r>
              <a:rPr lang="pt-BR" sz="2400" dirty="0">
                <a:solidFill>
                  <a:srgbClr val="FFFF00"/>
                </a:solidFill>
              </a:rPr>
              <a:t>a responsabilização do adolescente </a:t>
            </a:r>
            <a:r>
              <a:rPr lang="pt-BR" sz="2400" dirty="0"/>
              <a:t>quanto </a:t>
            </a:r>
            <a:r>
              <a:rPr lang="pt-BR" sz="2400" u="sng" dirty="0">
                <a:solidFill>
                  <a:srgbClr val="FFFF00"/>
                </a:solidFill>
              </a:rPr>
              <a:t>às consequências lesivas </a:t>
            </a:r>
            <a:r>
              <a:rPr lang="pt-BR" sz="2400" dirty="0"/>
              <a:t>do ato infracional, sempre que possível incentivando a sua reparação;</a:t>
            </a:r>
          </a:p>
          <a:p>
            <a:pPr algn="just"/>
            <a:r>
              <a:rPr lang="pt-BR" sz="2400" dirty="0"/>
              <a:t>II </a:t>
            </a:r>
            <a:r>
              <a:rPr lang="pt-BR" sz="2400" u="sng" dirty="0">
                <a:solidFill>
                  <a:srgbClr val="FFFF00"/>
                </a:solidFill>
              </a:rPr>
              <a:t>- a integração social do adolescente </a:t>
            </a:r>
            <a:r>
              <a:rPr lang="pt-BR" sz="2400" dirty="0"/>
              <a:t>e a garantia de seus direitos individuais e sociais, por meio do cumprimento de seu plano individual de atendimento; e</a:t>
            </a:r>
          </a:p>
          <a:p>
            <a:pPr algn="just"/>
            <a:r>
              <a:rPr lang="pt-BR" sz="2400" dirty="0"/>
              <a:t>III </a:t>
            </a:r>
            <a:r>
              <a:rPr lang="pt-BR" sz="2400" u="sng" dirty="0">
                <a:solidFill>
                  <a:srgbClr val="FFFF00"/>
                </a:solidFill>
              </a:rPr>
              <a:t>- a desaprovação da conduta infracional, efetivando as disposições da sentença como parâmetro máximo de privação de liberdade </a:t>
            </a:r>
            <a:r>
              <a:rPr lang="pt-BR" sz="2400" dirty="0"/>
              <a:t>ou restrição de direitos, observados os limites previstos em lei.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420647136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pt-BR" sz="2800" dirty="0" smtClean="0">
                <a:solidFill>
                  <a:srgbClr val="FFFF00"/>
                </a:solidFill>
              </a:rPr>
              <a:t>PRINCÍPIOS</a:t>
            </a:r>
          </a:p>
          <a:p>
            <a:pPr marL="137160" indent="0" algn="ctr"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pPr algn="just"/>
            <a:r>
              <a:rPr lang="pt-BR" sz="2400" dirty="0" smtClean="0"/>
              <a:t>I </a:t>
            </a:r>
            <a:r>
              <a:rPr lang="pt-BR" sz="2400" dirty="0"/>
              <a:t>- </a:t>
            </a:r>
            <a:r>
              <a:rPr lang="pt-BR" sz="2400" dirty="0">
                <a:solidFill>
                  <a:srgbClr val="FFFF00"/>
                </a:solidFill>
              </a:rPr>
              <a:t>legalidade,</a:t>
            </a:r>
            <a:r>
              <a:rPr lang="pt-BR" sz="2400" dirty="0"/>
              <a:t> não podendo o adolescente receber tratamento mais gravoso do que o conferido ao adulto;</a:t>
            </a:r>
          </a:p>
          <a:p>
            <a:pPr algn="just"/>
            <a:r>
              <a:rPr lang="pt-BR" sz="2400" dirty="0"/>
              <a:t>II </a:t>
            </a:r>
            <a:r>
              <a:rPr lang="pt-BR" sz="2400" dirty="0">
                <a:solidFill>
                  <a:srgbClr val="FFFF00"/>
                </a:solidFill>
              </a:rPr>
              <a:t>- excepcionalidade da intervenção judicial e da imposição de medidas</a:t>
            </a:r>
            <a:r>
              <a:rPr lang="pt-BR" sz="2400" dirty="0"/>
              <a:t>, favorecendo-se meios de autocomposição de conflitos;</a:t>
            </a:r>
          </a:p>
          <a:p>
            <a:pPr algn="just"/>
            <a:r>
              <a:rPr lang="pt-BR" sz="2400" dirty="0"/>
              <a:t>III - </a:t>
            </a:r>
            <a:r>
              <a:rPr lang="pt-BR" sz="2400" dirty="0">
                <a:solidFill>
                  <a:srgbClr val="FFFF00"/>
                </a:solidFill>
              </a:rPr>
              <a:t>prioridade a práticas ou medidas que sejam restaurativas </a:t>
            </a:r>
            <a:r>
              <a:rPr lang="pt-BR" sz="2400" dirty="0"/>
              <a:t>e, sempre que possível, atendam às necessidades das vítimas</a:t>
            </a:r>
            <a:r>
              <a:rPr lang="pt-BR" sz="2400" dirty="0" smtClean="0"/>
              <a:t>;</a:t>
            </a:r>
          </a:p>
          <a:p>
            <a:pPr marL="137160" lvl="0" indent="0" algn="just">
              <a:buNone/>
            </a:pPr>
            <a:r>
              <a:rPr lang="pt-BR" sz="2400" dirty="0" smtClean="0">
                <a:solidFill>
                  <a:prstClr val="white"/>
                </a:solidFill>
              </a:rPr>
              <a:t>     IV </a:t>
            </a:r>
            <a:r>
              <a:rPr lang="pt-BR" sz="2400" dirty="0">
                <a:solidFill>
                  <a:prstClr val="white"/>
                </a:solidFill>
              </a:rPr>
              <a:t>- </a:t>
            </a:r>
            <a:r>
              <a:rPr lang="pt-BR" sz="2400" dirty="0">
                <a:solidFill>
                  <a:srgbClr val="FFFF00"/>
                </a:solidFill>
              </a:rPr>
              <a:t>proporcionalidade</a:t>
            </a:r>
            <a:r>
              <a:rPr lang="pt-BR" sz="2400" dirty="0">
                <a:solidFill>
                  <a:prstClr val="white"/>
                </a:solidFill>
              </a:rPr>
              <a:t> em relação à ofensa cometida;</a:t>
            </a:r>
          </a:p>
          <a:p>
            <a:pPr marL="137160" indent="0" algn="just">
              <a:buNone/>
            </a:pPr>
            <a:endParaRPr lang="pt-B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842341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6264696"/>
          </a:xfrm>
        </p:spPr>
        <p:txBody>
          <a:bodyPr>
            <a:normAutofit fontScale="92500" lnSpcReduction="10000"/>
          </a:bodyPr>
          <a:lstStyle/>
          <a:p>
            <a:pPr lvl="0" algn="just">
              <a:buClr>
                <a:prstClr val="white">
                  <a:shade val="95000"/>
                </a:prstClr>
              </a:buClr>
            </a:pPr>
            <a:r>
              <a:rPr lang="pt-BR" sz="2600" dirty="0" smtClean="0">
                <a:solidFill>
                  <a:prstClr val="white"/>
                </a:solidFill>
              </a:rPr>
              <a:t>V </a:t>
            </a:r>
            <a:r>
              <a:rPr lang="pt-BR" sz="2600" dirty="0">
                <a:solidFill>
                  <a:prstClr val="white"/>
                </a:solidFill>
              </a:rPr>
              <a:t>- </a:t>
            </a:r>
            <a:r>
              <a:rPr lang="pt-BR" sz="2600" dirty="0">
                <a:solidFill>
                  <a:srgbClr val="FFFF00"/>
                </a:solidFill>
              </a:rPr>
              <a:t>brevidade da medida </a:t>
            </a:r>
            <a:r>
              <a:rPr lang="pt-BR" sz="2600" dirty="0">
                <a:solidFill>
                  <a:prstClr val="white"/>
                </a:solidFill>
              </a:rPr>
              <a:t>em resposta ao ato cometido, em especial o respeito ao que dispõe o </a:t>
            </a:r>
            <a:r>
              <a:rPr lang="pt-BR" sz="2600" dirty="0">
                <a:solidFill>
                  <a:srgbClr val="FFFF00"/>
                </a:solidFill>
                <a:hlinkClick r:id="rId2"/>
              </a:rPr>
              <a:t>art. 122 da Lei nº 8.069, de 13 de julho de 1990 (Estatuto da Criança e do Adolescente) ;</a:t>
            </a:r>
            <a:endParaRPr lang="pt-BR" sz="2600" dirty="0">
              <a:solidFill>
                <a:srgbClr val="FFFF00"/>
              </a:solidFill>
            </a:endParaRPr>
          </a:p>
          <a:p>
            <a:pPr lvl="0" algn="just">
              <a:buClr>
                <a:prstClr val="white">
                  <a:shade val="95000"/>
                </a:prstClr>
              </a:buClr>
            </a:pPr>
            <a:r>
              <a:rPr lang="pt-BR" sz="2600" dirty="0">
                <a:solidFill>
                  <a:prstClr val="white"/>
                </a:solidFill>
              </a:rPr>
              <a:t>VI - individualização, considerando-se a idade, capacidades e circunstâncias pessoais do adolescente;</a:t>
            </a:r>
          </a:p>
          <a:p>
            <a:pPr lvl="0" algn="just">
              <a:buClr>
                <a:prstClr val="white">
                  <a:shade val="95000"/>
                </a:prstClr>
              </a:buClr>
            </a:pPr>
            <a:r>
              <a:rPr lang="pt-BR" sz="2600" dirty="0">
                <a:solidFill>
                  <a:prstClr val="white"/>
                </a:solidFill>
              </a:rPr>
              <a:t>VII </a:t>
            </a:r>
            <a:r>
              <a:rPr lang="pt-BR" sz="2600" dirty="0">
                <a:solidFill>
                  <a:srgbClr val="FFFF00"/>
                </a:solidFill>
              </a:rPr>
              <a:t>- mínima intervenção</a:t>
            </a:r>
            <a:r>
              <a:rPr lang="pt-BR" sz="2600" dirty="0">
                <a:solidFill>
                  <a:prstClr val="white"/>
                </a:solidFill>
              </a:rPr>
              <a:t>, restrita ao necessário para a realização dos objetivos da medida;</a:t>
            </a:r>
          </a:p>
          <a:p>
            <a:pPr lvl="0" algn="just">
              <a:buClr>
                <a:prstClr val="white">
                  <a:shade val="95000"/>
                </a:prstClr>
              </a:buClr>
            </a:pPr>
            <a:r>
              <a:rPr lang="pt-BR" sz="2600" dirty="0">
                <a:solidFill>
                  <a:prstClr val="white"/>
                </a:solidFill>
              </a:rPr>
              <a:t>VIII - </a:t>
            </a:r>
            <a:r>
              <a:rPr lang="pt-BR" sz="2600" dirty="0">
                <a:solidFill>
                  <a:srgbClr val="FFFF00"/>
                </a:solidFill>
              </a:rPr>
              <a:t>não discriminação do adolescente</a:t>
            </a:r>
            <a:r>
              <a:rPr lang="pt-BR" sz="2600" dirty="0">
                <a:solidFill>
                  <a:prstClr val="white"/>
                </a:solidFill>
              </a:rPr>
              <a:t>, notadamente em razão de etnia, gênero, nacionalidade, classe social, orientação religiosa, política ou sexual, ou associação ou pertencimento a qualquer minoria ou </a:t>
            </a:r>
            <a:r>
              <a:rPr lang="pt-BR" sz="2600" b="1" dirty="0">
                <a:solidFill>
                  <a:prstClr val="white"/>
                </a:solidFill>
              </a:rPr>
              <a:t>status ; </a:t>
            </a:r>
            <a:r>
              <a:rPr lang="pt-BR" sz="2600" dirty="0">
                <a:solidFill>
                  <a:prstClr val="white"/>
                </a:solidFill>
              </a:rPr>
              <a:t>e</a:t>
            </a:r>
          </a:p>
          <a:p>
            <a:pPr lvl="0" algn="just">
              <a:buClr>
                <a:prstClr val="white">
                  <a:shade val="95000"/>
                </a:prstClr>
              </a:buClr>
            </a:pPr>
            <a:r>
              <a:rPr lang="pt-BR" sz="2600" dirty="0">
                <a:solidFill>
                  <a:prstClr val="white"/>
                </a:solidFill>
              </a:rPr>
              <a:t>IX - </a:t>
            </a:r>
            <a:r>
              <a:rPr lang="pt-BR" sz="2600" dirty="0">
                <a:solidFill>
                  <a:srgbClr val="FFFF00"/>
                </a:solidFill>
              </a:rPr>
              <a:t>fortalecimento dos vínculos familiares e comunitários </a:t>
            </a:r>
            <a:r>
              <a:rPr lang="pt-BR" sz="2600" dirty="0">
                <a:solidFill>
                  <a:prstClr val="white"/>
                </a:solidFill>
              </a:rPr>
              <a:t>no processo socioeducativo.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04017439"/>
      </p:ext>
    </p:extLst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549275"/>
            <a:ext cx="8681343" cy="5760046"/>
          </a:xfrm>
        </p:spPr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pt-BR" altLang="pt-BR" sz="2400" b="1" dirty="0" smtClean="0"/>
          </a:p>
        </p:txBody>
      </p:sp>
      <p:sp>
        <p:nvSpPr>
          <p:cNvPr id="58371" name="Oval 8"/>
          <p:cNvSpPr>
            <a:spLocks noChangeArrowheads="1"/>
          </p:cNvSpPr>
          <p:nvPr/>
        </p:nvSpPr>
        <p:spPr bwMode="auto">
          <a:xfrm>
            <a:off x="4644216" y="1339379"/>
            <a:ext cx="2279313" cy="132312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BR" altLang="pt-BR" sz="20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Sistema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BR" altLang="pt-BR" sz="20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Educacional 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BR" altLang="pt-BR" sz="20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Profissional.</a:t>
            </a:r>
          </a:p>
        </p:txBody>
      </p:sp>
      <p:sp>
        <p:nvSpPr>
          <p:cNvPr id="58372" name="Oval 9"/>
          <p:cNvSpPr>
            <a:spLocks noChangeArrowheads="1"/>
          </p:cNvSpPr>
          <p:nvPr/>
        </p:nvSpPr>
        <p:spPr bwMode="auto">
          <a:xfrm>
            <a:off x="5061738" y="4726735"/>
            <a:ext cx="2535213" cy="136656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BR" altLang="pt-BR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Sistema de Justiça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BR" altLang="pt-BR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BR" altLang="pt-BR" sz="1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Segurança Pública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pt-BR" altLang="pt-BR" sz="2000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8373" name="Oval 10"/>
          <p:cNvSpPr>
            <a:spLocks noChangeArrowheads="1"/>
          </p:cNvSpPr>
          <p:nvPr/>
        </p:nvSpPr>
        <p:spPr bwMode="auto">
          <a:xfrm>
            <a:off x="2339752" y="2528094"/>
            <a:ext cx="5040977" cy="237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BR" altLang="pt-BR" sz="24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SINASE</a:t>
            </a:r>
          </a:p>
        </p:txBody>
      </p:sp>
      <p:sp>
        <p:nvSpPr>
          <p:cNvPr id="58374" name="Oval 11"/>
          <p:cNvSpPr>
            <a:spLocks noChangeArrowheads="1"/>
          </p:cNvSpPr>
          <p:nvPr/>
        </p:nvSpPr>
        <p:spPr bwMode="auto">
          <a:xfrm>
            <a:off x="6408517" y="2291440"/>
            <a:ext cx="1440160" cy="10222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BR" altLang="pt-BR" sz="20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SUS</a:t>
            </a:r>
          </a:p>
        </p:txBody>
      </p:sp>
      <p:sp>
        <p:nvSpPr>
          <p:cNvPr id="58375" name="Oval 12"/>
          <p:cNvSpPr>
            <a:spLocks noChangeArrowheads="1"/>
          </p:cNvSpPr>
          <p:nvPr/>
        </p:nvSpPr>
        <p:spPr bwMode="auto">
          <a:xfrm>
            <a:off x="6768859" y="3168974"/>
            <a:ext cx="1656184" cy="92466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pt-BR" altLang="pt-BR" sz="20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SUAS</a:t>
            </a:r>
          </a:p>
        </p:txBody>
      </p:sp>
      <p:sp>
        <p:nvSpPr>
          <p:cNvPr id="3" name="Elipse 2"/>
          <p:cNvSpPr/>
          <p:nvPr/>
        </p:nvSpPr>
        <p:spPr>
          <a:xfrm>
            <a:off x="323528" y="2291440"/>
            <a:ext cx="2883535" cy="1338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Fortalecimento</a:t>
            </a:r>
          </a:p>
          <a:p>
            <a:pPr algn="ctr"/>
            <a:r>
              <a:rPr lang="pt-BR" dirty="0" smtClean="0"/>
              <a:t>Vínculos familiares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463146" y="3603808"/>
            <a:ext cx="2736303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PROTEÇÃO DOS DIREITOS HUMANOS </a:t>
            </a:r>
            <a:endParaRPr lang="pt-BR" dirty="0"/>
          </a:p>
        </p:txBody>
      </p:sp>
      <p:sp>
        <p:nvSpPr>
          <p:cNvPr id="2" name="Elipse 1"/>
          <p:cNvSpPr/>
          <p:nvPr/>
        </p:nvSpPr>
        <p:spPr>
          <a:xfrm>
            <a:off x="2555776" y="1748109"/>
            <a:ext cx="20884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Aplicação de objetivos e princípios</a:t>
            </a:r>
            <a:endParaRPr lang="pt-BR" sz="1600" dirty="0"/>
          </a:p>
        </p:txBody>
      </p:sp>
      <p:sp>
        <p:nvSpPr>
          <p:cNvPr id="5" name="Elipse 4"/>
          <p:cNvSpPr/>
          <p:nvPr/>
        </p:nvSpPr>
        <p:spPr>
          <a:xfrm>
            <a:off x="1353581" y="1226020"/>
            <a:ext cx="1871019" cy="870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/>
              <a:t>proatividade</a:t>
            </a:r>
            <a:endParaRPr lang="pt-BR" sz="1600" dirty="0"/>
          </a:p>
        </p:txBody>
      </p:sp>
      <p:sp>
        <p:nvSpPr>
          <p:cNvPr id="6" name="Elipse 5"/>
          <p:cNvSpPr/>
          <p:nvPr/>
        </p:nvSpPr>
        <p:spPr>
          <a:xfrm>
            <a:off x="2339752" y="4571441"/>
            <a:ext cx="1440160" cy="873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Práticas restaurativas</a:t>
            </a:r>
            <a:endParaRPr lang="pt-BR" sz="1600" dirty="0"/>
          </a:p>
        </p:txBody>
      </p:sp>
      <p:sp>
        <p:nvSpPr>
          <p:cNvPr id="7" name="Elipse 6"/>
          <p:cNvSpPr/>
          <p:nvPr/>
        </p:nvSpPr>
        <p:spPr>
          <a:xfrm>
            <a:off x="3563888" y="4770167"/>
            <a:ext cx="18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protagonismo</a:t>
            </a:r>
            <a:endParaRPr lang="pt-BR" sz="1600" dirty="0"/>
          </a:p>
        </p:txBody>
      </p:sp>
      <p:sp>
        <p:nvSpPr>
          <p:cNvPr id="11" name="Elipse 10"/>
          <p:cNvSpPr/>
          <p:nvPr/>
        </p:nvSpPr>
        <p:spPr>
          <a:xfrm>
            <a:off x="6923529" y="4093643"/>
            <a:ext cx="914400" cy="633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66117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20689"/>
            <a:ext cx="7848872" cy="562771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As pessoas sabem aquilo que elas fazem; frequentemente sabem por que fazem o que fazem; mas o que ignoram é o efeito produzido por aquilo que fazem.</a:t>
            </a:r>
          </a:p>
          <a:p>
            <a:pPr algn="ctr"/>
            <a:endParaRPr lang="pt-BR" dirty="0"/>
          </a:p>
          <a:p>
            <a:pPr marL="137160" indent="0" algn="ctr">
              <a:buNone/>
            </a:pP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Michel 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Foucault</a:t>
            </a:r>
          </a:p>
          <a:p>
            <a:pPr marL="137160" indent="0" algn="ctr">
              <a:buNone/>
            </a:pP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137160" indent="0" algn="ctr">
              <a:buNone/>
            </a:pPr>
            <a:endParaRPr lang="pt-B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137160" indent="0" algn="ctr">
              <a:buNone/>
            </a:pP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         </a:t>
            </a:r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Obrigado pela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270978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404813"/>
            <a:ext cx="8686800" cy="6048375"/>
          </a:xfrm>
        </p:spPr>
        <p:txBody>
          <a:bodyPr>
            <a:normAutofit lnSpcReduction="10000"/>
          </a:bodyPr>
          <a:lstStyle/>
          <a:p>
            <a:pPr marL="273050" indent="-255588" algn="just" eaLnBrk="1" fontAlgn="auto" hangingPunct="1">
              <a:spcAft>
                <a:spcPts val="0"/>
              </a:spcAft>
              <a:buClr>
                <a:srgbClr val="F0AD00"/>
              </a:buClr>
              <a:buFont typeface="Wingdings 2"/>
              <a:buChar char=""/>
              <a:defRPr/>
            </a:pPr>
            <a:r>
              <a:rPr lang="pt-BR" altLang="pt-BR" sz="2800" b="1" dirty="0"/>
              <a:t>Após o Século XVII</a:t>
            </a:r>
            <a:r>
              <a:rPr lang="pt-BR" altLang="pt-BR" sz="2800" dirty="0"/>
              <a:t>- mudança na concepção de infância. Passa a ser vista como um adulto em miniatura. </a:t>
            </a:r>
          </a:p>
          <a:p>
            <a:pPr marL="273050" indent="-255588" algn="just" eaLnBrk="1" fontAlgn="auto" hangingPunct="1">
              <a:spcAft>
                <a:spcPts val="0"/>
              </a:spcAft>
              <a:buClr>
                <a:srgbClr val="F0AD00"/>
              </a:buClr>
              <a:buFont typeface="Wingdings 2"/>
              <a:buChar char=""/>
              <a:defRPr/>
            </a:pPr>
            <a:r>
              <a:rPr lang="pt-BR" altLang="pt-BR" sz="2800" dirty="0" smtClean="0"/>
              <a:t>Inicio </a:t>
            </a:r>
            <a:r>
              <a:rPr lang="pt-BR" altLang="pt-BR" sz="2800" dirty="0"/>
              <a:t>do sistema e conceito de ensino. </a:t>
            </a:r>
            <a:r>
              <a:rPr lang="pt-BR" altLang="pt-BR" sz="2800" dirty="0" smtClean="0"/>
              <a:t>Enclausuramento </a:t>
            </a:r>
            <a:r>
              <a:rPr lang="pt-BR" altLang="pt-BR" sz="2800" dirty="0"/>
              <a:t>das crianças.</a:t>
            </a:r>
          </a:p>
          <a:p>
            <a:pPr marL="273050" indent="-255588" algn="just" eaLnBrk="1" fontAlgn="auto" hangingPunct="1">
              <a:spcAft>
                <a:spcPts val="0"/>
              </a:spcAft>
              <a:buClr>
                <a:srgbClr val="F0AD00"/>
              </a:buClr>
              <a:buFont typeface="Wingdings 2"/>
              <a:buChar char=""/>
              <a:defRPr/>
            </a:pPr>
            <a:r>
              <a:rPr lang="pt-BR" altLang="pt-BR" sz="2800" dirty="0"/>
              <a:t>Pinturas religiosas de crianças como anjos.</a:t>
            </a:r>
          </a:p>
          <a:p>
            <a:pPr marL="273050" indent="-255588" algn="just" eaLnBrk="1" fontAlgn="auto" hangingPunct="1">
              <a:spcAft>
                <a:spcPts val="0"/>
              </a:spcAft>
              <a:buClr>
                <a:srgbClr val="F0AD00"/>
              </a:buClr>
              <a:buFont typeface="Wingdings 2"/>
              <a:buChar char=""/>
              <a:defRPr/>
            </a:pPr>
            <a:r>
              <a:rPr lang="pt-BR" altLang="pt-BR" sz="2800" dirty="0" smtClean="0"/>
              <a:t>Surgimento </a:t>
            </a:r>
            <a:r>
              <a:rPr lang="pt-BR" altLang="pt-BR" sz="2800" dirty="0"/>
              <a:t>e fortalecimento da burguesia e o aparecimento de classes sociais na infância. Filhos dos burgos e filhos dos desfavorecidos. (Renascimento/ mercantilismo).</a:t>
            </a:r>
          </a:p>
          <a:p>
            <a:pPr marL="273050" indent="-255588" algn="just" eaLnBrk="1" fontAlgn="auto" hangingPunct="1">
              <a:spcAft>
                <a:spcPts val="0"/>
              </a:spcAft>
              <a:buClr>
                <a:srgbClr val="F0AD00"/>
              </a:buClr>
              <a:buFont typeface="Wingdings 2"/>
              <a:buChar char=""/>
              <a:defRPr/>
            </a:pPr>
            <a:r>
              <a:rPr lang="pt-BR" altLang="pt-BR" sz="2800" b="1" dirty="0" err="1"/>
              <a:t>SÉCs</a:t>
            </a:r>
            <a:r>
              <a:rPr lang="pt-BR" altLang="pt-BR" sz="2800" b="1" dirty="0"/>
              <a:t> XIX/ XX-</a:t>
            </a:r>
            <a:r>
              <a:rPr lang="pt-BR" altLang="pt-BR" sz="2800" dirty="0"/>
              <a:t>Revolução Industrial e as crianças proletárias- início dos direitos da infância.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2609944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24743"/>
            <a:ext cx="8686800" cy="5399881"/>
          </a:xfrm>
        </p:spPr>
        <p:txBody>
          <a:bodyPr/>
          <a:lstStyle/>
          <a:p>
            <a:pPr algn="ctr" eaLnBrk="1" hangingPunct="1"/>
            <a:r>
              <a:rPr lang="pt-BR" altLang="pt-BR" sz="2600" b="1" u="sng" dirty="0" smtClean="0"/>
              <a:t>1º. Congresso de Beneficência de Bruxelas, 1857</a:t>
            </a:r>
            <a:r>
              <a:rPr lang="pt-BR" altLang="pt-BR" sz="2600" dirty="0" smtClean="0"/>
              <a:t>:</a:t>
            </a:r>
          </a:p>
          <a:p>
            <a:pPr eaLnBrk="1" hangingPunct="1"/>
            <a:endParaRPr lang="pt-BR" altLang="pt-BR" sz="2600" dirty="0" smtClean="0"/>
          </a:p>
          <a:p>
            <a:pPr algn="just" eaLnBrk="1" hangingPunct="1"/>
            <a:r>
              <a:rPr lang="pt-BR" altLang="pt-BR" sz="2800" i="1" dirty="0" smtClean="0"/>
              <a:t>“Introduzimos alguns meios de distração para as crianças. Ensinamos-lhes a cantar e a contar durante o trabalho: isso as distrai e faz com que aceitem com coragem essas doze horas de trabalho que são necessárias para lhes prover meios de subsistência”. (Sr. Crive, empresário de </a:t>
            </a:r>
            <a:r>
              <a:rPr lang="pt-BR" altLang="pt-BR" sz="2800" i="1" dirty="0" err="1" smtClean="0"/>
              <a:t>Marquette</a:t>
            </a:r>
            <a:r>
              <a:rPr lang="pt-BR" altLang="pt-BR" sz="2800" i="1" dirty="0" smtClean="0"/>
              <a:t>. Extraído do livro Direito à preguiça de Paul </a:t>
            </a:r>
            <a:r>
              <a:rPr lang="pt-BR" altLang="pt-BR" sz="2800" i="1" dirty="0" err="1" smtClean="0"/>
              <a:t>Lafargue</a:t>
            </a:r>
            <a:r>
              <a:rPr lang="pt-BR" altLang="pt-BR" sz="2800" i="1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20083496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512" y="333375"/>
            <a:ext cx="8748588" cy="6408738"/>
          </a:xfrm>
        </p:spPr>
        <p:txBody>
          <a:bodyPr>
            <a:normAutofit fontScale="92500" lnSpcReduction="10000"/>
          </a:bodyPr>
          <a:lstStyle/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400" b="1" dirty="0" smtClean="0">
                <a:solidFill>
                  <a:srgbClr val="FFFF00"/>
                </a:solidFill>
              </a:rPr>
              <a:t>EVOLUÇÃO DOS DIREITOS DA CRIANÇA</a:t>
            </a:r>
            <a:r>
              <a:rPr lang="pt-BR" alt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endParaRPr lang="pt-BR" altLang="pt-B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Início do Séc. XX: manifestações e protestos contra o trabalho de crianças</a:t>
            </a:r>
          </a:p>
          <a:p>
            <a:pPr marL="27432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Convenções 05 e 06 da OIT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proibição de trabalho dos menores de 14 anos e noturno para os menores de 18 anos -1919;</a:t>
            </a:r>
          </a:p>
          <a:p>
            <a:pPr marL="27432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Declaração de Genebra 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 Carta da Liga (</a:t>
            </a:r>
            <a:r>
              <a:rPr lang="pt-BR" altLang="pt-BR" sz="2400" dirty="0" smtClean="0">
                <a:solidFill>
                  <a:srgbClr val="FFFF00"/>
                </a:solidFill>
              </a:rPr>
              <a:t>pós guerra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)- </a:t>
            </a:r>
            <a:r>
              <a:rPr lang="pt-BR" alt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criança como </a:t>
            </a:r>
            <a:r>
              <a:rPr lang="pt-BR" altLang="pt-BR" sz="2400" b="1" dirty="0" smtClean="0">
                <a:solidFill>
                  <a:srgbClr val="FFFF00"/>
                </a:solidFill>
              </a:rPr>
              <a:t>objeto de proteção </a:t>
            </a:r>
            <a:r>
              <a:rPr lang="pt-BR" alt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(II- a criança delinquente precisa ser recuperada) -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1924. </a:t>
            </a:r>
            <a:r>
              <a:rPr lang="pt-BR" altLang="pt-B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Reconhecimento da vulnerabilidade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27432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Declaração dos Direitos Humanos- 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1948;</a:t>
            </a:r>
          </a:p>
          <a:p>
            <a:pPr marL="274320"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pt-BR" alt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Declaração dos Direitos da Criança- 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1959;</a:t>
            </a:r>
            <a:r>
              <a:rPr lang="pt-BR" alt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criança como </a:t>
            </a:r>
            <a:r>
              <a:rPr lang="pt-BR" altLang="pt-BR" sz="2400" b="1" dirty="0" smtClean="0">
                <a:solidFill>
                  <a:srgbClr val="FFFF00"/>
                </a:solidFill>
              </a:rPr>
              <a:t>sujeito de direitos</a:t>
            </a:r>
            <a:r>
              <a:rPr lang="pt-BR" alt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PRINCÍPIO 8: </a:t>
            </a:r>
            <a:r>
              <a:rPr lang="pt-BR" alt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criança figurará, em quaisquer circunstâncias, entre os primeiros a receber proteção e socorro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“</a:t>
            </a:r>
            <a:r>
              <a:rPr lang="pt-BR" altLang="pt-BR" sz="2400" dirty="0" smtClean="0">
                <a:solidFill>
                  <a:srgbClr val="FFFF00"/>
                </a:solidFill>
              </a:rPr>
              <a:t>toda criança é credora de direitos- Princípio 2</a:t>
            </a:r>
          </a:p>
          <a:p>
            <a:pPr marL="274320"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endParaRPr lang="pt-BR" alt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532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825" y="1773238"/>
            <a:ext cx="864235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182880" algn="just" fontAlgn="auto">
              <a:spcBef>
                <a:spcPct val="20000"/>
              </a:spcBef>
              <a:spcAft>
                <a:spcPts val="0"/>
              </a:spcAft>
              <a:buClr>
                <a:srgbClr val="C64847">
                  <a:lumMod val="75000"/>
                </a:srgbClr>
              </a:buClr>
              <a:buSzPct val="70000"/>
              <a:buFont typeface="Wingdings 2"/>
              <a:buChar char=""/>
              <a:defRPr/>
            </a:pPr>
            <a:r>
              <a:rPr lang="pt-BR" altLang="pt-BR" sz="2800" b="1" dirty="0">
                <a:latin typeface="Franklin Gothic Book"/>
                <a:cs typeface="+mn-cs"/>
              </a:rPr>
              <a:t>1985: Regras Mínimas das Nações Unidas para a Administração da Justiça da infância e Juventude- regras de Beijing ou Regras de Pequim</a:t>
            </a:r>
          </a:p>
          <a:p>
            <a:pPr marL="274320" indent="-182880" algn="just" fontAlgn="auto">
              <a:spcBef>
                <a:spcPct val="20000"/>
              </a:spcBef>
              <a:spcAft>
                <a:spcPts val="0"/>
              </a:spcAft>
              <a:buClr>
                <a:srgbClr val="C64847">
                  <a:lumMod val="75000"/>
                </a:srgbClr>
              </a:buClr>
              <a:buSzPct val="70000"/>
              <a:buFont typeface="Wingdings 2"/>
              <a:buChar char=""/>
              <a:defRPr/>
            </a:pPr>
            <a:r>
              <a:rPr lang="pt-BR" altLang="pt-BR" sz="2800" dirty="0">
                <a:latin typeface="Franklin Gothic Book"/>
                <a:cs typeface="+mn-cs"/>
              </a:rPr>
              <a:t>Subdivida em 3 partes</a:t>
            </a:r>
            <a:r>
              <a:rPr lang="pt-BR" alt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  <a:cs typeface="+mn-cs"/>
              </a:rPr>
              <a:t>: </a:t>
            </a:r>
            <a:r>
              <a:rPr lang="pt-BR" altLang="pt-BR" sz="2800" dirty="0">
                <a:solidFill>
                  <a:srgbClr val="FFFF00"/>
                </a:solidFill>
                <a:latin typeface="Franklin Gothic Book"/>
                <a:cs typeface="+mn-cs"/>
              </a:rPr>
              <a:t>1ª. Parte: </a:t>
            </a:r>
            <a:r>
              <a:rPr lang="pt-BR" altLang="pt-BR" sz="2800" dirty="0">
                <a:latin typeface="Franklin Gothic Book"/>
                <a:cs typeface="+mn-cs"/>
              </a:rPr>
              <a:t>Princípios Gerais</a:t>
            </a:r>
            <a:r>
              <a:rPr lang="pt-BR" alt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  <a:cs typeface="+mn-cs"/>
              </a:rPr>
              <a:t>; </a:t>
            </a:r>
            <a:r>
              <a:rPr lang="pt-BR" altLang="pt-BR" sz="2800" dirty="0">
                <a:solidFill>
                  <a:srgbClr val="FFFF00"/>
                </a:solidFill>
                <a:latin typeface="Franklin Gothic Book"/>
                <a:cs typeface="+mn-cs"/>
              </a:rPr>
              <a:t>2ª</a:t>
            </a:r>
            <a:r>
              <a:rPr lang="pt-BR" altLang="pt-BR" sz="2800" dirty="0">
                <a:solidFill>
                  <a:srgbClr val="FF0000"/>
                </a:solidFill>
                <a:latin typeface="Franklin Gothic Book"/>
                <a:cs typeface="+mn-cs"/>
              </a:rPr>
              <a:t>. </a:t>
            </a:r>
            <a:r>
              <a:rPr lang="pt-BR" altLang="pt-BR" sz="2800" dirty="0">
                <a:latin typeface="Franklin Gothic Book"/>
                <a:cs typeface="+mn-cs"/>
              </a:rPr>
              <a:t>Investigação e Procedimentos; </a:t>
            </a:r>
            <a:r>
              <a:rPr lang="pt-BR" altLang="pt-BR" sz="2800" dirty="0">
                <a:solidFill>
                  <a:srgbClr val="FFFF00"/>
                </a:solidFill>
                <a:latin typeface="Franklin Gothic Book"/>
                <a:cs typeface="+mn-cs"/>
              </a:rPr>
              <a:t>3ª. Parte</a:t>
            </a:r>
            <a:r>
              <a:rPr lang="pt-BR" altLang="pt-BR" sz="2800" dirty="0">
                <a:solidFill>
                  <a:srgbClr val="FF0000"/>
                </a:solidFill>
                <a:latin typeface="Franklin Gothic Book"/>
                <a:cs typeface="+mn-cs"/>
              </a:rPr>
              <a:t>: </a:t>
            </a:r>
            <a:r>
              <a:rPr lang="pt-BR" altLang="pt-BR" sz="2800" dirty="0">
                <a:latin typeface="Franklin Gothic Book"/>
                <a:cs typeface="+mn-cs"/>
              </a:rPr>
              <a:t>Julgamento e </a:t>
            </a:r>
            <a:r>
              <a:rPr lang="pt-BR" altLang="pt-BR" sz="2800" dirty="0" smtClean="0">
                <a:latin typeface="Franklin Gothic Book"/>
                <a:cs typeface="+mn-cs"/>
              </a:rPr>
              <a:t>decisão</a:t>
            </a:r>
            <a:endParaRPr lang="pt-BR" altLang="pt-BR" sz="2800" dirty="0">
              <a:solidFill>
                <a:srgbClr val="FF0000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6031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16000"/>
            <a:ext cx="8640960" cy="6044732"/>
          </a:xfrm>
          <a:prstGeom prst="rect">
            <a:avLst/>
          </a:prstGeom>
        </p:spPr>
        <p:txBody>
          <a:bodyPr wrap="square" tIns="36000">
            <a:spAutoFit/>
          </a:bodyPr>
          <a:lstStyle/>
          <a:p>
            <a:pPr marL="274320" lvl="0" indent="-182880" algn="just">
              <a:spcBef>
                <a:spcPct val="20000"/>
              </a:spcBef>
              <a:buClr>
                <a:srgbClr val="C64847">
                  <a:lumMod val="75000"/>
                </a:srgbClr>
              </a:buClr>
              <a:buSzPct val="70000"/>
              <a:buFont typeface="Wingdings 2"/>
              <a:buChar char=""/>
              <a:defRPr/>
            </a:pPr>
            <a:r>
              <a:rPr lang="pt-BR" altLang="pt-BR" sz="2800" b="1" dirty="0">
                <a:solidFill>
                  <a:prstClr val="white"/>
                </a:solidFill>
                <a:latin typeface="Franklin Gothic Book"/>
              </a:rPr>
              <a:t>Convenção da ONU </a:t>
            </a:r>
            <a:r>
              <a:rPr lang="pt-BR" altLang="pt-BR" sz="2800" dirty="0">
                <a:solidFill>
                  <a:prstClr val="white"/>
                </a:solidFill>
                <a:latin typeface="Franklin Gothic Book"/>
              </a:rPr>
              <a:t>sobre os Direitos da Criança ou Convenção de NY- </a:t>
            </a:r>
            <a:r>
              <a:rPr lang="pt-BR" altLang="pt-BR" sz="2800" b="1" dirty="0">
                <a:solidFill>
                  <a:prstClr val="white"/>
                </a:solidFill>
                <a:latin typeface="Franklin Gothic Book"/>
              </a:rPr>
              <a:t>Doutrina da proteção integral</a:t>
            </a:r>
            <a:r>
              <a:rPr lang="pt-BR" altLang="pt-BR" sz="2800" dirty="0">
                <a:solidFill>
                  <a:prstClr val="white"/>
                </a:solidFill>
                <a:latin typeface="Franklin Gothic Book"/>
              </a:rPr>
              <a:t> -1989</a:t>
            </a:r>
            <a:r>
              <a:rPr lang="pt-BR" altLang="pt-BR" sz="2800" dirty="0" smtClean="0">
                <a:solidFill>
                  <a:prstClr val="white"/>
                </a:solidFill>
                <a:latin typeface="Franklin Gothic Book"/>
              </a:rPr>
              <a:t>;</a:t>
            </a:r>
          </a:p>
          <a:p>
            <a:pPr marL="274320" lvl="0" indent="-182880" algn="just">
              <a:spcBef>
                <a:spcPct val="20000"/>
              </a:spcBef>
              <a:buClr>
                <a:srgbClr val="C64847">
                  <a:lumMod val="75000"/>
                </a:srgbClr>
              </a:buClr>
              <a:buSzPct val="70000"/>
              <a:buFont typeface="Wingdings 2"/>
              <a:buChar char=""/>
              <a:defRPr/>
            </a:pPr>
            <a:r>
              <a:rPr lang="pt-BR" altLang="pt-BR" sz="2800" dirty="0" smtClean="0">
                <a:solidFill>
                  <a:prstClr val="white"/>
                </a:solidFill>
                <a:latin typeface="Franklin Gothic Book"/>
              </a:rPr>
              <a:t> 1990, Diretrizes </a:t>
            </a:r>
            <a:r>
              <a:rPr lang="pt-BR" altLang="pt-BR" sz="2800" dirty="0">
                <a:solidFill>
                  <a:prstClr val="white"/>
                </a:solidFill>
                <a:latin typeface="Franklin Gothic Book"/>
              </a:rPr>
              <a:t>de </a:t>
            </a:r>
            <a:r>
              <a:rPr lang="pt-BR" altLang="pt-BR" sz="2800" dirty="0" smtClean="0">
                <a:solidFill>
                  <a:prstClr val="white"/>
                </a:solidFill>
                <a:latin typeface="Franklin Gothic Book"/>
              </a:rPr>
              <a:t>Riad: Diretrizes </a:t>
            </a:r>
            <a:r>
              <a:rPr lang="pt-BR" altLang="pt-BR" sz="2800" dirty="0">
                <a:solidFill>
                  <a:prstClr val="white"/>
                </a:solidFill>
                <a:latin typeface="Franklin Gothic Book"/>
              </a:rPr>
              <a:t>das Nações Unidas para Prevenção da Delinquência </a:t>
            </a:r>
            <a:r>
              <a:rPr lang="pt-BR" altLang="pt-BR" sz="2800" dirty="0" smtClean="0">
                <a:solidFill>
                  <a:prstClr val="white"/>
                </a:solidFill>
                <a:latin typeface="Franklin Gothic Book"/>
              </a:rPr>
              <a:t>Juvenil.</a:t>
            </a:r>
          </a:p>
          <a:p>
            <a:pPr marL="274320" lvl="0" indent="-182880" algn="just">
              <a:spcBef>
                <a:spcPct val="20000"/>
              </a:spcBef>
              <a:buClr>
                <a:srgbClr val="C64847">
                  <a:lumMod val="75000"/>
                </a:srgbClr>
              </a:buClr>
              <a:buSzPct val="70000"/>
              <a:buFont typeface="Wingdings 2"/>
              <a:buChar char=""/>
              <a:defRPr/>
            </a:pPr>
            <a:r>
              <a:rPr lang="pt-BR" b="1" dirty="0" smtClean="0"/>
              <a:t>“2</a:t>
            </a:r>
            <a:r>
              <a:rPr lang="pt-BR" b="1" dirty="0"/>
              <a:t>.</a:t>
            </a:r>
            <a:r>
              <a:rPr lang="pt-BR" dirty="0"/>
              <a:t> </a:t>
            </a:r>
            <a:r>
              <a:rPr lang="pt-BR" dirty="0" smtClean="0"/>
              <a:t>Para </a:t>
            </a:r>
            <a:r>
              <a:rPr lang="pt-BR" dirty="0"/>
              <a:t>ter êxito, a prevenção da delinquência juvenil requer, por parte de toda a sociedade, esforços que garantam um desenvolvimento harmônico dos adolescentes e que respeitem e promovam a sua personalidade a partir da primeira </a:t>
            </a:r>
            <a:r>
              <a:rPr lang="pt-BR" dirty="0" smtClean="0"/>
              <a:t>infância”.</a:t>
            </a:r>
          </a:p>
          <a:p>
            <a:pPr marL="274320" lvl="0" indent="-182880" algn="just">
              <a:spcBef>
                <a:spcPct val="20000"/>
              </a:spcBef>
              <a:buClr>
                <a:srgbClr val="C64847">
                  <a:lumMod val="75000"/>
                </a:srgbClr>
              </a:buClr>
              <a:buSzPct val="70000"/>
              <a:buFont typeface="Wingdings 2"/>
              <a:buChar char=""/>
              <a:defRPr/>
            </a:pPr>
            <a:r>
              <a:rPr lang="pt-BR" b="1" dirty="0"/>
              <a:t>9.</a:t>
            </a:r>
            <a:r>
              <a:rPr lang="pt-BR" dirty="0"/>
              <a:t> Deverá ser prestada uma atenção especial às políticas de prevenção que favoreçam à socialização e à integração eficazes de todas as crianças e jovens, particularmente através da família, da comunidade, dos grupos de jovens nas mesmas condições, da escola, da formação profissional e do meio trabalhista, como também mediante a ação de organizações voluntárias. Deverá ser respeitado, devidamente, o desenvolvimento pessoal das crianças e dos jovens que deverão ser aceitos, em pé de igualdade, como </a:t>
            </a:r>
            <a:r>
              <a:rPr lang="pt-BR" dirty="0" err="1"/>
              <a:t>co-participantes</a:t>
            </a:r>
            <a:r>
              <a:rPr lang="pt-BR" dirty="0"/>
              <a:t> nos processos de socialização e integração.</a:t>
            </a:r>
            <a:endParaRPr lang="pt-BR" altLang="pt-BR" sz="2400" dirty="0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0760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260350"/>
            <a:ext cx="8686800" cy="60489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2400" dirty="0" smtClean="0">
                <a:solidFill>
                  <a:srgbClr val="FFFF00"/>
                </a:solidFill>
                <a:latin typeface="Algerian" pitchFamily="82" charset="0"/>
              </a:rPr>
              <a:t>REGRAS DE BEIJING</a:t>
            </a:r>
          </a:p>
          <a:p>
            <a:pPr algn="just" eaLnBrk="1" hangingPunct="1"/>
            <a:r>
              <a:rPr lang="pt-BR" altLang="pt-BR" sz="2400" dirty="0" smtClean="0"/>
              <a:t>1.2. Os Estados membros esforçar-se-ão por criar condições que assegurem ao menor uma vida útil na comunidade fomentando, durante o período de vida em que o menor se encontre mais exposto a um comportamento desviante, um processo de desenvolvimento pessoal e de educação afastado tanto quanto possível de qualquer contato com a criminalidade e a delinquência.</a:t>
            </a:r>
          </a:p>
          <a:p>
            <a:pPr algn="just" eaLnBrk="1" hangingPunct="1"/>
            <a:r>
              <a:rPr lang="pt-BR" altLang="pt-BR" sz="2400" dirty="0" smtClean="0"/>
              <a:t>9.1. Nenhuma disposição das presentes Regras poderá ser interpretada como excluindo a aplicação das </a:t>
            </a:r>
            <a:r>
              <a:rPr lang="pt-BR" altLang="pt-BR" sz="2400" dirty="0" smtClean="0">
                <a:solidFill>
                  <a:srgbClr val="FFFF00"/>
                </a:solidFill>
              </a:rPr>
              <a:t>Regras Mínimas das Nações Unidas para o Tratamento de Reclusos </a:t>
            </a:r>
            <a:r>
              <a:rPr lang="pt-BR" altLang="pt-BR" sz="2400" dirty="0" smtClean="0"/>
              <a:t>e dos outros instrumentos e regras reconhecidos pela comunidade internacional e relativos ao tratamento e à proteção dos jovens.</a:t>
            </a:r>
          </a:p>
        </p:txBody>
      </p:sp>
    </p:spTree>
    <p:extLst>
      <p:ext uri="{BB962C8B-B14F-4D97-AF65-F5344CB8AC3E}">
        <p14:creationId xmlns:p14="http://schemas.microsoft.com/office/powerpoint/2010/main" xmlns="" val="279427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</TotalTime>
  <Words>2415</Words>
  <Application>Microsoft Office PowerPoint</Application>
  <PresentationFormat>Apresentação na tela (4:3)</PresentationFormat>
  <Paragraphs>165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Íon</vt:lpstr>
      <vt:lpstr> A evolução do Sistema de garantia de direitos: da desproteção ao Sinase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REGRAS DE MANDELA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1- binômio pobreza/ delinquência (ambos poderiam ser internados)- Doutrina da Situação Irregular;  2- ausência da concepção de criança e adolescente como sujeito de direitos;  3-o juiz não precisava fundamentar decisão judicial  4- Defesa era feita pelo Curador de Menores, membro do Parquet, de forma limitada aos interesses do controle social- ECA prevê que defesa será feita por advogado ao Defensor Público, nos moldes do Princípio da ampla defesa; 5-Vulnerabilidade sócio-econômica da família como condição para internação dos adolescentes e separação deste do núcleo familiar- Teoria da Situação irregular – Teoria da higienização social.</vt:lpstr>
      <vt:lpstr>Art. 2º Para os efeitos deste Código, considera-se em situação irregular o menor:  I - privado de condições essenciais à sua subsistência, saúde e instrução obrigatória, ainda que eventualmente, em razão de: III - em perigo moral, devido a: a) encontrar-se, de modo habitual, em ambiente contrário aos bons costumes; b) exploração em atividade contrária aos bons costumes; V - Com desvio de conduta, em virtude de grave inadaptação familiar ou comunitária; VI - autor de infração penal. </vt:lpstr>
      <vt:lpstr>Art. 14. São medidas aplicáveis ao menor pela autoridade judiciária: I - advertência; II - entrega aos pais ou responsável, ou a pessoa idônea, mediante termo de responsabilidade; III - colocação em lar substituto; IV - imposição do regime de liberdade assistida; V - colocação em casa de semiliberdade; VI - internação em estabelecimento educacional, ocupacional, psicopedagógico, hospitalar, psiquiátrico ou outro adequado; </vt:lpstr>
      <vt:lpstr>SISTEMA NACIONAL DE ATENDIMENTO SOCIOEDUCATIVO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DPGE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DO S.G.D. DA INFÂNCIA E ADOLESCÊNCIA</dc:title>
  <dc:creator>rodrigo</dc:creator>
  <cp:lastModifiedBy>C´liente</cp:lastModifiedBy>
  <cp:revision>26</cp:revision>
  <dcterms:created xsi:type="dcterms:W3CDTF">2019-08-13T17:23:23Z</dcterms:created>
  <dcterms:modified xsi:type="dcterms:W3CDTF">2019-08-22T12:06:38Z</dcterms:modified>
</cp:coreProperties>
</file>