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7"/>
  </p:notesMasterIdLst>
  <p:sldIdLst>
    <p:sldId id="287" r:id="rId2"/>
    <p:sldId id="329" r:id="rId3"/>
    <p:sldId id="358" r:id="rId4"/>
    <p:sldId id="359" r:id="rId5"/>
    <p:sldId id="362" r:id="rId6"/>
    <p:sldId id="350" r:id="rId7"/>
    <p:sldId id="292" r:id="rId8"/>
    <p:sldId id="343" r:id="rId9"/>
    <p:sldId id="310" r:id="rId10"/>
    <p:sldId id="351" r:id="rId11"/>
    <p:sldId id="264" r:id="rId12"/>
    <p:sldId id="311" r:id="rId13"/>
    <p:sldId id="278" r:id="rId14"/>
    <p:sldId id="268" r:id="rId15"/>
    <p:sldId id="330" r:id="rId16"/>
    <p:sldId id="331" r:id="rId17"/>
    <p:sldId id="332" r:id="rId18"/>
    <p:sldId id="313" r:id="rId19"/>
    <p:sldId id="270" r:id="rId20"/>
    <p:sldId id="272" r:id="rId21"/>
    <p:sldId id="314" r:id="rId22"/>
    <p:sldId id="348" r:id="rId23"/>
    <p:sldId id="324" r:id="rId24"/>
    <p:sldId id="320" r:id="rId25"/>
    <p:sldId id="319" r:id="rId26"/>
    <p:sldId id="353" r:id="rId27"/>
    <p:sldId id="352" r:id="rId28"/>
    <p:sldId id="349" r:id="rId29"/>
    <p:sldId id="337" r:id="rId30"/>
    <p:sldId id="344" r:id="rId31"/>
    <p:sldId id="340" r:id="rId32"/>
    <p:sldId id="341" r:id="rId33"/>
    <p:sldId id="333" r:id="rId34"/>
    <p:sldId id="326" r:id="rId35"/>
    <p:sldId id="290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DEF"/>
    <a:srgbClr val="FF0066"/>
    <a:srgbClr val="008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3AE87C5-858A-4BA2-A676-F4B791A58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ECAB639-7A8C-4F61-916D-C2213CDB4A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33994-F07A-44CB-A6FD-A770F0BBBD98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67AE7260-CAD6-47E9-A6C3-3DC18A5BA8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18CE7C0D-105D-4B3D-BE03-0A4C54D4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C92B2A1-F5BD-4FD5-9CC5-2998996642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1DEA85B-ED18-4606-A137-572CFB303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456B75-A3AF-4594-8EE0-009479B183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7EBFCB38-1EB1-4B99-A67F-BAD8F9AE5CF0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xmlns="" id="{4329E4EA-1301-44DE-B18E-8A9222FE15F8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xmlns="" id="{E0A56F78-EB6C-4D67-B81C-A9A3145E178C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C48AC9A8-DFCD-4624-88F9-2D0AAD40E70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xmlns="" id="{FA17DB68-D7E9-4245-B5CB-438452753193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xmlns="" id="{C7FA06BC-EFCE-42A6-9DA9-5CEADB7603CD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xmlns="" id="{B63D9CDA-0AC3-401F-BF27-972893BE7490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xmlns="" id="{C3BD123A-B58C-4306-9349-979B7DAF3F6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xmlns="" id="{BA9FA331-0443-45DB-8AB1-099445C12F87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xmlns="" id="{0E958CD7-BB5E-4D72-AADB-20610E7F925E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xmlns="" id="{1AFF8802-2C89-432C-94BC-6CAB2F42AA87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3049D9EA-00F6-4EF7-8270-7A77E264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A781-F2D3-45E3-BFEB-50AC374FE3A0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3D2C1CD5-226A-4263-9793-F1F6FC70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637D638C-9024-4D91-A0A2-681E6945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CE8C-A510-4674-B43B-89385306BA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57690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62A575-7D9B-4AB3-A7DD-43068F44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EC8E-EA40-4DB3-B3AC-0985FB131B6C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0283E4-71BB-4B91-BA10-B66B41A4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DCB50D-41E3-4D61-A8DB-D0F2D048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13B3-5E42-4B36-A622-210CEB6EDD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807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xmlns="" id="{74DB2A9D-985E-423B-844E-CDF0EEC9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xmlns="" id="{901BF612-8E53-40CE-B1FE-C3892219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9C73ACA-230F-4C05-B317-D38BB3B46F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6BC0-905B-4206-A9E6-2E3D3C1DF366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CCDB529-1787-47F9-BBB8-E5EC052664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132CE5B-D3F8-418D-8D70-0D2EF66483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FC0D-1A58-4610-9C5B-62A476E956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8374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100112-1E1E-48B0-B4F8-674DC7B8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2B40-95F1-4950-9D39-07DD7F6A6B8C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0D2429-F822-4268-9E9C-AC7FACA8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FB1BE3-BB0F-4CC8-87C5-4BF97225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3285-F770-4A5F-8170-491386F426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24401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xmlns="" id="{E398C933-0641-4154-A9E3-BCA92E0AD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xmlns="" id="{5CDF0D83-83DD-45F7-B3C3-B63B64CEE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5188192-C91A-4B27-AAE0-8CB0252B08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50DF-BF05-46FF-B4F1-44A4B9E7A687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D0B8B9D-AC89-438C-A2A7-4B87CE1FED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2A7DA8B-5DA7-47E8-A20C-92D170D68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2321-2D4D-493E-BC01-2DAFBC793F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72174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A88D227-473E-4EC6-A656-4B67B58D7F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61ED-57A8-4666-9DB9-1884715A7BF2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FC1242C-5E05-42A2-8A0B-04241571F8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74A3F81-6984-49EA-A888-805EDCF3C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FD2D-DB3E-4A94-AEF2-ADA4FF2775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627128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33D244-AE9A-43A6-9F7C-920E0250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159F-6C1C-408C-AC40-0D4698905097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1210C-EA32-40B6-AE36-97B0FAF2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049351-195E-4A47-A7F3-71DEBFE7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A316-5C57-4021-A125-8B286E6300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28577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BF4261-30C4-4AF3-A8E8-1C2CF733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F57A-5532-42B7-95D8-41E289128732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256A45-9B9A-4797-AE4C-9E8C637F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630816-E4A4-4DAB-9000-DE668C62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9506-7B2B-49EE-8BB4-C0F2FBCF95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02651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C1D0C-CC21-40C4-B0D1-31FD19AE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B82F-E7F1-481D-86FF-98BFEB8F78A9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9BE28E-4C5F-4C2D-844D-555649C9F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08F843-D55F-4C22-9BB0-4E3D2D49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140F-3C6D-4BED-8140-C16E110602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8096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CDB38-8083-4AA3-90A0-F5295DE1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58B0-551A-49F8-B518-1377FBDC1777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1FD749-0D46-4B59-90F5-88663807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2388B1-46C1-4F08-9E19-B825E0BD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2EA9-79C9-4F65-9570-B4F732896D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08259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D00BEBB-C625-4299-845E-EBA7DCF9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5169-6A51-4C47-81A5-96D6723AF772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7B09AD9-FD3D-4CE6-A5BF-FE31B6DE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A379221-E175-41FB-9816-E0FDD421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3D19-8AE5-4111-8140-8D69A2D9C4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04166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CD66B00-C0E1-462F-AAEB-91C6277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A06D-2086-489A-9ADE-25083EA61B47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A390524-9706-4FD2-9C3E-829C03E1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AE68AC6-C53C-4615-8F22-B3F4C43A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1324-0F8D-4CC7-A13C-0BA2C1B104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5316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68128FF-4EDE-40EA-822F-48F68129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1B9D-9A1E-4E36-9821-1E8179DE1FA9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A3060B5-27BA-483C-9C94-16D422FC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DE342A5-95E1-46A0-9DB1-E2027F9C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A8A6-3EF0-4870-B18F-27BF10CC2D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91636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1ABFE9F-A62C-435E-B774-D3C3EE68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F07E-A70E-432A-9FCB-3890655CA183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BF12010-A481-44B3-8F45-EF37657E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99386B7-3543-4AED-8753-385B557C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8D79-F293-4FCC-AF8B-7D0D8C4B0E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02063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164E2D1-85AE-4751-8BAD-76666AAF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5CCE-5DB4-4BCD-9CA3-3EE9895D51CD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4ED9310-C382-4B94-B056-FD8FA33A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CE9EED7-D209-47F8-A626-034ABDA4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B8E8-6284-4102-BDD9-EC72E7BFEE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6494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EA5E4ED-48F2-44CD-952A-197B5824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FBB67-D9EB-49FD-A8E6-00C80641485F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052D81-D9CF-427F-A66F-45532B7E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793D46A-2E39-42F1-86C4-DA6DE884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5802-B72E-4A30-82A7-65FDE0114B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24836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xmlns="" id="{40815F6D-B1C4-4BD6-BA46-6BAEBE7210B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75158750-86F0-4D87-9459-11A20098B07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C3007618-99A0-405D-925A-E7ED4F04312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2482F49-679A-4B52-AACB-0885DD0ACDE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F654D2A0-F547-4E7F-9B4D-013FDCAD3B17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EFFB055F-475B-4AB3-B2FD-94BA42782495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2293804F-3F30-471B-88C7-77777488FDC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81885AA-7C8F-4C1F-BD56-AD36622D520C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0294E30D-ABEB-48B5-80FF-85096D78FE3B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584B480D-879B-4868-A649-1176C69CC6D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4DE1EEA-751E-4B74-A571-4A8627521164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6C7B7B16-3894-4670-890F-E7359D239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4FA9BB33-7D09-493A-BFC2-C71DE2476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F448C-CC60-437B-ADBC-077A3242F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5335E7-D1D3-47AC-B507-C703D1359764}" type="datetimeFigureOut">
              <a:rPr lang="pt-BR"/>
              <a:pPr>
                <a:defRPr/>
              </a:pPr>
              <a:t>22/08/2019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638DC-3F8B-4987-BA35-38B00DE3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2DE019-95CE-4DFE-9D13-A61FBD3B9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FD693AC-307A-4CC2-B087-F3DACE0167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6" r:id="rId11"/>
    <p:sldLayoutId id="2147483881" r:id="rId12"/>
    <p:sldLayoutId id="2147483887" r:id="rId13"/>
    <p:sldLayoutId id="2147483882" r:id="rId14"/>
    <p:sldLayoutId id="2147483883" r:id="rId15"/>
    <p:sldLayoutId id="214748388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8069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ADCDAE-2558-4CE3-85F7-F21381AB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147" name="Picture 4" descr="LOGO_DPGE_MS">
            <a:extLst>
              <a:ext uri="{FF2B5EF4-FFF2-40B4-BE49-F238E27FC236}">
                <a16:creationId xmlns:a16="http://schemas.microsoft.com/office/drawing/2014/main" xmlns="" id="{A701A23C-07D8-4DD1-A159-28EC28439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2638" y="609600"/>
            <a:ext cx="6192837" cy="55213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xmlns="" id="{DA041043-DA72-4D90-A1FB-BF28513E64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885825"/>
            <a:ext cx="6985000" cy="823913"/>
          </a:xfrm>
        </p:spPr>
        <p:txBody>
          <a:bodyPr/>
          <a:lstStyle/>
          <a:p>
            <a:pPr algn="l" eaLnBrk="1" hangingPunct="1"/>
            <a:r>
              <a:rPr lang="pt-BR" altLang="pt-BR" sz="3400"/>
              <a:t>Acompanhamento d@ adolescente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E1723E9-3E2E-4FC5-8EAB-BB798B96F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916113"/>
            <a:ext cx="6769100" cy="4608512"/>
          </a:xfrm>
        </p:spPr>
        <p:txBody>
          <a:bodyPr/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altLang="pt-BR" dirty="0">
                <a:solidFill>
                  <a:schemeClr val="tx1"/>
                </a:solidFill>
              </a:rPr>
              <a:t>           </a:t>
            </a:r>
            <a:r>
              <a:rPr lang="pt-BR" altLang="pt-BR" sz="2300" dirty="0">
                <a:solidFill>
                  <a:schemeClr val="tx1"/>
                </a:solidFill>
              </a:rPr>
              <a:t>Necessidade de metodologia de superação das condições que o levaram à infração.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altLang="pt-BR" dirty="0">
                <a:solidFill>
                  <a:schemeClr val="tx1"/>
                </a:solidFill>
              </a:rPr>
              <a:t>        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altLang="pt-BR" dirty="0">
                <a:solidFill>
                  <a:schemeClr val="tx1"/>
                </a:solidFill>
              </a:rPr>
              <a:t>          </a:t>
            </a:r>
            <a:r>
              <a:rPr lang="pt-BR" altLang="pt-BR" sz="2300" dirty="0">
                <a:solidFill>
                  <a:schemeClr val="tx1"/>
                </a:solidFill>
              </a:rPr>
              <a:t>Necessidade de atuação em REDE, na qual são estabelecidas parcerias com as famílias, comunidade de onde são oriundos, os sistemas de justiça, serviços públicos e movimento de defesa de direitos e programas e serviços de atendimento (Ex. CAPS).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pt-BR" altLang="pt-BR" dirty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altLang="pt-BR" dirty="0">
                <a:solidFill>
                  <a:schemeClr val="tx1"/>
                </a:solidFill>
              </a:rPr>
              <a:t>          </a:t>
            </a:r>
            <a:r>
              <a:rPr lang="pt-BR" altLang="pt-BR" sz="2300" dirty="0">
                <a:solidFill>
                  <a:schemeClr val="tx1"/>
                </a:solidFill>
              </a:rPr>
              <a:t>Construção coletiva, contemplando o adolescente em todas as dimensões, sem qualquer discriminação (étnico-racial, gênero, orientação sexual e religião).</a:t>
            </a: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F869E4CD-DB73-4E2C-82A5-48E5455B35BA}"/>
              </a:ext>
            </a:extLst>
          </p:cNvPr>
          <p:cNvSpPr/>
          <p:nvPr/>
        </p:nvSpPr>
        <p:spPr>
          <a:xfrm>
            <a:off x="614363" y="1917700"/>
            <a:ext cx="6905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E81B7772-B884-4DB5-9436-54A34FC30D4D}"/>
              </a:ext>
            </a:extLst>
          </p:cNvPr>
          <p:cNvSpPr/>
          <p:nvPr/>
        </p:nvSpPr>
        <p:spPr>
          <a:xfrm>
            <a:off x="614363" y="3036888"/>
            <a:ext cx="690562" cy="25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A1130669-EBBB-428B-B3C1-0B245FD8C3B0}"/>
              </a:ext>
            </a:extLst>
          </p:cNvPr>
          <p:cNvSpPr/>
          <p:nvPr/>
        </p:nvSpPr>
        <p:spPr>
          <a:xfrm>
            <a:off x="614363" y="5084763"/>
            <a:ext cx="6905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2B971F-A749-422D-ABAA-FC9E7641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6164262" cy="860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chemeClr val="tx2">
                    <a:satMod val="130000"/>
                  </a:schemeClr>
                </a:solidFill>
              </a:rPr>
              <a:t>     </a:t>
            </a:r>
            <a:r>
              <a:rPr lang="pt-BR" sz="4400" dirty="0">
                <a:solidFill>
                  <a:schemeClr val="tx1"/>
                </a:solidFill>
              </a:rPr>
              <a:t>DAS MEDIDAS SOCIOEDUCATIVAS</a:t>
            </a:r>
          </a:p>
        </p:txBody>
      </p:sp>
      <p:pic>
        <p:nvPicPr>
          <p:cNvPr id="12291" name="Picture 2" descr="http://www.cededica.org/userfiles/image/clube_ecologia_3.jpg">
            <a:extLst>
              <a:ext uri="{FF2B5EF4-FFF2-40B4-BE49-F238E27FC236}">
                <a16:creationId xmlns:a16="http://schemas.microsoft.com/office/drawing/2014/main" xmlns="" id="{5B4A747D-535A-43F4-AD6C-8A001AA281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6" r="2846"/>
          <a:stretch>
            <a:fillRect/>
          </a:stretch>
        </p:blipFill>
        <p:spPr>
          <a:xfrm>
            <a:off x="684213" y="461963"/>
            <a:ext cx="4419600" cy="3514725"/>
          </a:xfrm>
          <a:noFill/>
          <a:extLst>
            <a:ext uri="{91240B29-F687-4F45-9708-019B960494DF}">
              <a14:hiddenLine xmlns:a14="http://schemas.microsoft.com/office/drawing/2010/main" xmlns="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Espaço Reservado para Texto 3">
            <a:extLst>
              <a:ext uri="{FF2B5EF4-FFF2-40B4-BE49-F238E27FC236}">
                <a16:creationId xmlns:a16="http://schemas.microsoft.com/office/drawing/2014/main" xmlns="" id="{85499850-EB32-42E1-B60E-E8A2B671F9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4221163"/>
            <a:ext cx="6451600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1FBEBBB4-602C-46ED-AEFC-ABA45E6AC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900"/>
              <a:t>MEDIDAS SOCIOEDUCATIVAS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2B6A30B9-CCA7-4ABF-B6E3-8DCA5F04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7418388" cy="48006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Resposta estatal pela autoridade judiciária ao adolescente que cometeu A.I. 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Caráter sancionatório, coercitivo e PEDAGÓGICO (Não-pena ou castigo)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Oportunidade de inserção em processos educativos que se bem sucedidos, resultarão na construção ou reconstrução de projetos de vida, desarticulados da prática de atos infracionais e, simultaneamente, na </a:t>
            </a:r>
            <a:r>
              <a:rPr lang="pt-BR" altLang="pt-BR" sz="2800" dirty="0">
                <a:solidFill>
                  <a:srgbClr val="FF0000"/>
                </a:solidFill>
              </a:rPr>
              <a:t>inclusão social plena.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92C0DC-8194-443E-9167-06C3A497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274638"/>
            <a:ext cx="5616575" cy="15113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altLang="pt-BR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MSE</a:t>
            </a:r>
          </a:p>
        </p:txBody>
      </p:sp>
      <p:sp>
        <p:nvSpPr>
          <p:cNvPr id="17411" name="Espaço Reservado para Conteúdo 2">
            <a:extLst>
              <a:ext uri="{FF2B5EF4-FFF2-40B4-BE49-F238E27FC236}">
                <a16:creationId xmlns:a16="http://schemas.microsoft.com/office/drawing/2014/main" xmlns="" id="{20FDDFC9-234A-4DA7-A82E-A6C625AF3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7427912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tx1"/>
                </a:solidFill>
              </a:rPr>
              <a:t>Deve se compreendido como período que possa contribuir para a construção do projeto de vida pessoal e social do adolescente, em formação de um jovem autônomo, competente e capaz de </a:t>
            </a:r>
            <a:r>
              <a:rPr lang="pt-BR" altLang="pt-BR" sz="2800" dirty="0" err="1">
                <a:solidFill>
                  <a:schemeClr val="tx1"/>
                </a:solidFill>
              </a:rPr>
              <a:t>resignificar</a:t>
            </a:r>
            <a:r>
              <a:rPr lang="pt-BR" altLang="pt-BR" sz="2800" dirty="0">
                <a:solidFill>
                  <a:schemeClr val="tx1"/>
                </a:solidFill>
              </a:rPr>
              <a:t> os desafios vivenciados no seu cotidiano.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428EA05-8DED-44AA-80DC-F71CF822E6E7}"/>
              </a:ext>
            </a:extLst>
          </p:cNvPr>
          <p:cNvSpPr/>
          <p:nvPr/>
        </p:nvSpPr>
        <p:spPr>
          <a:xfrm>
            <a:off x="1985963" y="2060575"/>
            <a:ext cx="4248150" cy="151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3200" b="1" dirty="0">
                <a:solidFill>
                  <a:srgbClr val="FFFFFF"/>
                </a:solidFill>
              </a:rPr>
              <a:t>CARÁTER PEDAGÓGICO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B727F3-9A55-4B7B-805E-DDEC7B7D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MODALIDADES:</a:t>
            </a:r>
          </a:p>
        </p:txBody>
      </p:sp>
      <p:sp>
        <p:nvSpPr>
          <p:cNvPr id="15363" name="Espaço Reservado para Conteúdo 2">
            <a:extLst>
              <a:ext uri="{FF2B5EF4-FFF2-40B4-BE49-F238E27FC236}">
                <a16:creationId xmlns:a16="http://schemas.microsoft.com/office/drawing/2014/main" xmlns="" id="{84890E40-9CAE-4DFB-8FEC-8569D165D2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800">
                <a:solidFill>
                  <a:schemeClr val="tx1"/>
                </a:solidFill>
              </a:rPr>
              <a:t>1) Advertência;</a:t>
            </a:r>
          </a:p>
          <a:p>
            <a:pPr eaLnBrk="1" hangingPunct="1"/>
            <a:r>
              <a:rPr lang="pt-BR" altLang="pt-BR" sz="2800">
                <a:solidFill>
                  <a:schemeClr val="tx1"/>
                </a:solidFill>
              </a:rPr>
              <a:t>2) Obrigação de reparar o dano;</a:t>
            </a:r>
          </a:p>
          <a:p>
            <a:pPr eaLnBrk="1" hangingPunct="1"/>
            <a:r>
              <a:rPr lang="pt-BR" altLang="pt-BR" sz="2800">
                <a:solidFill>
                  <a:schemeClr val="tx1"/>
                </a:solidFill>
              </a:rPr>
              <a:t>3) Prestação de serviços à comunidade;</a:t>
            </a:r>
          </a:p>
          <a:p>
            <a:pPr eaLnBrk="1" hangingPunct="1"/>
            <a:r>
              <a:rPr lang="pt-BR" altLang="pt-BR" sz="2800">
                <a:solidFill>
                  <a:schemeClr val="tx1"/>
                </a:solidFill>
              </a:rPr>
              <a:t>4) Liberdade Assistida;</a:t>
            </a:r>
          </a:p>
          <a:p>
            <a:pPr eaLnBrk="1" hangingPunct="1"/>
            <a:r>
              <a:rPr lang="pt-BR" altLang="pt-BR" sz="2800">
                <a:solidFill>
                  <a:schemeClr val="tx1"/>
                </a:solidFill>
              </a:rPr>
              <a:t>5) Semiliberdade;</a:t>
            </a:r>
          </a:p>
          <a:p>
            <a:pPr eaLnBrk="1" hangingPunct="1"/>
            <a:r>
              <a:rPr lang="pt-BR" altLang="pt-BR" sz="2800">
                <a:solidFill>
                  <a:schemeClr val="tx1"/>
                </a:solidFill>
              </a:rPr>
              <a:t>6) Internação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B9FC8B04-2B05-438E-8784-0206111D8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6553200" cy="2146300"/>
          </a:xfrm>
        </p:spPr>
        <p:txBody>
          <a:bodyPr/>
          <a:lstStyle/>
          <a:p>
            <a:pPr algn="ctr" eaLnBrk="1" hangingPunct="1"/>
            <a:r>
              <a:rPr lang="pt-BR" altLang="pt-BR" sz="4000" b="1"/>
              <a:t/>
            </a:r>
            <a:br>
              <a:rPr lang="pt-BR" altLang="pt-BR" sz="4000" b="1"/>
            </a:br>
            <a:r>
              <a:rPr lang="pt-BR" altLang="pt-BR" sz="4000" b="1"/>
              <a:t>MEDIDAS</a:t>
            </a:r>
            <a:r>
              <a:rPr lang="pt-BR" altLang="pt-BR" b="1"/>
              <a:t> EM MEIO ABERTO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697036BE-9183-478E-927C-CAC5230C4C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r>
              <a:rPr lang="pt-BR" altLang="pt-BR" sz="4000"/>
              <a:t>PRESTAÇÃO DE SERVIÇOS À COMUNIDADE (P.S.C.)</a:t>
            </a:r>
          </a:p>
          <a:p>
            <a:pPr eaLnBrk="1" hangingPunct="1"/>
            <a:endParaRPr lang="pt-BR" altLang="pt-BR" sz="4000"/>
          </a:p>
          <a:p>
            <a:pPr eaLnBrk="1" hangingPunct="1"/>
            <a:r>
              <a:rPr lang="pt-BR" altLang="pt-BR" sz="4000"/>
              <a:t>LIBERDADE ASSISTIDA (L.A.)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DB8FC462-D405-4504-9282-CBD0BA434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6840538" cy="18589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900" dirty="0">
                <a:solidFill>
                  <a:schemeClr val="accent2">
                    <a:lumMod val="75000"/>
                  </a:schemeClr>
                </a:solidFill>
              </a:rPr>
              <a:t>Descentralização das políticas públicas e Municipalização das MSE em meio aberto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8CED759D-5D79-4273-8738-CBA6E07385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349500"/>
            <a:ext cx="7343775" cy="38989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/>
              <a:t>Em decorrência do </a:t>
            </a:r>
            <a:r>
              <a:rPr lang="pt-BR" altLang="pt-BR" sz="2800">
                <a:solidFill>
                  <a:srgbClr val="FF0000"/>
                </a:solidFill>
              </a:rPr>
              <a:t>princípio da prioridade absoluta</a:t>
            </a:r>
            <a:r>
              <a:rPr lang="pt-BR" altLang="pt-BR" sz="2800"/>
              <a:t> (proteção do adolescente – dever da família, da sociedade e do Estado)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800"/>
              <a:t>Importância essencial: Município – titular da tomada de decisões, para dentro da própria comunidade encontrar soluções para maior eficiência e eficácia; atendimento personalizado – preservação de vínculos familiares e vínculos sociais 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47CBC1D3-56A0-468D-A737-E65B113B4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981075"/>
            <a:ext cx="6348413" cy="1368425"/>
          </a:xfrm>
        </p:spPr>
        <p:txBody>
          <a:bodyPr/>
          <a:lstStyle/>
          <a:p>
            <a:pPr algn="ctr" eaLnBrk="1" hangingPunct="1"/>
            <a:r>
              <a:rPr lang="pt-BR" altLang="pt-BR" sz="4200"/>
              <a:t>CREAS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D552B6EB-A9A1-4FF1-BC77-9227B28DF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492375"/>
            <a:ext cx="7272338" cy="3756025"/>
          </a:xfrm>
        </p:spPr>
        <p:txBody>
          <a:bodyPr/>
          <a:lstStyle/>
          <a:p>
            <a:pPr algn="just" eaLnBrk="1" hangingPunct="1"/>
            <a:r>
              <a:rPr lang="pt-BR" altLang="pt-BR" sz="2800">
                <a:solidFill>
                  <a:schemeClr val="tx1"/>
                </a:solidFill>
              </a:rPr>
              <a:t>Trabalha através da execução e aplicação das MSE e o acompanhamento é realizado pelos profissionais inseridos e em atividade, havendo uma relação de atendimento e ação junto ao Poder Judiciário, MP e Defensoria, de forma participativa e atuante.</a:t>
            </a:r>
          </a:p>
          <a:p>
            <a:pPr algn="just" eaLnBrk="1" hangingPunct="1"/>
            <a:endParaRPr lang="pt-BR" altLang="pt-BR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B918135-E8C8-46E2-AA69-F12D45D09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6348413" cy="1223963"/>
          </a:xfrm>
        </p:spPr>
        <p:txBody>
          <a:bodyPr/>
          <a:lstStyle/>
          <a:p>
            <a:pPr algn="ctr" eaLnBrk="1" hangingPunct="1"/>
            <a:r>
              <a:rPr lang="pt-BR" altLang="pt-BR"/>
              <a:t>PASSOS: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D5C18299-6296-4643-9BFD-72FAA824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538"/>
            <a:ext cx="7488238" cy="554355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ACOLHIDA: - espaço físico facilitador; - contato inicial; - ambiente de segurança e não censura; - início da construção do vínculo.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PLANEJAMENTO: PIA construído de forma compartilhada (adolescente, profissionais e família);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ACOMPANHAMENTO E MONITORAMENTO: </a:t>
            </a:r>
            <a:r>
              <a:rPr lang="pt-BR" altLang="pt-BR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contínuo, dinâmico e flexível; 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desenvolvimento de potencialidades com autonomia e responsabilidade.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ENCERRAMENTO: série de avaliações do adolescente pela Equipe Técnica 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→RELAT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Ó</a:t>
            </a:r>
            <a:r>
              <a:rPr lang="pt-BR" alt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 FINAL →VARA DA INFÂNCIA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33ED67-CAE5-4A7E-9059-A01DC6AE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713"/>
            <a:ext cx="6348413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Prestação de Serviços à Comunidade (PSC)</a:t>
            </a:r>
          </a:p>
        </p:txBody>
      </p:sp>
      <p:pic>
        <p:nvPicPr>
          <p:cNvPr id="20483" name="Picture 5" descr="Resultado de imagem para adolescente serviço comunitário">
            <a:extLst>
              <a:ext uri="{FF2B5EF4-FFF2-40B4-BE49-F238E27FC236}">
                <a16:creationId xmlns:a16="http://schemas.microsoft.com/office/drawing/2014/main" xmlns="" id="{02846F09-520F-41C3-87EC-9EA3FE69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41052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5BD302A3-1C21-4E50-B8A2-3711A1A771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74638"/>
            <a:ext cx="7559675" cy="3441700"/>
          </a:xfrm>
        </p:spPr>
        <p:txBody>
          <a:bodyPr/>
          <a:lstStyle/>
          <a:p>
            <a:pPr algn="ctr" eaLnBrk="1" hangingPunct="1"/>
            <a:r>
              <a:rPr lang="pt-BR" altLang="pt-BR" sz="4000" dirty="0"/>
              <a:t/>
            </a:r>
            <a:br>
              <a:rPr lang="pt-BR" altLang="pt-BR" sz="4000" dirty="0"/>
            </a:br>
            <a:r>
              <a:rPr lang="pt-BR" altLang="pt-BR" sz="3300" dirty="0"/>
              <a:t>Campo Grande, 15 de agosto de 2.019</a:t>
            </a:r>
            <a:br>
              <a:rPr lang="pt-BR" altLang="pt-BR" sz="3300" dirty="0"/>
            </a:br>
            <a:r>
              <a:rPr lang="pt-BR" altLang="pt-BR" sz="3900" dirty="0">
                <a:solidFill>
                  <a:schemeClr val="tx1"/>
                </a:solidFill>
              </a:rPr>
              <a:t/>
            </a:r>
            <a:br>
              <a:rPr lang="pt-BR" altLang="pt-BR" sz="3900" dirty="0">
                <a:solidFill>
                  <a:schemeClr val="tx1"/>
                </a:solidFill>
              </a:rPr>
            </a:br>
            <a:r>
              <a:rPr lang="pt-BR" altLang="pt-BR" sz="3500" b="1" dirty="0">
                <a:solidFill>
                  <a:srgbClr val="008000"/>
                </a:solidFill>
              </a:rPr>
              <a:t>MEDIDAS SOCIOEDUCATIVAS </a:t>
            </a:r>
            <a:br>
              <a:rPr lang="pt-BR" altLang="pt-BR" sz="3500" b="1" dirty="0">
                <a:solidFill>
                  <a:srgbClr val="008000"/>
                </a:solidFill>
              </a:rPr>
            </a:br>
            <a:r>
              <a:rPr lang="pt-BR" altLang="pt-BR" sz="3500" b="1" dirty="0">
                <a:solidFill>
                  <a:srgbClr val="008000"/>
                </a:solidFill>
              </a:rPr>
              <a:t>EM MEIO ABERTO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33B3C497-C15F-4CDD-9CCB-01B0AFB51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997200"/>
            <a:ext cx="8066088" cy="3251200"/>
          </a:xfrm>
        </p:spPr>
        <p:txBody>
          <a:bodyPr rtlCol="0">
            <a:normAutofit/>
          </a:bodyPr>
          <a:lstStyle/>
          <a:p>
            <a:pPr marL="825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altLang="pt-BR" dirty="0"/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dirty="0"/>
              <a:t>	</a:t>
            </a:r>
            <a:endParaRPr lang="pt-BR" altLang="pt-BR" dirty="0">
              <a:solidFill>
                <a:srgbClr val="0000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altLang="pt-BR" b="1" dirty="0">
              <a:latin typeface="Lucida Calligraphy" panose="03010101010101010101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28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 Débora Maria de Souza Paulino</a:t>
            </a:r>
            <a:r>
              <a:rPr lang="pt-BR" altLang="pt-BR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/>
            </a:r>
            <a:br>
              <a:rPr lang="pt-BR" altLang="pt-BR" b="1" dirty="0">
                <a:solidFill>
                  <a:schemeClr val="tx1"/>
                </a:solidFill>
                <a:latin typeface="Lucida Calligraphy" panose="03010101010101010101" pitchFamily="66" charset="0"/>
              </a:rPr>
            </a:br>
            <a:r>
              <a:rPr lang="pt-BR" altLang="pt-BR" b="1">
                <a:solidFill>
                  <a:schemeClr val="tx1"/>
                </a:solidFill>
                <a:latin typeface="Lucida Calligraphy" panose="03010101010101010101" pitchFamily="66" charset="0"/>
              </a:rPr>
              <a:t> </a:t>
            </a:r>
            <a:r>
              <a:rPr lang="pt-BR" altLang="pt-BR" sz="2800">
                <a:solidFill>
                  <a:schemeClr val="tx1"/>
                </a:solidFill>
                <a:latin typeface="Impact" panose="020B0806030902050204" pitchFamily="34" charset="0"/>
              </a:rPr>
              <a:t>Defensora Pública - Coordenadora do Núcleo de Promoção e Defesa dos Direitos da Criança e do Adolescente  da Defensoria Pública de MS- NUDECA</a:t>
            </a:r>
            <a:endParaRPr lang="pt-BR" altLang="pt-BR" sz="28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altLang="pt-BR" dirty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DF9792-A61F-4398-904E-80677FD2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-Realização de tarefas gratuitas de interesse geral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xmlns="" id="{7D2BD701-47F7-4B09-A60C-3E2805F9F89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9388" y="2160588"/>
            <a:ext cx="3689350" cy="4292600"/>
          </a:xfrm>
        </p:spPr>
        <p:txBody>
          <a:bodyPr/>
          <a:lstStyle/>
          <a:p>
            <a:pPr eaLnBrk="1" hangingPunct="1"/>
            <a:r>
              <a:rPr lang="pt-BR" altLang="pt-BR" sz="2400">
                <a:solidFill>
                  <a:schemeClr val="tx1"/>
                </a:solidFill>
              </a:rPr>
              <a:t>Prazo: até 6 meses</a:t>
            </a:r>
          </a:p>
          <a:p>
            <a:pPr eaLnBrk="1" hangingPunct="1"/>
            <a:r>
              <a:rPr lang="pt-BR" altLang="pt-BR" sz="2400">
                <a:solidFill>
                  <a:schemeClr val="tx1"/>
                </a:solidFill>
              </a:rPr>
              <a:t>Carga horária: máxima 8 horas/semana</a:t>
            </a:r>
          </a:p>
          <a:p>
            <a:pPr eaLnBrk="1" hangingPunct="1"/>
            <a:r>
              <a:rPr lang="pt-BR" altLang="pt-BR" sz="2400">
                <a:solidFill>
                  <a:schemeClr val="tx1"/>
                </a:solidFill>
              </a:rPr>
              <a:t>Sábados, domingos e feriados ou dias úteis</a:t>
            </a:r>
          </a:p>
          <a:p>
            <a:pPr eaLnBrk="1" hangingPunct="1"/>
            <a:r>
              <a:rPr lang="pt-BR" altLang="pt-BR" sz="2400">
                <a:solidFill>
                  <a:schemeClr val="tx1"/>
                </a:solidFill>
              </a:rPr>
              <a:t>Não pode prejudicar a freqüência à escola ou jornada de trabalho.</a:t>
            </a:r>
          </a:p>
        </p:txBody>
      </p:sp>
      <p:sp>
        <p:nvSpPr>
          <p:cNvPr id="21508" name="Espaço Reservado para Conteúdo 3">
            <a:extLst>
              <a:ext uri="{FF2B5EF4-FFF2-40B4-BE49-F238E27FC236}">
                <a16:creationId xmlns:a16="http://schemas.microsoft.com/office/drawing/2014/main" xmlns="" id="{2C57A6D0-24D1-43A7-9C5C-4E3C4B626A5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995738" y="2060575"/>
            <a:ext cx="3689350" cy="4392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altLang="pt-BR" sz="2300" dirty="0">
                <a:solidFill>
                  <a:schemeClr val="tx1"/>
                </a:solidFill>
              </a:rPr>
              <a:t>Local: Entidades assistenciais, hospitais, escolas e outros estabelecimentos congêneres, programas comunitários ou governamentais;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pt-BR" altLang="pt-BR" sz="23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BR" altLang="pt-BR" sz="2300" dirty="0">
                <a:solidFill>
                  <a:schemeClr val="tx1"/>
                </a:solidFill>
              </a:rPr>
              <a:t>Proximidade da residência ou trabalho d@ adolescente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DF044247-8F65-466B-9AF0-954FDF120EB9}"/>
              </a:ext>
            </a:extLst>
          </p:cNvPr>
          <p:cNvCxnSpPr/>
          <p:nvPr/>
        </p:nvCxnSpPr>
        <p:spPr>
          <a:xfrm>
            <a:off x="3995738" y="1700213"/>
            <a:ext cx="0" cy="4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FDB596E0-9169-41CE-BC52-3F1516DB1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 sz="39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2782AE8C-A11F-4EDB-8EB4-60F751C0B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300" y="1052513"/>
            <a:ext cx="7067550" cy="5400675"/>
          </a:xfrm>
        </p:spPr>
        <p:txBody>
          <a:bodyPr/>
          <a:lstStyle/>
          <a:p>
            <a:pPr algn="just" eaLnBrk="1" hangingPunct="1"/>
            <a:r>
              <a:rPr lang="pt-BR" altLang="pt-BR" sz="2800">
                <a:solidFill>
                  <a:schemeClr val="tx1"/>
                </a:solidFill>
              </a:rPr>
              <a:t>O </a:t>
            </a:r>
            <a:r>
              <a:rPr lang="pt-BR" altLang="pt-BR" sz="2800">
                <a:solidFill>
                  <a:srgbClr val="FF0000"/>
                </a:solidFill>
              </a:rPr>
              <a:t>serviço</a:t>
            </a:r>
            <a:r>
              <a:rPr lang="pt-BR" altLang="pt-BR" sz="2800">
                <a:solidFill>
                  <a:schemeClr val="tx1"/>
                </a:solidFill>
              </a:rPr>
              <a:t> a ser prestado deve respeitar as aptidões e o interesse d@ adolescente, dentre aquelas disponíveis, e não podem ser humilhantes ou degradantes, considerando-se ainda, as peculiaridades do caso.</a:t>
            </a:r>
          </a:p>
          <a:p>
            <a:pPr algn="just" eaLnBrk="1" hangingPunct="1"/>
            <a:r>
              <a:rPr lang="pt-BR" altLang="pt-BR" sz="2800">
                <a:solidFill>
                  <a:schemeClr val="tx1"/>
                </a:solidFill>
              </a:rPr>
              <a:t>Importância das entidades assistenciais, hospitais, escolas e estabelecimentos congêneres, programas comunitários ou governamentais.</a:t>
            </a:r>
          </a:p>
          <a:p>
            <a:pPr eaLnBrk="1" hangingPunct="1"/>
            <a:endParaRPr lang="pt-BR" altLang="pt-BR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xmlns="" id="{A820C471-3D45-4D0B-9D01-4F4F9D03B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2800">
                <a:solidFill>
                  <a:srgbClr val="FF0000"/>
                </a:solidFill>
              </a:rPr>
              <a:t>Sigilo quanto ao Ato Infracional (segredo de justiça)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D9D5C00-22AA-43BB-B783-0EACE878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44" y="1570151"/>
            <a:ext cx="6915150" cy="4824412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>
                <a:solidFill>
                  <a:schemeClr val="tx1"/>
                </a:solidFill>
              </a:rPr>
              <a:t> </a:t>
            </a:r>
            <a:r>
              <a:rPr lang="pt-BR" altLang="pt-BR" sz="2400" dirty="0">
                <a:solidFill>
                  <a:schemeClr val="tx1"/>
                </a:solidFill>
              </a:rPr>
              <a:t>– artigo 143 do ECA;</a:t>
            </a:r>
          </a:p>
          <a:p>
            <a:pPr eaLnBrk="1" hangingPunct="1">
              <a:defRPr/>
            </a:pPr>
            <a:r>
              <a:rPr lang="pt-BR" altLang="pt-BR" sz="2400" dirty="0">
                <a:solidFill>
                  <a:schemeClr val="tx1"/>
                </a:solidFill>
              </a:rPr>
              <a:t>- artigo  227 da Constituição Federal </a:t>
            </a:r>
          </a:p>
          <a:p>
            <a:pPr algn="just" eaLnBrk="1">
              <a:defRPr/>
            </a:pPr>
            <a:r>
              <a:rPr lang="pt-BR" sz="2400" dirty="0">
                <a:solidFill>
                  <a:schemeClr val="tx1"/>
                </a:solidFill>
              </a:rPr>
              <a:t>regras de Beijing - Resolução n.º 40/33, de 29 de novembro de 1985 – </a:t>
            </a:r>
            <a:r>
              <a:rPr lang="pt-BR" sz="2400" dirty="0" err="1">
                <a:solidFill>
                  <a:schemeClr val="tx1"/>
                </a:solidFill>
              </a:rPr>
              <a:t>Assembléia</a:t>
            </a:r>
            <a:r>
              <a:rPr lang="pt-BR" sz="2400" dirty="0">
                <a:solidFill>
                  <a:schemeClr val="tx1"/>
                </a:solidFill>
              </a:rPr>
              <a:t> Geral da ONU:</a:t>
            </a:r>
          </a:p>
          <a:p>
            <a:pPr marL="0" indent="0" eaLnBrk="1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      </a:t>
            </a:r>
            <a:r>
              <a:rPr lang="pt-BR" dirty="0">
                <a:solidFill>
                  <a:schemeClr val="tx1"/>
                </a:solidFill>
              </a:rPr>
              <a:t>               "8. Proteção da intimidade </a:t>
            </a:r>
          </a:p>
          <a:p>
            <a:pPr marL="1440000" indent="0" algn="just" eaLnBrk="1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 8.1 - Para evitar que a publicidade indevida ou o processo de difamação prejudiquem os menores, respeitar-se-á, em todas as etapas, o direito dos menores à intimidade. </a:t>
            </a:r>
          </a:p>
          <a:p>
            <a:pPr marL="1440000" indent="0" algn="just" eaLnBrk="1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8.2 - Em princípio, não se publicará nenhuma informação que possa dar lugar a identificação de um menor infrator." </a:t>
            </a:r>
          </a:p>
          <a:p>
            <a:pPr marL="0" indent="0" eaLnBrk="1"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55F8F439-4B01-4A8B-99B5-86FB16D59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 sz="390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D72A22F1-8D91-45C2-A60B-6EA77DDD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38" y="692150"/>
            <a:ext cx="7283450" cy="555625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200" dirty="0">
                <a:solidFill>
                  <a:schemeClr val="tx1"/>
                </a:solidFill>
              </a:rPr>
              <a:t>As entidades públicas ou privadas onde o serviço comunitário será efetivamente prestado devem ser preparadas para receber o/a adolescente, de modo que não venham a discriminar ou tratar </a:t>
            </a:r>
            <a:r>
              <a:rPr lang="pt-BR" altLang="pt-BR" sz="3200" u="sng" dirty="0">
                <a:solidFill>
                  <a:schemeClr val="tx1"/>
                </a:solidFill>
              </a:rPr>
              <a:t>o/a adolescente de forma preconceituosa, submetendo-o a atividades degradantes ou inadequadas. 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3200" dirty="0">
              <a:solidFill>
                <a:schemeClr val="tx1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t-BR" altLang="pt-BR" sz="3200" dirty="0">
                <a:solidFill>
                  <a:schemeClr val="tx1"/>
                </a:solidFill>
              </a:rPr>
              <a:t>* </a:t>
            </a:r>
            <a:r>
              <a:rPr lang="pt-BR" altLang="pt-BR" sz="2800" dirty="0">
                <a:solidFill>
                  <a:schemeClr val="tx1"/>
                </a:solidFill>
              </a:rPr>
              <a:t>PERFIL ENTIDADE         PERFIL ADOLESCENTE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96B3A3A7-5942-4885-BDE1-BC29657B024A}"/>
              </a:ext>
            </a:extLst>
          </p:cNvPr>
          <p:cNvCxnSpPr>
            <a:cxnSpLocks/>
          </p:cNvCxnSpPr>
          <p:nvPr/>
        </p:nvCxnSpPr>
        <p:spPr>
          <a:xfrm>
            <a:off x="4067175" y="56610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da Esquerda para a Direita 7">
            <a:extLst>
              <a:ext uri="{FF2B5EF4-FFF2-40B4-BE49-F238E27FC236}">
                <a16:creationId xmlns:a16="http://schemas.microsoft.com/office/drawing/2014/main" xmlns="" id="{119F4BD5-7302-4A47-A4FD-F4A84BECE4BB}"/>
              </a:ext>
            </a:extLst>
          </p:cNvPr>
          <p:cNvSpPr/>
          <p:nvPr/>
        </p:nvSpPr>
        <p:spPr>
          <a:xfrm>
            <a:off x="2967038" y="5516563"/>
            <a:ext cx="849312" cy="485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37AE066B-9AB9-46A1-9719-A17C9D389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6348413" cy="1597025"/>
          </a:xfrm>
        </p:spPr>
        <p:txBody>
          <a:bodyPr/>
          <a:lstStyle/>
          <a:p>
            <a:pPr algn="ctr" eaLnBrk="1" hangingPunct="1"/>
            <a:r>
              <a:rPr lang="pt-BR" altLang="pt-BR"/>
              <a:t>Responsabilidade do </a:t>
            </a:r>
            <a:r>
              <a:rPr lang="pt-BR" altLang="pt-BR" u="sng"/>
              <a:t>Orientador</a:t>
            </a:r>
            <a:r>
              <a:rPr lang="pt-BR" altLang="pt-BR"/>
              <a:t>: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EC320F28-6665-44CB-9CAD-1DCD47A4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7272337" cy="489585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600" dirty="0">
                <a:solidFill>
                  <a:schemeClr val="tx1"/>
                </a:solidFill>
              </a:rPr>
              <a:t>Orientador: pessoa própria do local de prestação de serviços, incumbido de acompanhar </a:t>
            </a:r>
            <a:r>
              <a:rPr lang="pt-BR" altLang="pt-BR" sz="2600" b="1" dirty="0">
                <a:solidFill>
                  <a:schemeClr val="tx1"/>
                </a:solidFill>
              </a:rPr>
              <a:t>qualitativamente</a:t>
            </a:r>
            <a:r>
              <a:rPr lang="pt-BR" altLang="pt-BR" sz="2600" dirty="0">
                <a:solidFill>
                  <a:schemeClr val="tx1"/>
                </a:solidFill>
              </a:rPr>
              <a:t> o cumprimento da medida;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2600" dirty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600" dirty="0">
                <a:solidFill>
                  <a:schemeClr val="tx1"/>
                </a:solidFill>
              </a:rPr>
              <a:t>Atribuições: - Receber o/a adolescente e encaminhá-lo/a para a realização da(s) tarefa(s);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2600" dirty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600">
                <a:solidFill>
                  <a:schemeClr val="tx1"/>
                </a:solidFill>
              </a:rPr>
              <a:t>Registrar </a:t>
            </a:r>
            <a:r>
              <a:rPr lang="pt-BR" altLang="pt-BR" sz="2600" dirty="0">
                <a:solidFill>
                  <a:schemeClr val="tx1"/>
                </a:solidFill>
              </a:rPr>
              <a:t>a presença do/a adolescente na folha </a:t>
            </a:r>
            <a:r>
              <a:rPr lang="pt-BR" altLang="pt-BR" sz="2600">
                <a:solidFill>
                  <a:schemeClr val="tx1"/>
                </a:solidFill>
              </a:rPr>
              <a:t>de frequência  e </a:t>
            </a:r>
            <a:r>
              <a:rPr lang="pt-BR" altLang="pt-BR" sz="2600" dirty="0">
                <a:solidFill>
                  <a:schemeClr val="tx1"/>
                </a:solidFill>
              </a:rPr>
              <a:t>período de horas cumpridas;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2600" dirty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600">
                <a:solidFill>
                  <a:schemeClr val="tx1"/>
                </a:solidFill>
              </a:rPr>
              <a:t>Manter </a:t>
            </a:r>
            <a:r>
              <a:rPr lang="pt-BR" altLang="pt-BR" sz="2600" dirty="0">
                <a:solidFill>
                  <a:schemeClr val="tx1"/>
                </a:solidFill>
              </a:rPr>
              <a:t>devidamente arquivada a folha de frequência e entregá-la ao CREAS por ocasião do término do cumprimento. 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37EED215-9D1D-497E-A78E-A3CA4B294D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260350"/>
            <a:ext cx="7021513" cy="16414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3900" dirty="0">
                <a:solidFill>
                  <a:schemeClr val="accent2">
                    <a:lumMod val="50000"/>
                  </a:schemeClr>
                </a:solidFill>
              </a:rPr>
              <a:t>EIXOS Estruturantes para cumprimento das MSE – meio aberto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537CE017-11BF-4933-86CC-9B67C315362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9388" y="2060575"/>
            <a:ext cx="8785225" cy="4187825"/>
          </a:xfrm>
        </p:spPr>
        <p:txBody>
          <a:bodyPr rtlCol="0">
            <a:normAutofit/>
          </a:bodyPr>
          <a:lstStyle/>
          <a:p>
            <a:pPr lvl="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828800" lvl="4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pt-BR" altLang="pt-BR" sz="2400" dirty="0">
                <a:solidFill>
                  <a:schemeClr val="tx1"/>
                </a:solidFill>
              </a:rPr>
              <a:t>           Garantia de acesso a todos os</a:t>
            </a:r>
          </a:p>
          <a:p>
            <a:pPr marL="1828800" lvl="4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2400" dirty="0">
                <a:solidFill>
                  <a:schemeClr val="tx1"/>
                </a:solidFill>
              </a:rPr>
              <a:t>            níveis</a:t>
            </a:r>
          </a:p>
          <a:p>
            <a:pPr lvl="4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pt-BR" altLang="pt-BR" sz="2400" dirty="0">
              <a:solidFill>
                <a:schemeClr val="tx1"/>
              </a:solidFill>
            </a:endParaRPr>
          </a:p>
        </p:txBody>
      </p:sp>
      <p:sp>
        <p:nvSpPr>
          <p:cNvPr id="26628" name="Oval 5">
            <a:extLst>
              <a:ext uri="{FF2B5EF4-FFF2-40B4-BE49-F238E27FC236}">
                <a16:creationId xmlns:a16="http://schemas.microsoft.com/office/drawing/2014/main" xmlns="" id="{D38536D2-DF08-4212-B1F5-C925020CA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03438"/>
            <a:ext cx="15621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/>
              <a:t>EDUCAÇÃO</a:t>
            </a:r>
            <a:endParaRPr lang="pt-BR" alt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Oval 6">
            <a:extLst>
              <a:ext uri="{FF2B5EF4-FFF2-40B4-BE49-F238E27FC236}">
                <a16:creationId xmlns:a16="http://schemas.microsoft.com/office/drawing/2014/main" xmlns="" id="{A7B1CBAA-34D3-4D54-BD08-0E0553D6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3278188"/>
            <a:ext cx="1562100" cy="108743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</p:txBody>
      </p:sp>
      <p:sp>
        <p:nvSpPr>
          <p:cNvPr id="26630" name="AutoShape 7">
            <a:extLst>
              <a:ext uri="{FF2B5EF4-FFF2-40B4-BE49-F238E27FC236}">
                <a16:creationId xmlns:a16="http://schemas.microsoft.com/office/drawing/2014/main" xmlns="" id="{BEC18977-89D5-4B2C-8497-7930DC96D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581525"/>
            <a:ext cx="2592387" cy="120173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PROFISSIONALIZAÇÃO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PREVIDÊNCIA</a:t>
            </a:r>
          </a:p>
        </p:txBody>
      </p:sp>
      <p:sp>
        <p:nvSpPr>
          <p:cNvPr id="26631" name="AutoShape 8">
            <a:extLst>
              <a:ext uri="{FF2B5EF4-FFF2-40B4-BE49-F238E27FC236}">
                <a16:creationId xmlns:a16="http://schemas.microsoft.com/office/drawing/2014/main" xmlns="" id="{DBC12249-A283-40FC-87E5-8A5E2E910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508500"/>
            <a:ext cx="1512888" cy="1130300"/>
          </a:xfrm>
          <a:prstGeom prst="octagon">
            <a:avLst>
              <a:gd name="adj" fmla="val 29287"/>
            </a:avLst>
          </a:prstGeom>
          <a:solidFill>
            <a:srgbClr val="717D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ESPORTE 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LAZER</a:t>
            </a:r>
          </a:p>
        </p:txBody>
      </p:sp>
      <p:sp>
        <p:nvSpPr>
          <p:cNvPr id="26632" name="AutoShape 9">
            <a:extLst>
              <a:ext uri="{FF2B5EF4-FFF2-40B4-BE49-F238E27FC236}">
                <a16:creationId xmlns:a16="http://schemas.microsoft.com/office/drawing/2014/main" xmlns="" id="{DD2237A1-EC77-4C46-BD21-F0F6462C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508500"/>
            <a:ext cx="1727200" cy="11303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</p:txBody>
      </p:sp>
      <p:sp>
        <p:nvSpPr>
          <p:cNvPr id="25609" name="AutoShape 10">
            <a:extLst>
              <a:ext uri="{FF2B5EF4-FFF2-40B4-BE49-F238E27FC236}">
                <a16:creationId xmlns:a16="http://schemas.microsoft.com/office/drawing/2014/main" xmlns="" id="{EEA2E693-8F2B-4049-BE76-1495BACE2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365625"/>
            <a:ext cx="1584325" cy="1295400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MORADIA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xmlns="" id="{A9451668-D0AB-4739-84EE-79D5029235FB}"/>
              </a:ext>
            </a:extLst>
          </p:cNvPr>
          <p:cNvSpPr/>
          <p:nvPr/>
        </p:nvSpPr>
        <p:spPr>
          <a:xfrm>
            <a:off x="2157413" y="2320925"/>
            <a:ext cx="9794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>
            <a:extLst>
              <a:ext uri="{FF2B5EF4-FFF2-40B4-BE49-F238E27FC236}">
                <a16:creationId xmlns:a16="http://schemas.microsoft.com/office/drawing/2014/main" xmlns="" id="{811BDA04-A2DE-4628-AC60-B0C2F96F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56880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xmlns="" id="{2E9B3F82-7A80-42B2-A50F-2E86A2D74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74713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chemeClr val="tx1"/>
                </a:solidFill>
              </a:rPr>
              <a:t>Relatório da UNICEF(2.014):</a:t>
            </a:r>
            <a:endParaRPr lang="pt-BR" altLang="pt-BR"/>
          </a:p>
        </p:txBody>
      </p:sp>
      <p:sp>
        <p:nvSpPr>
          <p:cNvPr id="28675" name="Espaço Reservado para Conteúdo 2">
            <a:extLst>
              <a:ext uri="{FF2B5EF4-FFF2-40B4-BE49-F238E27FC236}">
                <a16:creationId xmlns:a16="http://schemas.microsoft.com/office/drawing/2014/main" xmlns="" id="{3E351CBE-125A-448E-B302-CBF484CF5E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484313"/>
            <a:ext cx="4106863" cy="45577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altLang="pt-BR" sz="2300">
                <a:solidFill>
                  <a:schemeClr val="tx1"/>
                </a:solidFill>
              </a:rPr>
              <a:t>17 crianças e adolescentes são assassinados por dia, em média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300">
                <a:solidFill>
                  <a:schemeClr val="tx1"/>
                </a:solidFill>
              </a:rPr>
              <a:t>14 têm entre 15 e 18 anos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300">
                <a:solidFill>
                  <a:schemeClr val="tx1"/>
                </a:solidFill>
              </a:rPr>
              <a:t>70% são negros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altLang="pt-BR" sz="23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300">
                <a:solidFill>
                  <a:schemeClr val="tx1"/>
                </a:solidFill>
              </a:rPr>
              <a:t>Além dos homicídios, outras causas aumentam os indicadores de morte, sendo acidentes de trânsito e suicídios.</a:t>
            </a:r>
          </a:p>
          <a:p>
            <a:pPr eaLnBrk="1" hangingPunct="1"/>
            <a:endParaRPr lang="pt-BR" altLang="pt-BR" sz="2300"/>
          </a:p>
        </p:txBody>
      </p:sp>
      <p:pic>
        <p:nvPicPr>
          <p:cNvPr id="28676" name="Espaço Reservado para Conteúdo 4">
            <a:extLst>
              <a:ext uri="{FF2B5EF4-FFF2-40B4-BE49-F238E27FC236}">
                <a16:creationId xmlns:a16="http://schemas.microsoft.com/office/drawing/2014/main" xmlns="" id="{5E0A0003-BBB6-48A5-86FA-BB35220BC1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3068638"/>
            <a:ext cx="3048000" cy="28241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xmlns="" id="{D80CD442-2930-4E65-9C24-8E6A4F818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227013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9699" name="Espaço Reservado para Conteúdo 5">
            <a:extLst>
              <a:ext uri="{FF2B5EF4-FFF2-40B4-BE49-F238E27FC236}">
                <a16:creationId xmlns:a16="http://schemas.microsoft.com/office/drawing/2014/main" xmlns="" id="{5B2784BC-14F2-4966-9A7C-2807561F2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1557338"/>
            <a:ext cx="6194425" cy="43195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742609-6CF1-4A3F-81AF-B7DCA733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6696075" cy="10080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LEI Nº 12.594, DE 18/01/2012 - SINASE</a:t>
            </a:r>
            <a:endParaRPr lang="pt-BR" sz="3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3" name="Espaço Reservado para Conteúdo 2">
            <a:extLst>
              <a:ext uri="{FF2B5EF4-FFF2-40B4-BE49-F238E27FC236}">
                <a16:creationId xmlns:a16="http://schemas.microsoft.com/office/drawing/2014/main" xmlns="" id="{FB802DA6-2108-45E4-9775-A9DBE8BD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96975"/>
            <a:ext cx="8064500" cy="54721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DISPOSIÇÕES GERAIS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</a:t>
            </a:r>
            <a:r>
              <a:rPr lang="pt-BR" altLang="pt-BR" sz="1600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Esta Lei institui o Sistema Nacional de Atendimento Socioeducativo (</a:t>
            </a:r>
            <a:r>
              <a:rPr lang="pt-BR" alt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Sinase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e regulamenta a execução das medidas destinadas a adolescente que pratique ato infracional.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 1</a:t>
            </a:r>
            <a:r>
              <a:rPr lang="pt-BR" altLang="pt-BR" sz="2000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Entende-se por </a:t>
            </a:r>
            <a:r>
              <a:rPr lang="pt-BR" alt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Sinase</a:t>
            </a:r>
            <a:r>
              <a:rPr lang="pt-BR" alt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conjunto ordenado de princípios, regras e critérios que envolvem a execução de medidas socioeducativas, incluindo-se nele, por adesão, os sistemas estaduais, distrital e municipais, bem como todos os planos, políticas e programas específicos de atendimento a adolescente em conflito com a lei.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 2</a:t>
            </a:r>
            <a:r>
              <a:rPr lang="pt-BR" altLang="pt-BR" sz="1600" u="sng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Entendem-se por medidas socioeducativas as previstas no 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art. 112 da Lei n</a:t>
            </a:r>
            <a:r>
              <a:rPr lang="pt-BR" altLang="pt-BR" sz="1600" u="sng" baseline="30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 8.069, de 13 de julho de 1990 (Estatuto da Criança e do Adolescente)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as quais têm por objetivos: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- a responsabilização do adolescente quanto às consequências lesivas do ato infracional, sempre que possível incentivando a sua reparação;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 - a integração social do adolescente e a garantia de seus direitos individuais e sociais, por meio do cumprimento de seu plano individual de atendimento; e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 - a desaprovação da conduta infracional, efetivando as disposições da sentença como parâmetro máximo de privação de liberdade ou restrição de direitos, observados os limites previstos em lei.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ABE299-3368-4314-A9DD-6186FE58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498600"/>
          </a:xfrm>
        </p:spPr>
        <p:txBody>
          <a:bodyPr/>
          <a:lstStyle/>
          <a:p>
            <a:pPr algn="ctr">
              <a:defRPr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EVOLUÇÃO HISTÓRICA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3F7F0C2-4139-43FF-A90B-D3738C807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76475"/>
            <a:ext cx="7499350" cy="3600450"/>
          </a:xfrm>
        </p:spPr>
        <p:txBody>
          <a:bodyPr/>
          <a:lstStyle/>
          <a:p>
            <a:pPr algn="just">
              <a:defRPr/>
            </a:pPr>
            <a:r>
              <a:rPr lang="pt-BR" sz="2700" dirty="0"/>
              <a:t>1.959 – </a:t>
            </a:r>
            <a:r>
              <a:rPr lang="pt-BR" sz="2800" dirty="0"/>
              <a:t>Declaração dos Direitos da Criança – </a:t>
            </a:r>
            <a:r>
              <a:rPr lang="pt-BR" sz="2800" dirty="0" err="1"/>
              <a:t>Assembléia</a:t>
            </a:r>
            <a:r>
              <a:rPr lang="pt-BR" sz="2800" dirty="0"/>
              <a:t> das Nações Unidas (ONU) – surgimento do </a:t>
            </a:r>
            <a:r>
              <a:rPr lang="pt-BR" sz="2800" dirty="0">
                <a:solidFill>
                  <a:srgbClr val="FF0000"/>
                </a:solidFill>
              </a:rPr>
              <a:t>princípio do melhor interesse</a:t>
            </a:r>
            <a:r>
              <a:rPr lang="pt-BR" sz="2800" dirty="0"/>
              <a:t>, corolário do </a:t>
            </a:r>
            <a:r>
              <a:rPr lang="pt-BR" sz="2800" dirty="0">
                <a:solidFill>
                  <a:srgbClr val="FF0000"/>
                </a:solidFill>
              </a:rPr>
              <a:t>princípio da proteção integral</a:t>
            </a:r>
            <a:r>
              <a:rPr lang="pt-BR" sz="2800" dirty="0"/>
              <a:t>, confirmação</a:t>
            </a:r>
            <a:r>
              <a:rPr lang="pt-BR" sz="2800" dirty="0">
                <a:solidFill>
                  <a:srgbClr val="0000FF"/>
                </a:solidFill>
              </a:rPr>
              <a:t> da dignidade da pessoa humana</a:t>
            </a:r>
          </a:p>
          <a:p>
            <a:pPr algn="just">
              <a:buFontTx/>
              <a:buChar char="-"/>
              <a:defRPr/>
            </a:pPr>
            <a:endParaRPr lang="pt-BR" sz="2700" dirty="0"/>
          </a:p>
          <a:p>
            <a:pPr algn="just">
              <a:defRPr/>
            </a:pPr>
            <a:endParaRPr lang="pt-BR" sz="2700" dirty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888C70-DB4E-4522-973C-198AFA43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515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1747" name="Espaço Reservado para Conteúdo 2">
            <a:extLst>
              <a:ext uri="{FF2B5EF4-FFF2-40B4-BE49-F238E27FC236}">
                <a16:creationId xmlns:a16="http://schemas.microsoft.com/office/drawing/2014/main" xmlns="" id="{722C1B63-DA5D-4DD5-9630-DBF769B6F7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68413"/>
            <a:ext cx="6554788" cy="5400675"/>
          </a:xfrm>
        </p:spPr>
        <p:txBody>
          <a:bodyPr/>
          <a:lstStyle/>
          <a:p>
            <a:pPr eaLnBrk="1" hangingPunct="1"/>
            <a:r>
              <a:rPr lang="pt-BR" altLang="pt-BR" sz="1600"/>
              <a:t>§ 3</a:t>
            </a:r>
            <a:r>
              <a:rPr lang="pt-BR" altLang="pt-BR" sz="1600" u="sng" baseline="30000"/>
              <a:t>o</a:t>
            </a:r>
            <a:r>
              <a:rPr lang="pt-BR" altLang="pt-BR" sz="1600"/>
              <a:t>  Entendem-se por programa de atendimento a organização e o funcionamento, por unidade, das condições necessárias para o cumprimento das medidas socioeducativas. </a:t>
            </a:r>
          </a:p>
          <a:p>
            <a:pPr eaLnBrk="1" hangingPunct="1"/>
            <a:r>
              <a:rPr lang="pt-BR" altLang="pt-BR" sz="1600"/>
              <a:t>§ 4</a:t>
            </a:r>
            <a:r>
              <a:rPr lang="pt-BR" altLang="pt-BR" sz="1600" u="sng" baseline="30000"/>
              <a:t>o</a:t>
            </a:r>
            <a:r>
              <a:rPr lang="pt-BR" altLang="pt-BR" sz="1600"/>
              <a:t>  Entende-se por unidade a base física necessária para a organização e o funcionamento de programa de atendimento. </a:t>
            </a:r>
          </a:p>
          <a:p>
            <a:pPr eaLnBrk="1" hangingPunct="1"/>
            <a:r>
              <a:rPr lang="pt-BR" altLang="pt-BR" sz="1600"/>
              <a:t>§ 5</a:t>
            </a:r>
            <a:r>
              <a:rPr lang="pt-BR" altLang="pt-BR" sz="1600" u="sng" baseline="30000"/>
              <a:t>o</a:t>
            </a:r>
            <a:r>
              <a:rPr lang="pt-BR" altLang="pt-BR" sz="1600"/>
              <a:t>  Entendem-se por entidade de atendimento a pessoa jurídica de direito público ou privado que instala e mantém a unidade e os recursos humanos e materiais necessários ao desenvolvimento de programas de atendimento.</a:t>
            </a:r>
            <a:r>
              <a:rPr lang="pt-BR" altLang="pt-BR" sz="2000"/>
              <a:t> </a:t>
            </a:r>
          </a:p>
          <a:p>
            <a:pPr eaLnBrk="1" hangingPunct="1"/>
            <a:r>
              <a:rPr lang="pt-BR" altLang="pt-BR" sz="2000"/>
              <a:t>Art. 2</a:t>
            </a:r>
            <a:r>
              <a:rPr lang="pt-BR" altLang="pt-BR" sz="2000" u="sng" baseline="30000"/>
              <a:t>o</a:t>
            </a:r>
            <a:r>
              <a:rPr lang="pt-BR" altLang="pt-BR" sz="2000"/>
              <a:t>  O Sinase será coordenado pela União e integrado pelos sistemas </a:t>
            </a:r>
            <a:r>
              <a:rPr lang="pt-BR" altLang="pt-BR" sz="2000" u="sng"/>
              <a:t>estaduais</a:t>
            </a:r>
            <a:r>
              <a:rPr lang="pt-BR" altLang="pt-BR" sz="2000"/>
              <a:t>, distrital e municipais responsáveis pela implementação dos seus respectivos programas de atendimento a adolescente ao qual seja aplicada medida socioeducativa, com liberdade de organização e funcionamento, respeitados os termos desta Lei. 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>
            <a:extLst>
              <a:ext uri="{FF2B5EF4-FFF2-40B4-BE49-F238E27FC236}">
                <a16:creationId xmlns:a16="http://schemas.microsoft.com/office/drawing/2014/main" xmlns="" id="{27F7EA8E-FE4B-4F7A-A978-7D9A6BCAF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6867" name="Espaço Reservado para Conteúdo 2">
            <a:extLst>
              <a:ext uri="{FF2B5EF4-FFF2-40B4-BE49-F238E27FC236}">
                <a16:creationId xmlns:a16="http://schemas.microsoft.com/office/drawing/2014/main" xmlns="" id="{1519AD0F-8BE2-4B9D-99C7-CA9229ED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04813"/>
            <a:ext cx="7705725" cy="64531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pt-BR" altLang="pt-B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Programas de Meio Aberto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13.  Compete à direção do programa de prestação de serviços à comunidade ou de liberdade assistida: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900" dirty="0">
                <a:solidFill>
                  <a:schemeClr val="tx1"/>
                </a:solidFill>
              </a:rPr>
              <a:t>I - selecionar e credenciar orientadores, designando-os, caso a caso, para acompanhar e avaliar o cumprimento da medida;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 - receber o adolescente e seus pais ou responsável e orientá-los sobre a finalidade da medida e a organização e funcionamento do programa;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 - encaminhar o adolescente para o orientador credenciado;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 - supervisionar o desenvolvimento da medida; e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- avaliar, com o orientador, a evolução do cumprimento da medida e, se necessário, propor à autoridade judiciária sua substituição, suspensão ou extinção.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Parágrafo único.  O rol de orientadores credenciados deverá ser comunicado, semestralmente, à autoridade judiciária e ao Ministério Público.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Art. 14.  Incumbe ainda à direção do programa de medida de prestação de serviços à comunidade selecionar e credenciar entidades assistenciais, hospitais, escolas ou outros estabelecimentos congêneres, bem como os programas comunitários ou governamentais, de acordo com o perfil do </a:t>
            </a:r>
            <a:r>
              <a:rPr lang="pt-BR" altLang="pt-BR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socioeducando</a:t>
            </a:r>
            <a:r>
              <a:rPr lang="pt-BR" alt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o ambiente no qual a medida será cumprida.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>
            <a:extLst>
              <a:ext uri="{FF2B5EF4-FFF2-40B4-BE49-F238E27FC236}">
                <a16:creationId xmlns:a16="http://schemas.microsoft.com/office/drawing/2014/main" xmlns="" id="{E218B203-D535-48C7-9179-AFAC339BD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8915" name="Espaço Reservado para Conteúdo 2">
            <a:extLst>
              <a:ext uri="{FF2B5EF4-FFF2-40B4-BE49-F238E27FC236}">
                <a16:creationId xmlns:a16="http://schemas.microsoft.com/office/drawing/2014/main" xmlns="" id="{E202FAF7-8DCD-456E-A5D6-151201C919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349500"/>
            <a:ext cx="6634163" cy="3692525"/>
          </a:xfrm>
        </p:spPr>
        <p:txBody>
          <a:bodyPr/>
          <a:lstStyle/>
          <a:p>
            <a:pPr eaLnBrk="1" hangingPunct="1"/>
            <a:r>
              <a:rPr lang="pt-BR" altLang="pt-BR" sz="2400">
                <a:solidFill>
                  <a:schemeClr val="tx1"/>
                </a:solidFill>
              </a:rPr>
              <a:t> § 2</a:t>
            </a:r>
            <a:r>
              <a:rPr lang="pt-BR" altLang="pt-BR" sz="2400" u="sng" baseline="30000">
                <a:solidFill>
                  <a:schemeClr val="tx1"/>
                </a:solidFill>
              </a:rPr>
              <a:t>o</a:t>
            </a:r>
            <a:r>
              <a:rPr lang="pt-BR" altLang="pt-BR" sz="2400">
                <a:solidFill>
                  <a:schemeClr val="tx1"/>
                </a:solidFill>
              </a:rPr>
              <a:t>  As pessoas jurídicas de direito público e as organizações não governamentais responderão pelos danos que seus agentes causarem às crianças e aos adolescentes, caracterizado o descumprimento dos princípios norteadores das atividades de proteção específica.     (artigo 97 do ECA)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60DC33AE-27B4-4E23-B906-1A44E944A9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35100" y="274638"/>
            <a:ext cx="749935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 sz="39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0023C8BC-AE07-4478-8425-56671C1ABC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908050"/>
            <a:ext cx="6553200" cy="5675313"/>
          </a:xfrm>
        </p:spPr>
        <p:txBody>
          <a:bodyPr/>
          <a:lstStyle/>
          <a:p>
            <a:pPr algn="just" eaLnBrk="1" hangingPunct="1"/>
            <a:r>
              <a:rPr lang="pt-BR" altLang="pt-BR" sz="2800" i="1">
                <a:solidFill>
                  <a:schemeClr val="tx1"/>
                </a:solidFill>
              </a:rPr>
              <a:t>“Toda pessoa nasce com um potencial e tem direito de desenvolvê-lo. Para desenvolver o seu potencial as pessoas precisam de oportunidades. O que uma pessoa se torna ao longo da vida depende de duas coisas: as oportunidades que tem e as escolhas que fez. Além de ter oportunidades as pessoas precisam ser preparadas para fazer escolhas”.</a:t>
            </a:r>
            <a:r>
              <a:rPr lang="pt-BR" altLang="pt-BR" sz="2800">
                <a:solidFill>
                  <a:schemeClr val="tx1"/>
                </a:solidFill>
              </a:rPr>
              <a:t>  (Paradigma do Desenvolvimento Humano do Programa das Nações Unidas para o Desenvolvimento - PNUD)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>
            <a:extLst>
              <a:ext uri="{FF2B5EF4-FFF2-40B4-BE49-F238E27FC236}">
                <a16:creationId xmlns:a16="http://schemas.microsoft.com/office/drawing/2014/main" xmlns="" id="{0826CCB7-556A-46FC-8EB4-BC97BAF61F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6661150" cy="29527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sz="2800" dirty="0"/>
              <a:t/>
            </a:r>
            <a:br>
              <a:rPr lang="pt-BR" altLang="pt-BR" sz="2800" dirty="0"/>
            </a:b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“A sociedade precisa aprender com a juventude, e com eles aprender a sonhar, o que impulsiona experimentar os contrastes entre o ideal e a realidade e o estar aberto ao novo.” (</a:t>
            </a:r>
            <a:r>
              <a:rPr lang="pt-BR" altLang="pt-BR" sz="2800" dirty="0" err="1">
                <a:solidFill>
                  <a:schemeClr val="accent1">
                    <a:lumMod val="50000"/>
                  </a:schemeClr>
                </a:solidFill>
              </a:rPr>
              <a:t>Pessini</a:t>
            </a: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, 1997)</a:t>
            </a:r>
            <a:r>
              <a:rPr lang="pt-BR" altLang="pt-BR" sz="3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altLang="pt-BR" sz="3400" dirty="0">
                <a:solidFill>
                  <a:schemeClr val="accent1">
                    <a:lumMod val="50000"/>
                  </a:schemeClr>
                </a:solidFill>
              </a:rPr>
            </a:br>
            <a:endParaRPr lang="pt-BR" alt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xmlns="" id="{ADCABB62-CAFE-4B2D-89FE-F9E27A1EAB1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913" y="3182938"/>
            <a:ext cx="5130800" cy="3014662"/>
          </a:xfrm>
          <a:noFill/>
        </p:spPr>
      </p:pic>
      <p:sp>
        <p:nvSpPr>
          <p:cNvPr id="41988" name="Retângulo 4">
            <a:extLst>
              <a:ext uri="{FF2B5EF4-FFF2-40B4-BE49-F238E27FC236}">
                <a16:creationId xmlns:a16="http://schemas.microsoft.com/office/drawing/2014/main" xmlns="" id="{4FB05694-E93A-493C-A2A7-DAA818C3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244850"/>
            <a:ext cx="6661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pt-BR" altLang="pt-BR" b="1">
                <a:solidFill>
                  <a:schemeClr val="tx1"/>
                </a:solidFill>
                <a:latin typeface="Gill Sans MT" panose="020B0502020104020203" pitchFamily="34" charset="0"/>
              </a:rPr>
              <a:t>					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pt-BR" altLang="pt-BR" b="1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pt-BR" altLang="pt-BR" b="1">
                <a:solidFill>
                  <a:schemeClr val="tx1"/>
                </a:solidFill>
                <a:latin typeface="Gill Sans MT" panose="020B0502020104020203" pitchFamily="34" charset="0"/>
              </a:rPr>
              <a:t>					Mark Zuckerberg</a:t>
            </a: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003A5C-E6A2-4715-8EB9-21423CA4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3011" name="Espaço Reservado para Conteúdo 3">
            <a:extLst>
              <a:ext uri="{FF2B5EF4-FFF2-40B4-BE49-F238E27FC236}">
                <a16:creationId xmlns:a16="http://schemas.microsoft.com/office/drawing/2014/main" xmlns="" id="{2A6AA814-6993-4C8C-8043-36ECBA525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865188"/>
            <a:ext cx="6399213" cy="5400675"/>
          </a:xfr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260673-828C-42F3-B708-B8CC5651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4400" dirty="0">
                <a:solidFill>
                  <a:srgbClr val="FF0000"/>
                </a:solidFill>
              </a:rPr>
              <a:t>De Objeto de proteção para Sujeito de Direitos</a:t>
            </a:r>
            <a:br>
              <a:rPr lang="pt-BR" sz="4400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435" name="Espaço Reservado para Conteúdo 2">
            <a:extLst>
              <a:ext uri="{FF2B5EF4-FFF2-40B4-BE49-F238E27FC236}">
                <a16:creationId xmlns:a16="http://schemas.microsoft.com/office/drawing/2014/main" xmlns="" id="{F1B9742E-5709-4A98-97DE-2B577665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76872"/>
            <a:ext cx="7128792" cy="397152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pt-BR" altLang="pt-BR" sz="2400" dirty="0"/>
              <a:t>1.985 – 7º Congresso das Nações Unidas – Regras Mínimas das Nações Unidas para a Administração da Justiça da Infância e Juventude – Regras de Beijing – prevenção de atos infracionais e tratamento de seus autores</a:t>
            </a:r>
          </a:p>
          <a:p>
            <a:pPr algn="just">
              <a:buFontTx/>
              <a:buChar char="-"/>
            </a:pPr>
            <a:r>
              <a:rPr lang="pt-BR" altLang="pt-BR" sz="2400"/>
              <a:t>1.989 </a:t>
            </a:r>
            <a:r>
              <a:rPr lang="pt-BR" altLang="pt-BR" sz="2400" dirty="0"/>
              <a:t>– Convenção de Nova Iorque – inaugurada fase da “Proteção Integral”</a:t>
            </a:r>
          </a:p>
          <a:p>
            <a:endParaRPr lang="pt-BR" alt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765EB1-FDBD-46D3-97AF-7214D0AE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t-BR" dirty="0"/>
              <a:t>EVOLUÇÃO HISTÓRICA</a:t>
            </a:r>
            <a:br>
              <a:rPr lang="pt-BR" dirty="0"/>
            </a:br>
            <a:r>
              <a:rPr lang="pt-BR" dirty="0"/>
              <a:t> NO BRASIL</a:t>
            </a:r>
          </a:p>
        </p:txBody>
      </p:sp>
      <p:sp>
        <p:nvSpPr>
          <p:cNvPr id="21507" name="Espaço Reservado para Conteúdo 2">
            <a:extLst>
              <a:ext uri="{FF2B5EF4-FFF2-40B4-BE49-F238E27FC236}">
                <a16:creationId xmlns:a16="http://schemas.microsoft.com/office/drawing/2014/main" xmlns="" id="{3895293F-D342-4BA1-B592-98F1796E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2856"/>
            <a:ext cx="7922840" cy="3960440"/>
          </a:xfrm>
        </p:spPr>
        <p:txBody>
          <a:bodyPr/>
          <a:lstStyle/>
          <a:p>
            <a:r>
              <a:rPr lang="pt-BR" altLang="pt-BR" sz="2400" dirty="0"/>
              <a:t>Anos 80 – visão diferente da infância – movimentos sociais e abertura política</a:t>
            </a:r>
          </a:p>
          <a:p>
            <a:r>
              <a:rPr lang="pt-BR" altLang="pt-BR" sz="2400" dirty="0"/>
              <a:t>1.988 – Constituição Federal – artigo 226</a:t>
            </a:r>
          </a:p>
          <a:p>
            <a:r>
              <a:rPr lang="pt-BR" altLang="pt-BR" sz="2400" dirty="0"/>
              <a:t>1.990 – ECA – conotação de equilíbrio entre a proteção e a responsabilização dos jovens – ênfase na garantias de direitos, dada a especial situação de precariedade e imaturidade a exigir políticas públicas fomentadas pelo Estado.</a:t>
            </a:r>
          </a:p>
          <a:p>
            <a:r>
              <a:rPr lang="pt-BR" altLang="pt-BR" sz="2400" dirty="0"/>
              <a:t>Lei 8.242/91 – criou o CONANDA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D44ECCF6-2033-4158-9B8C-21CF34F21B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35100" y="274638"/>
            <a:ext cx="7499350" cy="9223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pt-BR" altLang="pt-BR" sz="3900" dirty="0">
                <a:solidFill>
                  <a:srgbClr val="C84F2E"/>
                </a:solidFill>
                <a:effectLst/>
              </a:rPr>
              <a:t>ECA - ROL DE PRINCÍPIOS (ART. 100)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0330808F-72CA-4720-A2E0-BCF04E6E80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136706" cy="568863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altLang="pt-BR" sz="2400" dirty="0"/>
              <a:t>I – condição da criança e do adolescente como sujeitos de direitos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II – proteção integral e prioritária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III – responsabilidade primária e solidária do poder público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IV – interesse superior da criança e do adolescente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V – privacidade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VI – intervenção precoce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VII – intervenção mínima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VIII – proporcionalidade e atualidade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IX – responsabilidade parental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X – prevalência da família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XI – obrigatoriedade da informação</a:t>
            </a:r>
          </a:p>
          <a:p>
            <a:pPr algn="just">
              <a:lnSpc>
                <a:spcPct val="80000"/>
              </a:lnSpc>
            </a:pPr>
            <a:r>
              <a:rPr lang="pt-BR" altLang="pt-BR" sz="2400" dirty="0"/>
              <a:t>XII – oitiva obrigatória e participação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9F4AFF43-5240-425E-A281-F9F5596268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F355DFDE-E7BA-402B-BA05-23EFDD6334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0850" y="829015"/>
            <a:ext cx="7186612" cy="5472112"/>
          </a:xfrm>
        </p:spPr>
        <p:txBody>
          <a:bodyPr/>
          <a:lstStyle/>
          <a:p>
            <a:pPr algn="just" eaLnBrk="1" hangingPunct="1"/>
            <a:r>
              <a:rPr lang="pt-BR" altLang="pt-BR" sz="2800" b="1">
                <a:solidFill>
                  <a:schemeClr val="tx1"/>
                </a:solidFill>
              </a:rPr>
              <a:t>Adolescente em conflito com a lei</a:t>
            </a:r>
            <a:r>
              <a:rPr lang="pt-BR" altLang="pt-BR" sz="2800">
                <a:solidFill>
                  <a:schemeClr val="tx1"/>
                </a:solidFill>
              </a:rPr>
              <a:t> = produto e responsabilidade da família, estado e sociedade civil (artigo 227, CF e art. 111, ECA), devendo o poder público </a:t>
            </a:r>
            <a:r>
              <a:rPr lang="pt-BR" altLang="pt-BR" sz="2800" i="1">
                <a:solidFill>
                  <a:schemeClr val="tx1"/>
                </a:solidFill>
              </a:rPr>
              <a:t>implementar</a:t>
            </a:r>
            <a:r>
              <a:rPr lang="pt-BR" altLang="pt-BR" sz="2800">
                <a:solidFill>
                  <a:schemeClr val="tx1"/>
                </a:solidFill>
              </a:rPr>
              <a:t> políticas públicas que tenham um caráter eficaz e </a:t>
            </a:r>
            <a:r>
              <a:rPr lang="pt-BR" altLang="pt-BR" sz="2800" i="1">
                <a:solidFill>
                  <a:schemeClr val="tx1"/>
                </a:solidFill>
              </a:rPr>
              <a:t>previnam</a:t>
            </a:r>
            <a:r>
              <a:rPr lang="pt-BR" altLang="pt-BR" sz="2800">
                <a:solidFill>
                  <a:schemeClr val="tx1"/>
                </a:solidFill>
              </a:rPr>
              <a:t> no sentido de </a:t>
            </a:r>
            <a:r>
              <a:rPr lang="pt-BR" altLang="pt-BR" sz="2800" u="sng">
                <a:solidFill>
                  <a:schemeClr val="tx1"/>
                </a:solidFill>
              </a:rPr>
              <a:t>impedir, evitar</a:t>
            </a:r>
            <a:r>
              <a:rPr lang="pt-BR" altLang="pt-BR" sz="2800">
                <a:solidFill>
                  <a:schemeClr val="tx1"/>
                </a:solidFill>
              </a:rPr>
              <a:t> que a criança e o jovem marchem em direção ao crime </a:t>
            </a:r>
            <a:r>
              <a:rPr lang="pt-BR" altLang="pt-BR" sz="2800" i="1">
                <a:solidFill>
                  <a:schemeClr val="tx1"/>
                </a:solidFill>
              </a:rPr>
              <a:t>efetivando</a:t>
            </a:r>
            <a:r>
              <a:rPr lang="pt-BR" altLang="pt-BR" sz="2800">
                <a:solidFill>
                  <a:schemeClr val="tx1"/>
                </a:solidFill>
              </a:rPr>
              <a:t> a garantia dos direitos fundamentais, pois ninguém nasce infrator.  Nossas crianças e adolescentes são produtos do meio com que interagem.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4E42C6-6D9B-4058-9B98-0270B176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464918-13BC-4653-8C47-C1FED03C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146550" cy="4991100"/>
          </a:xfrm>
        </p:spPr>
        <p:txBody>
          <a:bodyPr rtlCol="0">
            <a:normAutofit fontScale="92500"/>
          </a:bodyPr>
          <a:lstStyle/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dirty="0">
                <a:solidFill>
                  <a:srgbClr val="0070C0"/>
                </a:solidFill>
                <a:latin typeface="appleberry" pitchFamily="2" charset="0"/>
              </a:rPr>
              <a:t>      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dirty="0">
                <a:solidFill>
                  <a:srgbClr val="0070C0"/>
                </a:solidFill>
                <a:latin typeface="appleberry" pitchFamily="2" charset="0"/>
              </a:rPr>
              <a:t>    </a:t>
            </a:r>
            <a:r>
              <a:rPr lang="pt-BR" altLang="pt-BR" sz="3500" dirty="0">
                <a:solidFill>
                  <a:srgbClr val="0070C0"/>
                </a:solidFill>
                <a:latin typeface="appleberry" pitchFamily="2" charset="0"/>
              </a:rPr>
              <a:t> ADOLESCENTE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pt-BR" dirty="0">
              <a:solidFill>
                <a:srgbClr val="0070C0"/>
              </a:solidFill>
              <a:latin typeface="appleberry" pitchFamily="2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2600" dirty="0">
                <a:solidFill>
                  <a:schemeClr val="tx1"/>
                </a:solidFill>
                <a:latin typeface="appleberry" pitchFamily="2" charset="0"/>
              </a:rPr>
              <a:t>Pessoa </a:t>
            </a:r>
            <a:r>
              <a:rPr lang="pt-BR" altLang="pt-BR" sz="2600" b="1" dirty="0">
                <a:solidFill>
                  <a:schemeClr val="tx1"/>
                </a:solidFill>
                <a:latin typeface="appleberry" pitchFamily="2" charset="0"/>
              </a:rPr>
              <a:t>entre 12 anos completos até 18 anos </a:t>
            </a:r>
            <a:r>
              <a:rPr lang="pt-BR" altLang="pt-BR" sz="2600" dirty="0">
                <a:solidFill>
                  <a:schemeClr val="tx1"/>
                </a:solidFill>
                <a:latin typeface="appleberry" pitchFamily="2" charset="0"/>
              </a:rPr>
              <a:t>de idade incompletos.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altLang="pt-BR" sz="2600" dirty="0">
              <a:solidFill>
                <a:schemeClr val="tx1"/>
              </a:solidFill>
              <a:latin typeface="appleberry" pitchFamily="2" charset="0"/>
            </a:endParaRP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2600" dirty="0">
                <a:solidFill>
                  <a:schemeClr val="tx1"/>
                </a:solidFill>
              </a:rPr>
              <a:t>*critério etário : 18 anos de idade à </a:t>
            </a:r>
            <a:r>
              <a:rPr lang="pt-BR" altLang="pt-BR" sz="2600" u="sng" dirty="0">
                <a:solidFill>
                  <a:schemeClr val="tx1"/>
                </a:solidFill>
              </a:rPr>
              <a:t>data do fato</a:t>
            </a:r>
          </a:p>
          <a:p>
            <a:pPr marL="8255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altLang="pt-BR" dirty="0">
              <a:solidFill>
                <a:schemeClr val="tx1">
                  <a:lumMod val="75000"/>
                  <a:lumOff val="25000"/>
                </a:schemeClr>
              </a:solidFill>
              <a:latin typeface="appleberry" pitchFamily="2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B6207B4-FF07-49F4-898C-068F182C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538" y="669925"/>
            <a:ext cx="4146550" cy="5783263"/>
          </a:xfrm>
        </p:spPr>
        <p:txBody>
          <a:bodyPr rtlCol="0">
            <a:normAutofit fontScale="92500"/>
          </a:bodyPr>
          <a:lstStyle/>
          <a:p>
            <a:pPr marL="8255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 INFRACIONAL</a:t>
            </a:r>
          </a:p>
          <a:p>
            <a:pPr marL="26988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altLang="pt-BR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8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t-BR" altLang="pt-BR" sz="2500" dirty="0">
                <a:solidFill>
                  <a:schemeClr val="tx1"/>
                </a:solidFill>
              </a:rPr>
              <a:t>Art. 103 do ECA : conduta descrita como crime ou contravenção penal.</a:t>
            </a:r>
          </a:p>
          <a:p>
            <a:pPr marL="26988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altLang="pt-BR" sz="25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pt-BR" sz="25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500" dirty="0">
                <a:solidFill>
                  <a:schemeClr val="tx1"/>
                </a:solidFill>
              </a:rPr>
              <a:t>É possível o cumprimento da medida socioeducativa </a:t>
            </a:r>
            <a:r>
              <a:rPr lang="pt-BR" sz="2500" u="sng" dirty="0">
                <a:solidFill>
                  <a:schemeClr val="tx1"/>
                </a:solidFill>
              </a:rPr>
              <a:t>até os 21 anos de idade</a:t>
            </a:r>
            <a:r>
              <a:rPr lang="pt-BR" sz="2500" dirty="0">
                <a:solidFill>
                  <a:schemeClr val="tx1"/>
                </a:solidFill>
              </a:rPr>
              <a:t>, aplicada a adolescente em razão de fato praticado durante </a:t>
            </a:r>
            <a:r>
              <a:rPr lang="pt-BR" sz="2500">
                <a:solidFill>
                  <a:schemeClr val="tx1"/>
                </a:solidFill>
              </a:rPr>
              <a:t>a menoridade </a:t>
            </a:r>
            <a:r>
              <a:rPr lang="pt-BR" sz="2500" dirty="0">
                <a:solidFill>
                  <a:schemeClr val="tx1"/>
                </a:solidFill>
              </a:rPr>
              <a:t>- Súmula 605/STJ</a:t>
            </a:r>
          </a:p>
          <a:p>
            <a:pPr marL="8255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t-BR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04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CC794126-70FB-4BD0-BC3E-908664A71A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30300" y="476250"/>
            <a:ext cx="6249988" cy="172878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pt-BR" dirty="0">
                <a:solidFill>
                  <a:schemeClr val="accent2">
                    <a:lumMod val="50000"/>
                  </a:schemeClr>
                </a:solidFill>
              </a:rPr>
              <a:t>Fatores que levam ao AI: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BC15D52A-E8A4-4DB9-ABD0-8B33B8362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2205038"/>
            <a:ext cx="7704138" cy="4652962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2450" dirty="0">
                <a:solidFill>
                  <a:schemeClr val="tx1"/>
                </a:solidFill>
              </a:rPr>
              <a:t>- educação falha (familiar e escolar)**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2450" dirty="0">
                <a:solidFill>
                  <a:schemeClr val="tx1"/>
                </a:solidFill>
              </a:rPr>
              <a:t>- influência de amigos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2450" dirty="0">
                <a:solidFill>
                  <a:schemeClr val="tx1"/>
                </a:solidFill>
              </a:rPr>
              <a:t>- falta de outras ocupações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2450" dirty="0">
                <a:solidFill>
                  <a:schemeClr val="tx1"/>
                </a:solidFill>
              </a:rPr>
              <a:t>- ausência de alternativas como cursos profissionalizantes, atividades artísticas e culturais, esporte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2450" dirty="0">
                <a:solidFill>
                  <a:schemeClr val="tx1"/>
                </a:solidFill>
              </a:rPr>
              <a:t>- ausência de suporte emocional por parte dos pais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2450" dirty="0">
                <a:solidFill>
                  <a:schemeClr val="tx1"/>
                </a:solidFill>
              </a:rPr>
              <a:t>- drogadição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BR" altLang="pt-BR" sz="2450" dirty="0">
                <a:solidFill>
                  <a:schemeClr val="tx1"/>
                </a:solidFill>
              </a:rPr>
              <a:t>- estigmatização por parte da comunidade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2213</TotalTime>
  <Words>1408</Words>
  <Application>Microsoft Office PowerPoint</Application>
  <PresentationFormat>Apresentação na tela (4:3)</PresentationFormat>
  <Paragraphs>182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Facetado</vt:lpstr>
      <vt:lpstr>Slide 1</vt:lpstr>
      <vt:lpstr> Campo Grande, 15 de agosto de 2.019  MEDIDAS SOCIOEDUCATIVAS  EM MEIO ABERTO</vt:lpstr>
      <vt:lpstr> EVOLUÇÃO HISTÓRICA</vt:lpstr>
      <vt:lpstr>De Objeto de proteção para Sujeito de Direitos </vt:lpstr>
      <vt:lpstr>EVOLUÇÃO HISTÓRICA  NO BRASIL</vt:lpstr>
      <vt:lpstr>ECA - ROL DE PRINCÍPIOS (ART. 100)</vt:lpstr>
      <vt:lpstr>Slide 7</vt:lpstr>
      <vt:lpstr>Slide 8</vt:lpstr>
      <vt:lpstr>Fatores que levam ao AI:</vt:lpstr>
      <vt:lpstr>Acompanhamento d@ adolescente</vt:lpstr>
      <vt:lpstr>     DAS MEDIDAS SOCIOEDUCATIVAS</vt:lpstr>
      <vt:lpstr>MEDIDAS SOCIOEDUCATIVAS</vt:lpstr>
      <vt:lpstr> MSE</vt:lpstr>
      <vt:lpstr>MODALIDADES:</vt:lpstr>
      <vt:lpstr> MEDIDAS EM MEIO ABERTO</vt:lpstr>
      <vt:lpstr>Descentralização das políticas públicas e Municipalização das MSE em meio aberto</vt:lpstr>
      <vt:lpstr>CREAS</vt:lpstr>
      <vt:lpstr>PASSOS:</vt:lpstr>
      <vt:lpstr>Prestação de Serviços à Comunidade (PSC)</vt:lpstr>
      <vt:lpstr>-Realização de tarefas gratuitas de interesse geral</vt:lpstr>
      <vt:lpstr>Slide 21</vt:lpstr>
      <vt:lpstr>Sigilo quanto ao Ato Infracional (segredo de justiça)</vt:lpstr>
      <vt:lpstr>Slide 23</vt:lpstr>
      <vt:lpstr>Responsabilidade do Orientador:</vt:lpstr>
      <vt:lpstr>EIXOS Estruturantes para cumprimento das MSE – meio aberto</vt:lpstr>
      <vt:lpstr>Slide 26</vt:lpstr>
      <vt:lpstr>Relatório da UNICEF(2.014):</vt:lpstr>
      <vt:lpstr>Slide 28</vt:lpstr>
      <vt:lpstr>LEI Nº 12.594, DE 18/01/2012 - SINASE</vt:lpstr>
      <vt:lpstr>Slide 30</vt:lpstr>
      <vt:lpstr>Slide 31</vt:lpstr>
      <vt:lpstr>Slide 32</vt:lpstr>
      <vt:lpstr>Slide 33</vt:lpstr>
      <vt:lpstr> “A sociedade precisa aprender com a juventude, e com eles aprender a sonhar, o que impulsiona experimentar os contrastes entre o ideal e a realidade e o estar aberto ao novo.” (Pessini, 1997) </vt:lpstr>
      <vt:lpstr>Slide 35</vt:lpstr>
    </vt:vector>
  </TitlesOfParts>
  <Company>DPGE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DE APURAÇÃO DE ATO INFRACIONAL</dc:title>
  <dc:creator>Debora Maria de Souza Paulino</dc:creator>
  <cp:lastModifiedBy>C´liente</cp:lastModifiedBy>
  <cp:revision>60</cp:revision>
  <dcterms:created xsi:type="dcterms:W3CDTF">2015-09-28T20:12:53Z</dcterms:created>
  <dcterms:modified xsi:type="dcterms:W3CDTF">2019-08-22T12:05:41Z</dcterms:modified>
</cp:coreProperties>
</file>