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246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032360" y="4361040"/>
            <a:ext cx="518364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032360" y="436104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688440" y="436104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785200" y="385452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538040" y="385452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032360" y="436104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785200" y="436104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538040" y="436104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288000" y="1728000"/>
            <a:ext cx="8927640" cy="828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032360" y="436104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688440" y="436104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032360" y="4361040"/>
            <a:ext cx="518364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032360" y="4361040"/>
            <a:ext cx="518364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032360" y="436104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688440" y="436104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785200" y="385452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538040" y="385452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032360" y="436104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5785200" y="436104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538040" y="4361040"/>
            <a:ext cx="16689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88000" y="1728000"/>
            <a:ext cx="8927640" cy="828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032360" y="436104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688440" y="436104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688440" y="3854520"/>
            <a:ext cx="252936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032360" y="4361040"/>
            <a:ext cx="5183640" cy="46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>
              <a:spcAft>
                <a:spcPts val="1417"/>
              </a:spcAft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 algn="r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 algn="r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 algn="r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7200000"/>
            <a:ext cx="2348280" cy="233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C4A07DE-220D-4322-87EF-D1ED113C0067}" type="slidenum">
              <a:rPr lang="pt-BR" sz="1400" b="0" strike="noStrike" spc="-1">
                <a:latin typeface="Times New Roman"/>
              </a:rPr>
              <a:pPr algn="r"/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7720" y="72720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F5EC21F-AA6F-4E08-B6F5-E2E7DF70BEA0}" type="slidenum">
              <a:rPr lang="pt-BR" sz="1400" b="0" strike="noStrike" spc="-1">
                <a:latin typeface="Times New Roman"/>
              </a:rPr>
              <a:pPr algn="r"/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88000" y="1720440"/>
            <a:ext cx="8927640" cy="180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4400" b="0" u="sng" strike="noStrike" spc="-1">
                <a:uFillTx/>
                <a:latin typeface="MV Boli"/>
              </a:rPr>
              <a:t>CORUMBÁ EM AÇÃO CONTRA O TRABALHO INFANTIL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3240000" y="6446520"/>
            <a:ext cx="5183640" cy="96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400" b="0" strike="noStrike" spc="-1">
                <a:latin typeface="MV Boli"/>
              </a:rPr>
              <a:t>DALVA DA SILVA GOMES 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84" name="Imagem 83"/>
          <p:cNvPicPr/>
          <p:nvPr/>
        </p:nvPicPr>
        <p:blipFill>
          <a:blip r:embed="rId2"/>
          <a:stretch/>
        </p:blipFill>
        <p:spPr>
          <a:xfrm>
            <a:off x="1513440" y="144360"/>
            <a:ext cx="6910560" cy="1655640"/>
          </a:xfrm>
          <a:prstGeom prst="rect">
            <a:avLst/>
          </a:prstGeom>
          <a:ln>
            <a:noFill/>
          </a:ln>
        </p:spPr>
      </p:pic>
      <p:pic>
        <p:nvPicPr>
          <p:cNvPr id="85" name="Imagem 84"/>
          <p:cNvPicPr/>
          <p:nvPr/>
        </p:nvPicPr>
        <p:blipFill>
          <a:blip r:embed="rId3"/>
          <a:stretch/>
        </p:blipFill>
        <p:spPr>
          <a:xfrm>
            <a:off x="3168000" y="4032000"/>
            <a:ext cx="4536000" cy="22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60360" y="360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pt-BR" sz="4400" b="0" strike="noStrike" spc="-1">
                <a:latin typeface="Arial"/>
              </a:rPr>
              <a:t>EXPERIÊNCIA EXITOSA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864000" y="2232000"/>
            <a:ext cx="8640000" cy="36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algn="ctr">
              <a:spcAft>
                <a:spcPts val="1417"/>
              </a:spcAft>
            </a:pPr>
            <a:r>
              <a:rPr lang="pt-BR" sz="3600" b="0" strike="noStrike" spc="-1">
                <a:latin typeface="Arial"/>
              </a:rPr>
              <a:t>TRANSFORMAÇÃO DOS PROFISSIONAIS DA SECRETARIA MUNICIPAL DE ASSISTÊNCIA SOCIAL EM MULTIPLICADORES NA AÇÃO DO COMBATE AO TRABALHO INFANTIL, ALCANÇANDO ASSIM TODAS AS REGIÕES DO MUNICÍPIO DE CORUMBÁ-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16360" y="660960"/>
            <a:ext cx="9359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pt-BR" sz="2800" b="0" strike="noStrike" spc="-1">
                <a:latin typeface="MV Boli"/>
                <a:ea typeface="Times New Roman"/>
              </a:rPr>
              <a:t>CREAS PRESENTE NA AÇÃO CIDADANIA OFICINA DE CATAVENTO (COMBATE AO TRABALHO INFANTIL)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98" name="Imagem 97"/>
          <p:cNvPicPr/>
          <p:nvPr/>
        </p:nvPicPr>
        <p:blipFill>
          <a:blip r:embed="rId2"/>
          <a:stretch/>
        </p:blipFill>
        <p:spPr>
          <a:xfrm>
            <a:off x="1008000" y="2722680"/>
            <a:ext cx="3960000" cy="3109320"/>
          </a:xfrm>
          <a:prstGeom prst="rect">
            <a:avLst/>
          </a:prstGeom>
          <a:ln>
            <a:noFill/>
          </a:ln>
        </p:spPr>
      </p:pic>
      <p:pic>
        <p:nvPicPr>
          <p:cNvPr id="99" name="Imagem 98"/>
          <p:cNvPicPr/>
          <p:nvPr/>
        </p:nvPicPr>
        <p:blipFill>
          <a:blip r:embed="rId3"/>
          <a:stretch/>
        </p:blipFill>
        <p:spPr>
          <a:xfrm>
            <a:off x="5184000" y="2727000"/>
            <a:ext cx="3744000" cy="317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16000" y="66132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800" b="0" strike="noStrike" spc="-1">
                <a:latin typeface="MV Boli"/>
              </a:rPr>
              <a:t>CAPACITAÇÃO COM TÉCNICOS DA SMAS PARA SEREM MULTIPLICADORES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101" name="Imagem 100"/>
          <p:cNvPicPr/>
          <p:nvPr/>
        </p:nvPicPr>
        <p:blipFill>
          <a:blip r:embed="rId2"/>
          <a:stretch/>
        </p:blipFill>
        <p:spPr>
          <a:xfrm>
            <a:off x="6768000" y="2304000"/>
            <a:ext cx="2952000" cy="2808000"/>
          </a:xfrm>
          <a:prstGeom prst="rect">
            <a:avLst/>
          </a:prstGeom>
          <a:ln>
            <a:noFill/>
          </a:ln>
        </p:spPr>
      </p:pic>
      <p:pic>
        <p:nvPicPr>
          <p:cNvPr id="102" name="Imagem 101"/>
          <p:cNvPicPr/>
          <p:nvPr/>
        </p:nvPicPr>
        <p:blipFill>
          <a:blip r:embed="rId3"/>
          <a:stretch/>
        </p:blipFill>
        <p:spPr>
          <a:xfrm>
            <a:off x="360000" y="2520000"/>
            <a:ext cx="3024000" cy="3096000"/>
          </a:xfrm>
          <a:prstGeom prst="rect">
            <a:avLst/>
          </a:prstGeom>
          <a:ln>
            <a:noFill/>
          </a:ln>
        </p:spPr>
      </p:pic>
      <p:pic>
        <p:nvPicPr>
          <p:cNvPr id="103" name="Imagem 102"/>
          <p:cNvPicPr/>
          <p:nvPr/>
        </p:nvPicPr>
        <p:blipFill>
          <a:blip r:embed="rId4"/>
          <a:stretch/>
        </p:blipFill>
        <p:spPr>
          <a:xfrm>
            <a:off x="3456000" y="2448000"/>
            <a:ext cx="3096000" cy="31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60000" y="733320"/>
            <a:ext cx="928800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800" b="1" strike="noStrike" spc="-1">
                <a:latin typeface="MV Boli"/>
              </a:rPr>
              <a:t>DIALOGO ABERTO SOBRE TRABALHO INFANTIL COM FAMÍLIAS DOS CRAS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105" name="Imagem 104"/>
          <p:cNvPicPr/>
          <p:nvPr/>
        </p:nvPicPr>
        <p:blipFill>
          <a:blip r:embed="rId2"/>
          <a:stretch/>
        </p:blipFill>
        <p:spPr>
          <a:xfrm>
            <a:off x="1584000" y="2376000"/>
            <a:ext cx="6768000" cy="381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288000" y="432000"/>
            <a:ext cx="8927640" cy="196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200" b="0" strike="noStrike" spc="-1">
                <a:latin typeface="MV Boli"/>
              </a:rPr>
              <a:t>ATIVIDADES INTENSAS DE COMBATE AO TRABALHO INFANTIL DURANTE O SÃO JOÃO DE CORUMBÁ - 2019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107" name="Imagem 106"/>
          <p:cNvPicPr/>
          <p:nvPr/>
        </p:nvPicPr>
        <p:blipFill>
          <a:blip r:embed="rId2"/>
          <a:stretch/>
        </p:blipFill>
        <p:spPr>
          <a:xfrm>
            <a:off x="504000" y="2592000"/>
            <a:ext cx="2808000" cy="3528000"/>
          </a:xfrm>
          <a:prstGeom prst="rect">
            <a:avLst/>
          </a:prstGeom>
          <a:ln>
            <a:noFill/>
          </a:ln>
        </p:spPr>
      </p:pic>
      <p:pic>
        <p:nvPicPr>
          <p:cNvPr id="108" name="Imagem 107"/>
          <p:cNvPicPr/>
          <p:nvPr/>
        </p:nvPicPr>
        <p:blipFill>
          <a:blip r:embed="rId3" cstate="print"/>
          <a:stretch/>
        </p:blipFill>
        <p:spPr>
          <a:xfrm>
            <a:off x="6696000" y="2663640"/>
            <a:ext cx="2376000" cy="3384360"/>
          </a:xfrm>
          <a:prstGeom prst="rect">
            <a:avLst/>
          </a:prstGeom>
          <a:ln>
            <a:noFill/>
          </a:ln>
        </p:spPr>
      </p:pic>
      <p:pic>
        <p:nvPicPr>
          <p:cNvPr id="109" name="Imagem 108"/>
          <p:cNvPicPr/>
          <p:nvPr/>
        </p:nvPicPr>
        <p:blipFill>
          <a:blip r:embed="rId4"/>
          <a:stretch/>
        </p:blipFill>
        <p:spPr>
          <a:xfrm>
            <a:off x="3528000" y="2664000"/>
            <a:ext cx="2952000" cy="338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66132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800" b="0" strike="noStrike" spc="-1">
                <a:latin typeface="MV Boli"/>
              </a:rPr>
              <a:t>RODA DE CONVERSA E OFICINA DE CATAVENTO COM CRIANÇAS, NA REGIÃO RIBEIRINHA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111" name="Imagem 110"/>
          <p:cNvPicPr/>
          <p:nvPr/>
        </p:nvPicPr>
        <p:blipFill>
          <a:blip r:embed="rId2"/>
          <a:stretch/>
        </p:blipFill>
        <p:spPr>
          <a:xfrm>
            <a:off x="864000" y="2592000"/>
            <a:ext cx="2952000" cy="3936240"/>
          </a:xfrm>
          <a:prstGeom prst="rect">
            <a:avLst/>
          </a:prstGeom>
          <a:ln>
            <a:noFill/>
          </a:ln>
        </p:spPr>
      </p:pic>
      <p:pic>
        <p:nvPicPr>
          <p:cNvPr id="112" name="Imagem 111"/>
          <p:cNvPicPr/>
          <p:nvPr/>
        </p:nvPicPr>
        <p:blipFill>
          <a:blip r:embed="rId3"/>
          <a:stretch/>
        </p:blipFill>
        <p:spPr>
          <a:xfrm>
            <a:off x="4224240" y="5090040"/>
            <a:ext cx="3911760" cy="2325960"/>
          </a:xfrm>
          <a:prstGeom prst="rect">
            <a:avLst/>
          </a:prstGeom>
          <a:ln>
            <a:noFill/>
          </a:ln>
        </p:spPr>
      </p:pic>
      <p:pic>
        <p:nvPicPr>
          <p:cNvPr id="113" name="Imagem 112"/>
          <p:cNvPicPr/>
          <p:nvPr/>
        </p:nvPicPr>
        <p:blipFill>
          <a:blip r:embed="rId4"/>
          <a:stretch/>
        </p:blipFill>
        <p:spPr>
          <a:xfrm>
            <a:off x="4968000" y="2362680"/>
            <a:ext cx="4176000" cy="253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216000" y="73332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800" b="0" strike="noStrike" spc="-1">
                <a:latin typeface="MV Boli"/>
              </a:rPr>
              <a:t>ORIENTAÇÃO AOS TRABALHADORES DO ATERRO SANITÁRIO SOBRE O </a:t>
            </a:r>
            <a:r>
              <a:rPr lang="pt-BR" sz="2800" b="1" strike="noStrike" spc="-1">
                <a:latin typeface="MV Boli"/>
              </a:rPr>
              <a:t>TRABALHO INFANTIL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115" name="Imagem 114"/>
          <p:cNvPicPr/>
          <p:nvPr/>
        </p:nvPicPr>
        <p:blipFill>
          <a:blip r:embed="rId2"/>
          <a:stretch/>
        </p:blipFill>
        <p:spPr>
          <a:xfrm>
            <a:off x="4896000" y="2575440"/>
            <a:ext cx="3960000" cy="3472560"/>
          </a:xfrm>
          <a:prstGeom prst="rect">
            <a:avLst/>
          </a:prstGeom>
          <a:ln>
            <a:noFill/>
          </a:ln>
        </p:spPr>
      </p:pic>
      <p:pic>
        <p:nvPicPr>
          <p:cNvPr id="116" name="Imagem 115"/>
          <p:cNvPicPr/>
          <p:nvPr/>
        </p:nvPicPr>
        <p:blipFill>
          <a:blip r:embed="rId3"/>
          <a:stretch/>
        </p:blipFill>
        <p:spPr>
          <a:xfrm>
            <a:off x="1152000" y="2592000"/>
            <a:ext cx="3456000" cy="345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60000" y="583200"/>
            <a:ext cx="8927640" cy="179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200" b="0" strike="noStrike" spc="-1">
                <a:latin typeface="MV Boli"/>
              </a:rPr>
              <a:t>P</a:t>
            </a:r>
            <a:r>
              <a:rPr lang="pt-BR" sz="2800" b="0" strike="noStrike" spc="-1">
                <a:latin typeface="MV Boli"/>
              </a:rPr>
              <a:t>ANFLETAGEM  NO POSTO ESDRAS FRONTEIRA BRASIL-BOLÍVIA CONSCIENTIZAÇÃO SOBRE O TRABALHO INFANTIL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118" name="Imagem 117"/>
          <p:cNvPicPr/>
          <p:nvPr/>
        </p:nvPicPr>
        <p:blipFill>
          <a:blip r:embed="rId2"/>
          <a:stretch/>
        </p:blipFill>
        <p:spPr>
          <a:xfrm>
            <a:off x="792000" y="2736000"/>
            <a:ext cx="4138200" cy="3168000"/>
          </a:xfrm>
          <a:prstGeom prst="rect">
            <a:avLst/>
          </a:prstGeom>
          <a:ln>
            <a:noFill/>
          </a:ln>
        </p:spPr>
      </p:pic>
      <p:pic>
        <p:nvPicPr>
          <p:cNvPr id="119" name="Imagem 118"/>
          <p:cNvPicPr/>
          <p:nvPr/>
        </p:nvPicPr>
        <p:blipFill>
          <a:blip r:embed="rId3"/>
          <a:stretch/>
        </p:blipFill>
        <p:spPr>
          <a:xfrm>
            <a:off x="5112000" y="2514960"/>
            <a:ext cx="4176000" cy="317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44360" y="630360"/>
            <a:ext cx="8927640" cy="196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200" b="0" strike="noStrike" spc="-1">
                <a:latin typeface="MV Boli"/>
              </a:rPr>
              <a:t>PANFLETAGEM NAS FEIRA-LIVRES DE SEGUNDA A DOMINGO, POIS CADA DIA A FEIRA É EM UM LOCAL DA CIDADE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121" name="Imagem 120"/>
          <p:cNvPicPr/>
          <p:nvPr/>
        </p:nvPicPr>
        <p:blipFill>
          <a:blip r:embed="rId2"/>
          <a:stretch/>
        </p:blipFill>
        <p:spPr>
          <a:xfrm>
            <a:off x="5112000" y="2808000"/>
            <a:ext cx="3888000" cy="3744000"/>
          </a:xfrm>
          <a:prstGeom prst="rect">
            <a:avLst/>
          </a:prstGeom>
          <a:ln>
            <a:noFill/>
          </a:ln>
        </p:spPr>
      </p:pic>
      <p:pic>
        <p:nvPicPr>
          <p:cNvPr id="122" name="Imagem 121"/>
          <p:cNvPicPr/>
          <p:nvPr/>
        </p:nvPicPr>
        <p:blipFill>
          <a:blip r:embed="rId3"/>
          <a:stretch/>
        </p:blipFill>
        <p:spPr>
          <a:xfrm>
            <a:off x="792000" y="2808000"/>
            <a:ext cx="405648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288360" y="648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200" b="1" strike="noStrike" spc="-1">
                <a:latin typeface="MV Boli"/>
              </a:rPr>
              <a:t>BLITZ EDUCATIVA NO CENTRO DA CIDADE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124" name="Imagem 123"/>
          <p:cNvPicPr/>
          <p:nvPr/>
        </p:nvPicPr>
        <p:blipFill>
          <a:blip r:embed="rId2"/>
          <a:stretch/>
        </p:blipFill>
        <p:spPr>
          <a:xfrm>
            <a:off x="5112000" y="2640240"/>
            <a:ext cx="3888000" cy="3695760"/>
          </a:xfrm>
          <a:prstGeom prst="rect">
            <a:avLst/>
          </a:prstGeom>
          <a:ln>
            <a:noFill/>
          </a:ln>
        </p:spPr>
      </p:pic>
      <p:pic>
        <p:nvPicPr>
          <p:cNvPr id="125" name="Imagem 124"/>
          <p:cNvPicPr/>
          <p:nvPr/>
        </p:nvPicPr>
        <p:blipFill>
          <a:blip r:embed="rId3"/>
          <a:stretch/>
        </p:blipFill>
        <p:spPr>
          <a:xfrm>
            <a:off x="792000" y="2592000"/>
            <a:ext cx="3960000" cy="38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720360" y="1512000"/>
            <a:ext cx="8927640" cy="4343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pt-BR" sz="3600" b="1" strike="noStrike" spc="-1">
                <a:solidFill>
                  <a:srgbClr val="000000"/>
                </a:solidFill>
                <a:latin typeface="MV Boli"/>
              </a:rPr>
              <a:t>Glaucia Antônia Fonseca dos Santos Iunes</a:t>
            </a:r>
            <a:r>
              <a:t/>
            </a:r>
            <a:br/>
            <a:r>
              <a:rPr lang="pt-BR" sz="3600" b="0" strike="noStrike" spc="-1">
                <a:solidFill>
                  <a:srgbClr val="000000"/>
                </a:solidFill>
                <a:latin typeface="MV Boli"/>
              </a:rPr>
              <a:t>Secretaria Municipal de Assistência Social</a:t>
            </a:r>
            <a:r>
              <a:t/>
            </a:r>
            <a:br/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MV Boli"/>
              </a:rPr>
              <a:t>Adelma Maria Pinto Galeano</a:t>
            </a:r>
            <a:r>
              <a:t/>
            </a:r>
            <a:br/>
            <a:r>
              <a:rPr lang="pt-BR" sz="3600" b="0" strike="noStrike" spc="-1">
                <a:solidFill>
                  <a:srgbClr val="000000"/>
                </a:solidFill>
                <a:latin typeface="MV Boli"/>
              </a:rPr>
              <a:t>Assessora Executiva</a:t>
            </a:r>
            <a:r>
              <a:t/>
            </a:r>
            <a:br/>
            <a:endParaRPr lang="pt-B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216000" y="576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800" b="1" strike="noStrike" spc="-1">
                <a:latin typeface="MV Boli"/>
              </a:rPr>
              <a:t>PALESTRA NOS CRAS:</a:t>
            </a:r>
            <a:r>
              <a:t/>
            </a:r>
            <a:br/>
            <a:r>
              <a:rPr lang="pt-BR" sz="2800" b="1" strike="noStrike" spc="-1">
                <a:latin typeface="MV Boli"/>
              </a:rPr>
              <a:t>CRAS I – CRAS II – CRAS IV – CRAS ITINERANTE – CRAS ALBUQUERQUE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127" name="Imagem 126"/>
          <p:cNvPicPr/>
          <p:nvPr/>
        </p:nvPicPr>
        <p:blipFill>
          <a:blip r:embed="rId2"/>
          <a:stretch/>
        </p:blipFill>
        <p:spPr>
          <a:xfrm>
            <a:off x="648000" y="2664000"/>
            <a:ext cx="3960000" cy="3960000"/>
          </a:xfrm>
          <a:prstGeom prst="rect">
            <a:avLst/>
          </a:prstGeom>
          <a:ln>
            <a:noFill/>
          </a:ln>
        </p:spPr>
      </p:pic>
      <p:pic>
        <p:nvPicPr>
          <p:cNvPr id="128" name="Imagem 127"/>
          <p:cNvPicPr/>
          <p:nvPr/>
        </p:nvPicPr>
        <p:blipFill>
          <a:blip r:embed="rId3"/>
          <a:stretch/>
        </p:blipFill>
        <p:spPr>
          <a:xfrm>
            <a:off x="4896000" y="2664000"/>
            <a:ext cx="4248000" cy="39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88360" y="648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600" b="0" strike="noStrike" spc="-1">
                <a:latin typeface="MV Boli"/>
              </a:rPr>
              <a:t>ORIENTAÇÃO NAS UNIDADES DE SAÚDE DO MUNICÍPIO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130" name="Imagem 129"/>
          <p:cNvPicPr/>
          <p:nvPr/>
        </p:nvPicPr>
        <p:blipFill>
          <a:blip r:embed="rId2"/>
          <a:stretch/>
        </p:blipFill>
        <p:spPr>
          <a:xfrm>
            <a:off x="1152000" y="2592000"/>
            <a:ext cx="3672000" cy="4104000"/>
          </a:xfrm>
          <a:prstGeom prst="rect">
            <a:avLst/>
          </a:prstGeom>
          <a:ln>
            <a:noFill/>
          </a:ln>
        </p:spPr>
      </p:pic>
      <p:pic>
        <p:nvPicPr>
          <p:cNvPr id="131" name="Imagem 130"/>
          <p:cNvPicPr/>
          <p:nvPr/>
        </p:nvPicPr>
        <p:blipFill>
          <a:blip r:embed="rId3"/>
          <a:stretch/>
        </p:blipFill>
        <p:spPr>
          <a:xfrm>
            <a:off x="5472000" y="2736000"/>
            <a:ext cx="3816000" cy="39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16000" y="648000"/>
            <a:ext cx="957600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400" b="0" strike="noStrike" spc="-1">
                <a:latin typeface="MV Boli"/>
              </a:rPr>
              <a:t>REUNIÃO INTERSETORIAL COM MEIO AMBIENTE, INFRA-ESTRUTURA, SAÚDE, CONSELHO TUTELAR, ASSISTÊNCIA SOCIAL E  EDUCAÇÃO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133" name="Imagem 132"/>
          <p:cNvPicPr/>
          <p:nvPr/>
        </p:nvPicPr>
        <p:blipFill>
          <a:blip r:embed="rId2"/>
          <a:stretch/>
        </p:blipFill>
        <p:spPr>
          <a:xfrm>
            <a:off x="1656000" y="2256480"/>
            <a:ext cx="698400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216360" y="638280"/>
            <a:ext cx="8927640" cy="180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600" b="0" strike="noStrike" spc="-1">
                <a:latin typeface="MV Boli"/>
              </a:rPr>
              <a:t>REUNIÕES COM O CONSELHO TUTELAR</a:t>
            </a:r>
            <a:r>
              <a:t/>
            </a:r>
            <a:br/>
            <a:r>
              <a:rPr lang="pt-BR" sz="2600" b="0" strike="noStrike" spc="-1">
                <a:latin typeface="MV Boli"/>
              </a:rPr>
              <a:t>COORDENADORES DA PROTEÇÃO SOCIAL BÁSICA E COORDENADORES DA PROTEÇÃO SOCIAL ESPECIAL</a:t>
            </a:r>
            <a:endParaRPr lang="pt-BR" sz="2600" b="0" strike="noStrike" spc="-1">
              <a:latin typeface="Arial"/>
            </a:endParaRPr>
          </a:p>
        </p:txBody>
      </p:sp>
      <p:pic>
        <p:nvPicPr>
          <p:cNvPr id="135" name="Imagem 134"/>
          <p:cNvPicPr/>
          <p:nvPr/>
        </p:nvPicPr>
        <p:blipFill>
          <a:blip r:embed="rId2"/>
          <a:stretch/>
        </p:blipFill>
        <p:spPr>
          <a:xfrm>
            <a:off x="216000" y="2736000"/>
            <a:ext cx="3384000" cy="3816000"/>
          </a:xfrm>
          <a:prstGeom prst="rect">
            <a:avLst/>
          </a:prstGeom>
          <a:ln>
            <a:noFill/>
          </a:ln>
        </p:spPr>
      </p:pic>
      <p:pic>
        <p:nvPicPr>
          <p:cNvPr id="136" name="Imagem 135"/>
          <p:cNvPicPr/>
          <p:nvPr/>
        </p:nvPicPr>
        <p:blipFill>
          <a:blip r:embed="rId3"/>
          <a:stretch/>
        </p:blipFill>
        <p:spPr>
          <a:xfrm>
            <a:off x="6912000" y="2732400"/>
            <a:ext cx="3024000" cy="3747600"/>
          </a:xfrm>
          <a:prstGeom prst="rect">
            <a:avLst/>
          </a:prstGeom>
          <a:ln>
            <a:noFill/>
          </a:ln>
        </p:spPr>
      </p:pic>
      <p:pic>
        <p:nvPicPr>
          <p:cNvPr id="137" name="Imagem 136"/>
          <p:cNvPicPr/>
          <p:nvPr/>
        </p:nvPicPr>
        <p:blipFill>
          <a:blip r:embed="rId4"/>
          <a:stretch/>
        </p:blipFill>
        <p:spPr>
          <a:xfrm>
            <a:off x="3744000" y="2736000"/>
            <a:ext cx="302400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88360" y="648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600" b="0" strike="noStrike" spc="-1">
                <a:latin typeface="MV Boli"/>
              </a:rPr>
              <a:t>REUNIÃO COM OS PRESIDENTES DAS ASSOCIAÇÕES DO ATERRO SANITÁRIO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139" name="Imagem 138"/>
          <p:cNvPicPr/>
          <p:nvPr/>
        </p:nvPicPr>
        <p:blipFill>
          <a:blip r:embed="rId2"/>
          <a:stretch/>
        </p:blipFill>
        <p:spPr>
          <a:xfrm>
            <a:off x="1440000" y="2592000"/>
            <a:ext cx="6912000" cy="44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44360" y="504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800" b="0" strike="noStrike" spc="-1">
                <a:latin typeface="MV Boli"/>
              </a:rPr>
              <a:t>ORIENTAÇÃO SOBRE AS CONDICIONALIDADES DO BOLSA FAMÍLIA RESSALTANDO O TEMA TRABALHO INFANTIL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141" name="Imagem 140"/>
          <p:cNvPicPr/>
          <p:nvPr/>
        </p:nvPicPr>
        <p:blipFill>
          <a:blip r:embed="rId2"/>
          <a:stretch/>
        </p:blipFill>
        <p:spPr>
          <a:xfrm>
            <a:off x="1512000" y="2337120"/>
            <a:ext cx="6336000" cy="471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88000" y="1728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CORUMBÁ AGRADECE A PARTICIPAÇÃO</a:t>
            </a:r>
          </a:p>
        </p:txBody>
      </p:sp>
      <p:pic>
        <p:nvPicPr>
          <p:cNvPr id="143" name="Imagem 142"/>
          <p:cNvPicPr/>
          <p:nvPr/>
        </p:nvPicPr>
        <p:blipFill>
          <a:blip r:embed="rId2"/>
          <a:stretch/>
        </p:blipFill>
        <p:spPr>
          <a:xfrm>
            <a:off x="2808000" y="4248000"/>
            <a:ext cx="4968000" cy="249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76000" y="1077840"/>
            <a:ext cx="8927640" cy="466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200" b="1" u="sng" strike="noStrike" spc="-1">
                <a:uFillTx/>
                <a:latin typeface="MV Boli"/>
              </a:rPr>
              <a:t>DEFINIÇÃO CRIANÇA</a:t>
            </a:r>
            <a:r>
              <a:t/>
            </a:r>
            <a:br/>
            <a:r>
              <a:t/>
            </a:r>
            <a:br/>
            <a:r>
              <a:rPr lang="pt-BR" sz="2400" b="0" strike="noStrike" spc="-1">
                <a:latin typeface="MV Boli"/>
              </a:rPr>
              <a:t>UMA CRIANÇA É UM SER HUMANO NO INÍCIO DE SEU DESENVOLVIMENTO. SÃO CHAMADAS RECÉM-NASCIDAS DO NASCIMENTO ATÉ UM MÊS DE IDADE; BEBÊ, ENTRE O SEGUNDO E O DÉCIMO-OITAVO MÊS, E CRIANÇA QUANDO TÊM ENTRE DEZOITO MESES ATÉ DOZE ANOS DE IDADE.     </a:t>
            </a:r>
            <a:r>
              <a:rPr lang="pt-BR" sz="2600" b="0" strike="noStrike" spc="-1">
                <a:latin typeface="MV Boli"/>
              </a:rPr>
              <a:t>                                                                                   Wikipedia</a:t>
            </a: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76360" y="833400"/>
            <a:ext cx="8927640" cy="638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2600" b="1" u="sng" strike="noStrike" spc="-1">
                <a:uFillTx/>
                <a:latin typeface="MV Boli"/>
              </a:rPr>
              <a:t>PORQUE IMPEDIR O TRABALHO INFANTIL</a:t>
            </a:r>
            <a:r>
              <a:t/>
            </a:r>
            <a:br/>
            <a:r>
              <a:t/>
            </a:r>
            <a:br/>
            <a:r>
              <a:rPr lang="pt-BR" sz="2600" b="0" strike="noStrike" spc="-1">
                <a:latin typeface="MV Boli"/>
              </a:rPr>
              <a:t>MUITO SIMPLES, PORQUE ESSE É O PERÍODO DE CRESCIMENTO E APRENDIZAGEM, EM QUE A CRIANÇA PRECISA SE DEDICAR AOS ESTUDOS E APROVEITAR A SUA INFÂNCIA, PARA AUMENTAR A SUA CAPACIDADE DE RACIOCÍNIO. </a:t>
            </a:r>
            <a:r>
              <a:t/>
            </a:r>
            <a:br/>
            <a:r>
              <a:rPr lang="pt-BR" sz="2000" b="0" strike="noStrike" spc="-1">
                <a:latin typeface="MV Boli"/>
              </a:rPr>
              <a:t> </a:t>
            </a:r>
            <a:r>
              <a:rPr lang="pt-BR" sz="2200" b="0" strike="noStrike" spc="-1">
                <a:latin typeface="MV Boli"/>
              </a:rPr>
              <a:t>                                                              </a:t>
            </a:r>
            <a:r>
              <a:rPr lang="pt-BR" sz="2600" b="0" strike="noStrike" spc="-1">
                <a:latin typeface="MV Boli"/>
              </a:rPr>
              <a:t>                 </a:t>
            </a: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76000" y="1449000"/>
            <a:ext cx="8927640" cy="5154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200" b="1" u="sng" strike="noStrike" spc="-1">
                <a:uFillTx/>
                <a:latin typeface="MV Boli"/>
              </a:rPr>
              <a:t>TRABALHO INFANTIL</a:t>
            </a:r>
            <a:r>
              <a:t/>
            </a:r>
            <a:br/>
            <a:r>
              <a:t/>
            </a:r>
            <a:br/>
            <a:r>
              <a:rPr lang="pt-BR" sz="2400" b="0" strike="noStrike" spc="-1">
                <a:latin typeface="MV Boli"/>
              </a:rPr>
              <a:t>TRABALHO INFANTIL É QUANDO UMA CRIANÇA COMEÇA A TRABALHAR COM MENOS DE 16 ANOS DE IDADE. ESSA PRÁTICA É PROIBIDA NO BRASIL E PODE PROVOCAR A PRISÃO DOS PAIS OU DOS RESPONSÁVEIS, ASSIM COMO DA PESSOA QUE REALIZOU A CONTRATAÇÃO DA CRIANÇA.</a:t>
            </a:r>
            <a:r>
              <a:t/>
            </a:r>
            <a:br/>
            <a:r>
              <a:rPr lang="pt-BR" sz="2000" b="0" strike="noStrike" spc="-1">
                <a:latin typeface="MV Boli"/>
              </a:rPr>
              <a:t> </a:t>
            </a:r>
            <a:r>
              <a:rPr lang="pt-BR" sz="2200" b="0" strike="noStrike" spc="-1">
                <a:latin typeface="MV Boli"/>
              </a:rPr>
              <a:t>                                                              </a:t>
            </a:r>
            <a:r>
              <a:rPr lang="pt-BR" sz="2600" b="0" strike="noStrike" spc="-1">
                <a:latin typeface="MV Boli"/>
              </a:rPr>
              <a:t>                 </a:t>
            </a: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20000" y="-216000"/>
            <a:ext cx="8927640" cy="789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t/>
            </a:r>
            <a:br/>
            <a:r>
              <a:t/>
            </a:r>
            <a:br/>
            <a:r>
              <a:rPr lang="pt-BR" sz="2400" b="0" strike="noStrike" spc="-1">
                <a:latin typeface="MV Boli"/>
              </a:rPr>
              <a:t>A SECRETARIA MUNICIPAL DE ASSISTÊNCIA SOCIAL DE </a:t>
            </a:r>
            <a:r>
              <a:rPr lang="pt-BR" sz="2400" b="1" strike="noStrike" spc="-1">
                <a:latin typeface="MV Boli"/>
              </a:rPr>
              <a:t>CORUMBÁ</a:t>
            </a:r>
            <a:r>
              <a:rPr lang="pt-BR" sz="2400" b="0" strike="noStrike" spc="-1">
                <a:latin typeface="MV Boli"/>
              </a:rPr>
              <a:t>, REALIZOU DURANTE TODO O MÊS DE JUNHO UMA CAMPANHA DE SENSIBILIZAÇÃO ALUSIVA AO “12 DE JUNHO – DIA MUNDIAL CONTRA O TRABALHO INFANTIL”, COM FOCO NA PREVENÇÃO, TEM COMO OBJETIVO </a:t>
            </a:r>
            <a:r>
              <a:rPr lang="pt-BR" sz="2400" b="1" strike="noStrike" spc="-1">
                <a:latin typeface="MV Boli"/>
              </a:rPr>
              <a:t>SENSIBILIZAR E MOTIVAR UMA REFLEXÃO</a:t>
            </a:r>
            <a:r>
              <a:rPr lang="pt-BR" sz="2400" b="0" strike="noStrike" spc="-1">
                <a:latin typeface="MV Boli"/>
              </a:rPr>
              <a:t> DA SOCIEDADE SOBRE AS </a:t>
            </a:r>
            <a:r>
              <a:rPr lang="pt-BR" sz="2400" b="1" strike="noStrike" spc="-1">
                <a:latin typeface="MV Boli"/>
              </a:rPr>
              <a:t>CONSEQUÊNCIAS DO TRABALHO INFANTIL</a:t>
            </a:r>
            <a:r>
              <a:rPr lang="pt-BR" sz="2400" b="0" strike="noStrike" spc="-1">
                <a:latin typeface="MV Boli"/>
              </a:rPr>
              <a:t> E A IMPORTÂNCIA DE </a:t>
            </a:r>
            <a:r>
              <a:rPr lang="pt-BR" sz="2400" b="1" strike="noStrike" spc="-1">
                <a:latin typeface="MV Boli"/>
              </a:rPr>
              <a:t>GARANTIR ÀS CRIANÇAS E AOS ADOLESCENTES O DIREITO</a:t>
            </a:r>
            <a:r>
              <a:rPr lang="pt-BR" sz="2400" b="0" strike="noStrike" spc="-1">
                <a:latin typeface="MV Boli"/>
              </a:rPr>
              <a:t> DE BRINCAR, ESTUDAR E SONHAR, VIVÊNCIAS QUE SÃO PRÓPRIAS DA INFÂNCIA E QUE CONTRIBUEM DECISIVAMENTE PARA O SEU DESENVOLVIMENTO.</a:t>
            </a:r>
            <a:r>
              <a:t/>
            </a:r>
            <a:br/>
            <a:r>
              <a:rPr lang="pt-BR" sz="2000" b="0" strike="noStrike" spc="-1">
                <a:latin typeface="MV Boli"/>
              </a:rPr>
              <a:t> </a:t>
            </a:r>
            <a:r>
              <a:rPr lang="pt-BR" sz="2200" b="0" strike="noStrike" spc="-1">
                <a:latin typeface="MV Boli"/>
              </a:rPr>
              <a:t>                                                              </a:t>
            </a:r>
            <a:r>
              <a:rPr lang="pt-BR" sz="2600" b="0" strike="noStrike" spc="-1">
                <a:latin typeface="MV Boli"/>
              </a:rPr>
              <a:t>                 </a:t>
            </a: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88000" y="1021320"/>
            <a:ext cx="9504000" cy="17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3200" b="0" strike="noStrike" spc="-1">
                <a:latin typeface="MV Boli"/>
              </a:rPr>
              <a:t>CASOS DE TRABALHO INFANTIL REGISTRADOS EM CORUMBÁ - MS</a:t>
            </a: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92" name="Table 2"/>
          <p:cNvGraphicFramePr/>
          <p:nvPr/>
        </p:nvGraphicFramePr>
        <p:xfrm>
          <a:off x="1855440" y="2933640"/>
          <a:ext cx="6477120" cy="3006360"/>
        </p:xfrm>
        <a:graphic>
          <a:graphicData uri="http://schemas.openxmlformats.org/drawingml/2006/table">
            <a:tbl>
              <a:tblPr/>
              <a:tblGrid>
                <a:gridCol w="1743840"/>
                <a:gridCol w="4733280"/>
              </a:tblGrid>
              <a:tr h="774720"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endParaRPr lang="pt-BR" sz="2400" b="0" strike="noStrike" spc="-1">
                        <a:latin typeface="MV Boli"/>
                      </a:endParaRPr>
                    </a:p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ANO</a:t>
                      </a:r>
                      <a:endParaRPr lang="pt-BR" sz="2400" b="0" strike="noStrike" spc="-1">
                        <a:latin typeface="MV Bol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endParaRPr lang="pt-BR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CASOS REGISTRADOS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543960"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2016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05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543960"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2017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15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543960"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2018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03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599760"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2019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6000"/>
                        </a:lnSpc>
                      </a:pPr>
                      <a:r>
                        <a:rPr lang="pt-BR" sz="2400" b="0" strike="noStrike" spc="-1">
                          <a:solidFill>
                            <a:srgbClr val="000000"/>
                          </a:solidFill>
                          <a:latin typeface="MV Boli"/>
                          <a:ea typeface="Microsoft YaHei"/>
                        </a:rPr>
                        <a:t>JUNHO/05</a:t>
                      </a:r>
                      <a:endParaRPr lang="pt-BR" sz="2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Table 1"/>
          <p:cNvGraphicFramePr/>
          <p:nvPr/>
        </p:nvGraphicFramePr>
        <p:xfrm>
          <a:off x="511560" y="331200"/>
          <a:ext cx="8975880" cy="6023040"/>
        </p:xfrm>
        <a:graphic>
          <a:graphicData uri="http://schemas.openxmlformats.org/drawingml/2006/table">
            <a:tbl>
              <a:tblPr/>
              <a:tblGrid>
                <a:gridCol w="6473880"/>
                <a:gridCol w="2502000"/>
              </a:tblGrid>
              <a:tr h="721440">
                <a:tc>
                  <a:txBody>
                    <a:bodyPr/>
                    <a:lstStyle/>
                    <a:p>
                      <a:pPr algn="ctr"/>
                      <a:r>
                        <a:rPr lang="pt-BR" sz="2200" b="0" strike="noStrike" spc="-1">
                          <a:latin typeface="MV Boli"/>
                        </a:rPr>
                        <a:t>AÇÕES</a:t>
                      </a:r>
                      <a:endParaRPr lang="pt-BR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b="0" strike="noStrike" spc="-1">
                          <a:latin typeface="MV Boli"/>
                        </a:rPr>
                        <a:t>DATA EM JUNHO</a:t>
                      </a:r>
                      <a:endParaRPr lang="pt-BR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417240">
                <a:tc>
                  <a:txBody>
                    <a:bodyPr/>
                    <a:lstStyle/>
                    <a:p>
                      <a:r>
                        <a:rPr lang="pt-BR" sz="1800" b="0" strike="noStrike" spc="-1">
                          <a:latin typeface="MV Boli"/>
                        </a:rPr>
                        <a:t>LANÇAMENTO DA CAMPANHA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05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737640">
                <a:tc>
                  <a:txBody>
                    <a:bodyPr/>
                    <a:lstStyle/>
                    <a:p>
                      <a:r>
                        <a:rPr lang="pt-BR" sz="1800" b="0" strike="noStrike" spc="-1">
                          <a:latin typeface="MV Boli"/>
                        </a:rPr>
                        <a:t>FIXAÇÃO DE CARTAZES EM HOTÉIS, BARES E UNIDADES DE SAÚDE E EDUCAÇÃO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06 À 18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417240">
                <a:tc>
                  <a:txBody>
                    <a:bodyPr/>
                    <a:lstStyle/>
                    <a:p>
                      <a:r>
                        <a:rPr lang="pt-BR" sz="1800" b="0" strike="noStrike" spc="-1">
                          <a:latin typeface="MV Boli"/>
                        </a:rPr>
                        <a:t>CAPACITAÇÃO AOS MULTIPLICADORES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07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737640">
                <a:tc>
                  <a:txBody>
                    <a:bodyPr/>
                    <a:lstStyle/>
                    <a:p>
                      <a:r>
                        <a:rPr lang="pt-BR" sz="1800" b="0" strike="noStrike" spc="-1">
                          <a:latin typeface="MV Boli"/>
                        </a:rPr>
                        <a:t>REUNIÃO COM OS BENEFICIÁRIOS DO BOLSA FAMILIA NO CRAS ALBUQUERQUE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26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737640">
                <a:tc>
                  <a:txBody>
                    <a:bodyPr/>
                    <a:lstStyle/>
                    <a:p>
                      <a:r>
                        <a:rPr lang="pt-BR" sz="1800" b="0" strike="noStrike" spc="-1">
                          <a:latin typeface="MV Boli"/>
                        </a:rPr>
                        <a:t>REUNIÃO COM OS BENEFICIÁRIOS DO BOLSA FAMILIA NO CRAS ITINERANTE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27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737640">
                <a:tc>
                  <a:txBody>
                    <a:bodyPr/>
                    <a:lstStyle/>
                    <a:p>
                      <a:r>
                        <a:rPr lang="pt-BR" sz="1800" b="0" strike="noStrike" spc="-1">
                          <a:latin typeface="MV Boli"/>
                        </a:rPr>
                        <a:t>REUNIÃO COM OS BENEFICIÁRIOS DO BOLSA FAMILIA NO CRAS IV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27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737640">
                <a:tc>
                  <a:txBody>
                    <a:bodyPr/>
                    <a:lstStyle/>
                    <a:p>
                      <a:r>
                        <a:rPr lang="pt-BR" sz="1800" b="0" strike="noStrike" spc="-1">
                          <a:latin typeface="MV Boli"/>
                        </a:rPr>
                        <a:t>REUNIÃO COM OS BENEFICIÁRIOS DO BOLSA FAMILIA NO CRAS I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26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73836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0" strike="noStrike" spc="-1">
                          <a:latin typeface="MV Boli"/>
                        </a:rPr>
                        <a:t>DURANTE TODO O ANO, PARTICIPAÇÃO EM EVENTOS DA CIDADE COM APRESENTAÇÃO DO TEMA “TRABALHO INFANTIL”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1"/>
          <p:cNvGraphicFramePr/>
          <p:nvPr/>
        </p:nvGraphicFramePr>
        <p:xfrm>
          <a:off x="606960" y="272880"/>
          <a:ext cx="8977320" cy="6313920"/>
        </p:xfrm>
        <a:graphic>
          <a:graphicData uri="http://schemas.openxmlformats.org/drawingml/2006/table">
            <a:tbl>
              <a:tblPr/>
              <a:tblGrid>
                <a:gridCol w="7536240"/>
                <a:gridCol w="1441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200" b="0" strike="noStrike" spc="-1">
                          <a:latin typeface="MV Boli"/>
                        </a:rPr>
                        <a:t>AÇÃO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DATA JUNHO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2000" b="0" strike="noStrike" spc="-1">
                          <a:latin typeface="MV Boli"/>
                        </a:rPr>
                        <a:t>REUNIÃO COM OS BENEFICIÁRIOS DO BOLSA FAMILIA NO CRAS II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06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527040">
                <a:tc>
                  <a:txBody>
                    <a:bodyPr/>
                    <a:lstStyle/>
                    <a:p>
                      <a:r>
                        <a:rPr lang="pt-BR" sz="2000" b="0" strike="noStrike" spc="-1">
                          <a:latin typeface="MV Boli"/>
                        </a:rPr>
                        <a:t>CONFECÇÃO DE CATAVENTO NO CRAS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03 À 28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527040">
                <a:tc>
                  <a:txBody>
                    <a:bodyPr/>
                    <a:lstStyle/>
                    <a:p>
                      <a:r>
                        <a:rPr lang="pt-BR" sz="2000" b="0" strike="noStrike" spc="-1">
                          <a:latin typeface="MV Boli"/>
                        </a:rPr>
                        <a:t>CONFECÇÃO DE CATAVENTO NO CREAS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11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527040">
                <a:tc>
                  <a:txBody>
                    <a:bodyPr/>
                    <a:lstStyle/>
                    <a:p>
                      <a:r>
                        <a:rPr lang="pt-BR" sz="2000" b="0" strike="noStrike" spc="-1">
                          <a:latin typeface="MV Boli"/>
                        </a:rPr>
                        <a:t>BLITZ EDUCATIVA NA FRONTEIRA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11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527040">
                <a:tc>
                  <a:txBody>
                    <a:bodyPr/>
                    <a:lstStyle/>
                    <a:p>
                      <a:r>
                        <a:rPr lang="pt-BR" sz="2000" b="0" strike="noStrike" spc="-1">
                          <a:latin typeface="MV Boli"/>
                        </a:rPr>
                        <a:t>BLITZ EDUCATIVA NA ÁREA CENTRAL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12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527040">
                <a:tc>
                  <a:txBody>
                    <a:bodyPr/>
                    <a:lstStyle/>
                    <a:p>
                      <a:r>
                        <a:rPr lang="pt-BR" sz="2000" b="0" strike="noStrike" spc="-1">
                          <a:latin typeface="MV Boli"/>
                        </a:rPr>
                        <a:t>PANFLETAGEM NO SÃO JOÃO CORUMBAENSE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22 A 23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581760">
                <a:tc>
                  <a:txBody>
                    <a:bodyPr/>
                    <a:lstStyle/>
                    <a:p>
                      <a:r>
                        <a:rPr lang="pt-BR" sz="2000" b="0" strike="noStrike" spc="-1">
                          <a:latin typeface="MV Boli"/>
                        </a:rPr>
                        <a:t>REUNIÃO COM PAIS E FAILIARES NOS ASSENTAMENTOS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24 À 28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527040">
                <a:tc>
                  <a:txBody>
                    <a:bodyPr/>
                    <a:lstStyle/>
                    <a:p>
                      <a:r>
                        <a:rPr lang="pt-BR" sz="2000" b="0" strike="noStrike" spc="-1">
                          <a:latin typeface="MV Boli"/>
                        </a:rPr>
                        <a:t>PANFLETAGEM NA FEIRA LIVRE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09 À 15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527760">
                <a:tc>
                  <a:txBody>
                    <a:bodyPr/>
                    <a:lstStyle/>
                    <a:p>
                      <a:r>
                        <a:rPr lang="pt-BR" sz="2000" b="0" strike="noStrike" spc="-1">
                          <a:latin typeface="MV Boli"/>
                        </a:rPr>
                        <a:t>CAPACITAÇÃO COM PROFESSORES DA EDUCAÇÃO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strike="noStrike" spc="-1">
                          <a:latin typeface="MV Boli"/>
                        </a:rPr>
                        <a:t>26</a:t>
                      </a:r>
                      <a:endParaRPr lang="pt-BR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527760">
                <a:tc gridSpan="2">
                  <a:txBody>
                    <a:bodyPr/>
                    <a:lstStyle/>
                    <a:p>
                      <a:r>
                        <a:rPr lang="pt-BR" sz="1800" b="0" strike="noStrike" spc="-1">
                          <a:latin typeface="MV Boli"/>
                        </a:rPr>
                        <a:t>DURANTE TODO O ANO, PARTICIPAÇÃO EM EVENTOS DA CIDADE COM APRESENTAÇÃO DO TEMA “TRABALHO INFANTIL”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418</Words>
  <Application>Microsoft Office PowerPoint</Application>
  <PresentationFormat>Personalizar</PresentationFormat>
  <Paragraphs>76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Illustration</dc:title>
  <dc:creator>Flavio Rodrigues do Santos Junior</dc:creator>
  <cp:lastModifiedBy>C´liente</cp:lastModifiedBy>
  <cp:revision>22</cp:revision>
  <cp:lastPrinted>2019-06-05T12:45:30Z</cp:lastPrinted>
  <dcterms:created xsi:type="dcterms:W3CDTF">2019-06-05T11:16:56Z</dcterms:created>
  <dcterms:modified xsi:type="dcterms:W3CDTF">2019-08-28T16:18:20Z</dcterms:modified>
  <dc:language>pt-BR</dc:language>
</cp:coreProperties>
</file>