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9"/>
  </p:notesMasterIdLst>
  <p:handoutMasterIdLst>
    <p:handoutMasterId r:id="rId20"/>
  </p:handoutMasterIdLst>
  <p:sldIdLst>
    <p:sldId id="256" r:id="rId2"/>
    <p:sldId id="411" r:id="rId3"/>
    <p:sldId id="419" r:id="rId4"/>
    <p:sldId id="379" r:id="rId5"/>
    <p:sldId id="414" r:id="rId6"/>
    <p:sldId id="415" r:id="rId7"/>
    <p:sldId id="383" r:id="rId8"/>
    <p:sldId id="386" r:id="rId9"/>
    <p:sldId id="388" r:id="rId10"/>
    <p:sldId id="406" r:id="rId11"/>
    <p:sldId id="407" r:id="rId12"/>
    <p:sldId id="412" r:id="rId13"/>
    <p:sldId id="418" r:id="rId14"/>
    <p:sldId id="413" r:id="rId15"/>
    <p:sldId id="416" r:id="rId16"/>
    <p:sldId id="417" r:id="rId17"/>
    <p:sldId id="409" r:id="rId18"/>
  </p:sldIdLst>
  <p:sldSz cx="9144000" cy="6858000" type="screen4x3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9933FF"/>
    <a:srgbClr val="003399"/>
    <a:srgbClr val="0099CC"/>
    <a:srgbClr val="FF5050"/>
    <a:srgbClr val="800000"/>
    <a:srgbClr val="99CCFF"/>
    <a:srgbClr val="A9F1A7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3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Serviços e Benefício Eventual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63000"/>
                  </a:schemeClr>
                </a:gs>
                <a:gs pos="30000">
                  <a:schemeClr val="accent2">
                    <a:shade val="90000"/>
                    <a:satMod val="110000"/>
                  </a:schemeClr>
                </a:gs>
                <a:gs pos="45000">
                  <a:schemeClr val="accent2">
                    <a:shade val="100000"/>
                    <a:satMod val="118000"/>
                  </a:schemeClr>
                </a:gs>
                <a:gs pos="55000">
                  <a:schemeClr val="accent2">
                    <a:shade val="100000"/>
                    <a:satMod val="118000"/>
                  </a:schemeClr>
                </a:gs>
                <a:gs pos="73000">
                  <a:schemeClr val="accent2">
                    <a:shade val="90000"/>
                    <a:satMod val="110000"/>
                  </a:schemeClr>
                </a:gs>
                <a:gs pos="100000">
                  <a:schemeClr val="accent2">
                    <a:shade val="63000"/>
                  </a:schemeClr>
                </a:gs>
              </a:gsLst>
              <a:lin ang="950000" scaled="1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00808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numRef>
              <c:f>Plan1!$A$2:$A$6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Plan1!$B$2:$B$6</c:f>
              <c:numCache>
                <c:formatCode>General</c:formatCode>
                <c:ptCount val="5"/>
                <c:pt idx="0">
                  <c:v>12831665.4</c:v>
                </c:pt>
                <c:pt idx="1">
                  <c:v>13488259.800000003</c:v>
                </c:pt>
                <c:pt idx="2">
                  <c:v>14496818.039999997</c:v>
                </c:pt>
                <c:pt idx="3">
                  <c:v>15713429.57</c:v>
                </c:pt>
                <c:pt idx="4">
                  <c:v>16177201.060000002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1186032"/>
        <c:axId val="318960520"/>
      </c:barChart>
      <c:catAx>
        <c:axId val="37118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8960520"/>
        <c:crosses val="autoZero"/>
        <c:auto val="1"/>
        <c:lblAlgn val="ctr"/>
        <c:lblOffset val="100"/>
        <c:noMultiLvlLbl val="0"/>
      </c:catAx>
      <c:valAx>
        <c:axId val="318960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71186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pt-B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3907EB-3DFA-4CC1-B683-3928B7BD6C90}" type="doc">
      <dgm:prSet loTypeId="urn:microsoft.com/office/officeart/2005/8/layout/equation2" loCatId="process" qsTypeId="urn:microsoft.com/office/officeart/2005/8/quickstyle/simple5" qsCatId="simple" csTypeId="urn:microsoft.com/office/officeart/2005/8/colors/colorful2" csCatId="colorful" phldr="1"/>
      <dgm:spPr/>
    </dgm:pt>
    <dgm:pt modelId="{66C0292D-3553-4ED8-BDDD-06F1F31E0226}">
      <dgm:prSet phldrT="[Texto]"/>
      <dgm:spPr/>
      <dgm:t>
        <a:bodyPr/>
        <a:lstStyle/>
        <a:p>
          <a:r>
            <a:rPr lang="pt-BR" dirty="0" smtClean="0"/>
            <a:t>Piso Linear</a:t>
          </a:r>
          <a:endParaRPr lang="pt-BR" dirty="0"/>
        </a:p>
      </dgm:t>
    </dgm:pt>
    <dgm:pt modelId="{81B66F4D-C652-4D69-9E4B-0C3D7B6080B0}" type="parTrans" cxnId="{0A156BBB-C6DA-4979-99BF-9F1AD0C8CAD8}">
      <dgm:prSet/>
      <dgm:spPr/>
      <dgm:t>
        <a:bodyPr/>
        <a:lstStyle/>
        <a:p>
          <a:endParaRPr lang="pt-BR"/>
        </a:p>
      </dgm:t>
    </dgm:pt>
    <dgm:pt modelId="{25FA6652-859A-41B2-9B39-E713B0CF218D}" type="sibTrans" cxnId="{0A156BBB-C6DA-4979-99BF-9F1AD0C8CAD8}">
      <dgm:prSet/>
      <dgm:spPr/>
      <dgm:t>
        <a:bodyPr/>
        <a:lstStyle/>
        <a:p>
          <a:endParaRPr lang="pt-BR"/>
        </a:p>
      </dgm:t>
    </dgm:pt>
    <dgm:pt modelId="{AC63031B-F8A1-423F-82C0-3EE28BA966BE}">
      <dgm:prSet phldrT="[Texto]"/>
      <dgm:spPr/>
      <dgm:t>
        <a:bodyPr/>
        <a:lstStyle/>
        <a:p>
          <a:r>
            <a:rPr lang="pt-BR" dirty="0" smtClean="0"/>
            <a:t>Incentivos</a:t>
          </a:r>
          <a:endParaRPr lang="pt-BR" dirty="0"/>
        </a:p>
      </dgm:t>
    </dgm:pt>
    <dgm:pt modelId="{F6BBCF38-A950-4F0A-98BB-A2EC6FFFEDCA}" type="parTrans" cxnId="{6840D67C-EE72-4D07-8992-228ECC77CC9E}">
      <dgm:prSet/>
      <dgm:spPr/>
      <dgm:t>
        <a:bodyPr/>
        <a:lstStyle/>
        <a:p>
          <a:endParaRPr lang="pt-BR"/>
        </a:p>
      </dgm:t>
    </dgm:pt>
    <dgm:pt modelId="{BCCC3576-6D75-4286-B0F7-0F95D5671B26}" type="sibTrans" cxnId="{6840D67C-EE72-4D07-8992-228ECC77CC9E}">
      <dgm:prSet/>
      <dgm:spPr/>
      <dgm:t>
        <a:bodyPr/>
        <a:lstStyle/>
        <a:p>
          <a:endParaRPr lang="pt-BR"/>
        </a:p>
      </dgm:t>
    </dgm:pt>
    <dgm:pt modelId="{D9446B6B-5A00-4C3A-B4DD-1D5F47F4A9AE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Cofinanciamento </a:t>
          </a:r>
        </a:p>
        <a:p>
          <a:r>
            <a: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FEAS </a:t>
          </a:r>
          <a:endParaRPr lang="pt-BR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1877F1-7772-454F-8D2D-D3572CE3DEFD}" type="parTrans" cxnId="{3572DF8F-3484-477E-BD04-D1E16F460B8C}">
      <dgm:prSet/>
      <dgm:spPr/>
      <dgm:t>
        <a:bodyPr/>
        <a:lstStyle/>
        <a:p>
          <a:endParaRPr lang="pt-BR"/>
        </a:p>
      </dgm:t>
    </dgm:pt>
    <dgm:pt modelId="{E1318D60-0257-4329-B7D0-55A16DB41E1F}" type="sibTrans" cxnId="{3572DF8F-3484-477E-BD04-D1E16F460B8C}">
      <dgm:prSet/>
      <dgm:spPr/>
      <dgm:t>
        <a:bodyPr/>
        <a:lstStyle/>
        <a:p>
          <a:endParaRPr lang="pt-BR"/>
        </a:p>
      </dgm:t>
    </dgm:pt>
    <dgm:pt modelId="{F1600FE1-71BF-498D-97DB-330474FE2379}" type="pres">
      <dgm:prSet presAssocID="{9B3907EB-3DFA-4CC1-B683-3928B7BD6C90}" presName="Name0" presStyleCnt="0">
        <dgm:presLayoutVars>
          <dgm:dir/>
          <dgm:resizeHandles val="exact"/>
        </dgm:presLayoutVars>
      </dgm:prSet>
      <dgm:spPr/>
    </dgm:pt>
    <dgm:pt modelId="{BF796BC9-81EE-4531-BA89-69C5D9833936}" type="pres">
      <dgm:prSet presAssocID="{9B3907EB-3DFA-4CC1-B683-3928B7BD6C90}" presName="vNodes" presStyleCnt="0"/>
      <dgm:spPr/>
    </dgm:pt>
    <dgm:pt modelId="{608CCCE2-1C1D-46DE-9FBF-77BE7A95161B}" type="pres">
      <dgm:prSet presAssocID="{66C0292D-3553-4ED8-BDDD-06F1F31E022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06A822F-543C-479E-AE0B-11157CB1B014}" type="pres">
      <dgm:prSet presAssocID="{25FA6652-859A-41B2-9B39-E713B0CF218D}" presName="spacerT" presStyleCnt="0"/>
      <dgm:spPr/>
    </dgm:pt>
    <dgm:pt modelId="{DCA31B25-C91A-49EF-8102-267E35CCF160}" type="pres">
      <dgm:prSet presAssocID="{25FA6652-859A-41B2-9B39-E713B0CF218D}" presName="sibTrans" presStyleLbl="sibTrans2D1" presStyleIdx="0" presStyleCnt="2"/>
      <dgm:spPr/>
      <dgm:t>
        <a:bodyPr/>
        <a:lstStyle/>
        <a:p>
          <a:endParaRPr lang="pt-BR"/>
        </a:p>
      </dgm:t>
    </dgm:pt>
    <dgm:pt modelId="{720D2179-1433-4C57-A92E-D71E1CE5643F}" type="pres">
      <dgm:prSet presAssocID="{25FA6652-859A-41B2-9B39-E713B0CF218D}" presName="spacerB" presStyleCnt="0"/>
      <dgm:spPr/>
    </dgm:pt>
    <dgm:pt modelId="{E46B1618-AC14-47A1-93CA-7D888B5C6535}" type="pres">
      <dgm:prSet presAssocID="{AC63031B-F8A1-423F-82C0-3EE28BA966B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DDB66CF-0E2A-4CFF-93DF-54C0E5DEF9DB}" type="pres">
      <dgm:prSet presAssocID="{9B3907EB-3DFA-4CC1-B683-3928B7BD6C90}" presName="sibTransLast" presStyleLbl="sibTrans2D1" presStyleIdx="1" presStyleCnt="2"/>
      <dgm:spPr/>
      <dgm:t>
        <a:bodyPr/>
        <a:lstStyle/>
        <a:p>
          <a:endParaRPr lang="pt-BR"/>
        </a:p>
      </dgm:t>
    </dgm:pt>
    <dgm:pt modelId="{948427AC-1773-4388-95A7-D3730ACAEA77}" type="pres">
      <dgm:prSet presAssocID="{9B3907EB-3DFA-4CC1-B683-3928B7BD6C90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926D6844-727C-460D-8E25-7D3836CA420A}" type="pres">
      <dgm:prSet presAssocID="{9B3907EB-3DFA-4CC1-B683-3928B7BD6C90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A156BBB-C6DA-4979-99BF-9F1AD0C8CAD8}" srcId="{9B3907EB-3DFA-4CC1-B683-3928B7BD6C90}" destId="{66C0292D-3553-4ED8-BDDD-06F1F31E0226}" srcOrd="0" destOrd="0" parTransId="{81B66F4D-C652-4D69-9E4B-0C3D7B6080B0}" sibTransId="{25FA6652-859A-41B2-9B39-E713B0CF218D}"/>
    <dgm:cxn modelId="{0150A299-E1C4-4510-811A-FF75C165E583}" type="presOf" srcId="{D9446B6B-5A00-4C3A-B4DD-1D5F47F4A9AE}" destId="{926D6844-727C-460D-8E25-7D3836CA420A}" srcOrd="0" destOrd="0" presId="urn:microsoft.com/office/officeart/2005/8/layout/equation2"/>
    <dgm:cxn modelId="{2EDD2B7A-B827-4C06-B1F5-F8EA9559A9ED}" type="presOf" srcId="{25FA6652-859A-41B2-9B39-E713B0CF218D}" destId="{DCA31B25-C91A-49EF-8102-267E35CCF160}" srcOrd="0" destOrd="0" presId="urn:microsoft.com/office/officeart/2005/8/layout/equation2"/>
    <dgm:cxn modelId="{B7D81CBE-45EC-4EC2-9DD5-ADA8D22820E1}" type="presOf" srcId="{BCCC3576-6D75-4286-B0F7-0F95D5671B26}" destId="{948427AC-1773-4388-95A7-D3730ACAEA77}" srcOrd="1" destOrd="0" presId="urn:microsoft.com/office/officeart/2005/8/layout/equation2"/>
    <dgm:cxn modelId="{F43FDFEC-A34B-402C-B28E-BA149D235A5D}" type="presOf" srcId="{9B3907EB-3DFA-4CC1-B683-3928B7BD6C90}" destId="{F1600FE1-71BF-498D-97DB-330474FE2379}" srcOrd="0" destOrd="0" presId="urn:microsoft.com/office/officeart/2005/8/layout/equation2"/>
    <dgm:cxn modelId="{7637632D-B63F-4D3B-B0A6-C9CE8E6AF456}" type="presOf" srcId="{66C0292D-3553-4ED8-BDDD-06F1F31E0226}" destId="{608CCCE2-1C1D-46DE-9FBF-77BE7A95161B}" srcOrd="0" destOrd="0" presId="urn:microsoft.com/office/officeart/2005/8/layout/equation2"/>
    <dgm:cxn modelId="{6840D67C-EE72-4D07-8992-228ECC77CC9E}" srcId="{9B3907EB-3DFA-4CC1-B683-3928B7BD6C90}" destId="{AC63031B-F8A1-423F-82C0-3EE28BA966BE}" srcOrd="1" destOrd="0" parTransId="{F6BBCF38-A950-4F0A-98BB-A2EC6FFFEDCA}" sibTransId="{BCCC3576-6D75-4286-B0F7-0F95D5671B26}"/>
    <dgm:cxn modelId="{3572DF8F-3484-477E-BD04-D1E16F460B8C}" srcId="{9B3907EB-3DFA-4CC1-B683-3928B7BD6C90}" destId="{D9446B6B-5A00-4C3A-B4DD-1D5F47F4A9AE}" srcOrd="2" destOrd="0" parTransId="{251877F1-7772-454F-8D2D-D3572CE3DEFD}" sibTransId="{E1318D60-0257-4329-B7D0-55A16DB41E1F}"/>
    <dgm:cxn modelId="{CD9F28AD-53EB-45CC-9B4A-AFA16DF3E5D8}" type="presOf" srcId="{AC63031B-F8A1-423F-82C0-3EE28BA966BE}" destId="{E46B1618-AC14-47A1-93CA-7D888B5C6535}" srcOrd="0" destOrd="0" presId="urn:microsoft.com/office/officeart/2005/8/layout/equation2"/>
    <dgm:cxn modelId="{21DBA518-191C-436B-9C68-A94BB76E8953}" type="presOf" srcId="{BCCC3576-6D75-4286-B0F7-0F95D5671B26}" destId="{6DDB66CF-0E2A-4CFF-93DF-54C0E5DEF9DB}" srcOrd="0" destOrd="0" presId="urn:microsoft.com/office/officeart/2005/8/layout/equation2"/>
    <dgm:cxn modelId="{455F3074-30CD-4B9B-BD33-CB420FD2EC2B}" type="presParOf" srcId="{F1600FE1-71BF-498D-97DB-330474FE2379}" destId="{BF796BC9-81EE-4531-BA89-69C5D9833936}" srcOrd="0" destOrd="0" presId="urn:microsoft.com/office/officeart/2005/8/layout/equation2"/>
    <dgm:cxn modelId="{B7CFF3CF-D1D6-4552-983A-F680E7FA018A}" type="presParOf" srcId="{BF796BC9-81EE-4531-BA89-69C5D9833936}" destId="{608CCCE2-1C1D-46DE-9FBF-77BE7A95161B}" srcOrd="0" destOrd="0" presId="urn:microsoft.com/office/officeart/2005/8/layout/equation2"/>
    <dgm:cxn modelId="{A95C32AA-7C05-437B-9779-4843DB12EFA4}" type="presParOf" srcId="{BF796BC9-81EE-4531-BA89-69C5D9833936}" destId="{B06A822F-543C-479E-AE0B-11157CB1B014}" srcOrd="1" destOrd="0" presId="urn:microsoft.com/office/officeart/2005/8/layout/equation2"/>
    <dgm:cxn modelId="{76ED1E46-5ED3-4CF6-8CA7-46504DDBEE1A}" type="presParOf" srcId="{BF796BC9-81EE-4531-BA89-69C5D9833936}" destId="{DCA31B25-C91A-49EF-8102-267E35CCF160}" srcOrd="2" destOrd="0" presId="urn:microsoft.com/office/officeart/2005/8/layout/equation2"/>
    <dgm:cxn modelId="{627EFC08-9898-4E86-AED3-6DBEF65978F2}" type="presParOf" srcId="{BF796BC9-81EE-4531-BA89-69C5D9833936}" destId="{720D2179-1433-4C57-A92E-D71E1CE5643F}" srcOrd="3" destOrd="0" presId="urn:microsoft.com/office/officeart/2005/8/layout/equation2"/>
    <dgm:cxn modelId="{4612FB81-F099-4F34-AB45-AF83C6D7833F}" type="presParOf" srcId="{BF796BC9-81EE-4531-BA89-69C5D9833936}" destId="{E46B1618-AC14-47A1-93CA-7D888B5C6535}" srcOrd="4" destOrd="0" presId="urn:microsoft.com/office/officeart/2005/8/layout/equation2"/>
    <dgm:cxn modelId="{A27ADA80-3017-4580-8292-61D02380CE48}" type="presParOf" srcId="{F1600FE1-71BF-498D-97DB-330474FE2379}" destId="{6DDB66CF-0E2A-4CFF-93DF-54C0E5DEF9DB}" srcOrd="1" destOrd="0" presId="urn:microsoft.com/office/officeart/2005/8/layout/equation2"/>
    <dgm:cxn modelId="{4688BAD0-BE00-49AE-845A-3ED937A373A9}" type="presParOf" srcId="{6DDB66CF-0E2A-4CFF-93DF-54C0E5DEF9DB}" destId="{948427AC-1773-4388-95A7-D3730ACAEA77}" srcOrd="0" destOrd="0" presId="urn:microsoft.com/office/officeart/2005/8/layout/equation2"/>
    <dgm:cxn modelId="{E148A192-E4FB-4956-B179-0DAAC406AADC}" type="presParOf" srcId="{F1600FE1-71BF-498D-97DB-330474FE2379}" destId="{926D6844-727C-460D-8E25-7D3836CA420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3907EB-3DFA-4CC1-B683-3928B7BD6C90}" type="doc">
      <dgm:prSet loTypeId="urn:microsoft.com/office/officeart/2005/8/layout/equation2" loCatId="process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pt-BR"/>
        </a:p>
      </dgm:t>
    </dgm:pt>
    <dgm:pt modelId="{66C0292D-3553-4ED8-BDDD-06F1F31E0226}">
      <dgm:prSet phldrT="[Texto]"/>
      <dgm:spPr/>
      <dgm:t>
        <a:bodyPr/>
        <a:lstStyle/>
        <a:p>
          <a:r>
            <a:rPr lang="pt-BR" dirty="0" smtClean="0"/>
            <a:t>Bloco Proteção Social Básica</a:t>
          </a:r>
          <a:endParaRPr lang="pt-BR" dirty="0"/>
        </a:p>
      </dgm:t>
    </dgm:pt>
    <dgm:pt modelId="{81B66F4D-C652-4D69-9E4B-0C3D7B6080B0}" type="parTrans" cxnId="{0A156BBB-C6DA-4979-99BF-9F1AD0C8CAD8}">
      <dgm:prSet/>
      <dgm:spPr/>
      <dgm:t>
        <a:bodyPr/>
        <a:lstStyle/>
        <a:p>
          <a:endParaRPr lang="pt-BR"/>
        </a:p>
      </dgm:t>
    </dgm:pt>
    <dgm:pt modelId="{25FA6652-859A-41B2-9B39-E713B0CF218D}" type="sibTrans" cxnId="{0A156BBB-C6DA-4979-99BF-9F1AD0C8CAD8}">
      <dgm:prSet/>
      <dgm:spPr/>
      <dgm:t>
        <a:bodyPr/>
        <a:lstStyle/>
        <a:p>
          <a:endParaRPr lang="pt-BR"/>
        </a:p>
      </dgm:t>
    </dgm:pt>
    <dgm:pt modelId="{AC63031B-F8A1-423F-82C0-3EE28BA966BE}">
      <dgm:prSet phldrT="[Texto]"/>
      <dgm:spPr/>
      <dgm:t>
        <a:bodyPr/>
        <a:lstStyle/>
        <a:p>
          <a:r>
            <a:rPr lang="pt-BR" dirty="0" smtClean="0"/>
            <a:t>Bloco Proteção Social Especial</a:t>
          </a:r>
          <a:endParaRPr lang="pt-BR" dirty="0"/>
        </a:p>
      </dgm:t>
    </dgm:pt>
    <dgm:pt modelId="{F6BBCF38-A950-4F0A-98BB-A2EC6FFFEDCA}" type="parTrans" cxnId="{6840D67C-EE72-4D07-8992-228ECC77CC9E}">
      <dgm:prSet/>
      <dgm:spPr/>
      <dgm:t>
        <a:bodyPr/>
        <a:lstStyle/>
        <a:p>
          <a:endParaRPr lang="pt-BR"/>
        </a:p>
      </dgm:t>
    </dgm:pt>
    <dgm:pt modelId="{BCCC3576-6D75-4286-B0F7-0F95D5671B26}" type="sibTrans" cxnId="{6840D67C-EE72-4D07-8992-228ECC77CC9E}">
      <dgm:prSet/>
      <dgm:spPr/>
      <dgm:t>
        <a:bodyPr/>
        <a:lstStyle/>
        <a:p>
          <a:endParaRPr lang="pt-BR"/>
        </a:p>
      </dgm:t>
    </dgm:pt>
    <dgm:pt modelId="{D9446B6B-5A00-4C3A-B4DD-1D5F47F4A9AE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Cofinanciamento </a:t>
          </a:r>
        </a:p>
        <a:p>
          <a:r>
            <a:rPr lang="pt-BR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FEAS </a:t>
          </a:r>
          <a:endParaRPr lang="pt-BR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1877F1-7772-454F-8D2D-D3572CE3DEFD}" type="parTrans" cxnId="{3572DF8F-3484-477E-BD04-D1E16F460B8C}">
      <dgm:prSet/>
      <dgm:spPr/>
      <dgm:t>
        <a:bodyPr/>
        <a:lstStyle/>
        <a:p>
          <a:endParaRPr lang="pt-BR"/>
        </a:p>
      </dgm:t>
    </dgm:pt>
    <dgm:pt modelId="{E1318D60-0257-4329-B7D0-55A16DB41E1F}" type="sibTrans" cxnId="{3572DF8F-3484-477E-BD04-D1E16F460B8C}">
      <dgm:prSet/>
      <dgm:spPr/>
      <dgm:t>
        <a:bodyPr/>
        <a:lstStyle/>
        <a:p>
          <a:endParaRPr lang="pt-BR"/>
        </a:p>
      </dgm:t>
    </dgm:pt>
    <dgm:pt modelId="{F1600FE1-71BF-498D-97DB-330474FE2379}" type="pres">
      <dgm:prSet presAssocID="{9B3907EB-3DFA-4CC1-B683-3928B7BD6C9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F796BC9-81EE-4531-BA89-69C5D9833936}" type="pres">
      <dgm:prSet presAssocID="{9B3907EB-3DFA-4CC1-B683-3928B7BD6C90}" presName="vNodes" presStyleCnt="0"/>
      <dgm:spPr/>
    </dgm:pt>
    <dgm:pt modelId="{608CCCE2-1C1D-46DE-9FBF-77BE7A95161B}" type="pres">
      <dgm:prSet presAssocID="{66C0292D-3553-4ED8-BDDD-06F1F31E0226}" presName="node" presStyleLbl="node1" presStyleIdx="0" presStyleCnt="3" custLinFactX="100000" custLinFactNeighborX="102643" custLinFactNeighborY="5106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06A822F-543C-479E-AE0B-11157CB1B014}" type="pres">
      <dgm:prSet presAssocID="{25FA6652-859A-41B2-9B39-E713B0CF218D}" presName="spacerT" presStyleCnt="0"/>
      <dgm:spPr/>
    </dgm:pt>
    <dgm:pt modelId="{DCA31B25-C91A-49EF-8102-267E35CCF160}" type="pres">
      <dgm:prSet presAssocID="{25FA6652-859A-41B2-9B39-E713B0CF218D}" presName="sibTrans" presStyleLbl="sibTrans2D1" presStyleIdx="0" presStyleCnt="2" custLinFactX="149999" custLinFactY="18114" custLinFactNeighborX="200000" custLinFactNeighborY="100000"/>
      <dgm:spPr/>
      <dgm:t>
        <a:bodyPr/>
        <a:lstStyle/>
        <a:p>
          <a:endParaRPr lang="pt-BR"/>
        </a:p>
      </dgm:t>
    </dgm:pt>
    <dgm:pt modelId="{720D2179-1433-4C57-A92E-D71E1CE5643F}" type="pres">
      <dgm:prSet presAssocID="{25FA6652-859A-41B2-9B39-E713B0CF218D}" presName="spacerB" presStyleCnt="0"/>
      <dgm:spPr/>
    </dgm:pt>
    <dgm:pt modelId="{E46B1618-AC14-47A1-93CA-7D888B5C6535}" type="pres">
      <dgm:prSet presAssocID="{AC63031B-F8A1-423F-82C0-3EE28BA966BE}" presName="node" presStyleLbl="node1" presStyleIdx="1" presStyleCnt="3" custLinFactX="100000" custLinFactY="-61974" custLinFactNeighborX="104033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DDB66CF-0E2A-4CFF-93DF-54C0E5DEF9DB}" type="pres">
      <dgm:prSet presAssocID="{9B3907EB-3DFA-4CC1-B683-3928B7BD6C90}" presName="sibTransLast" presStyleLbl="sibTrans2D1" presStyleIdx="1" presStyleCnt="2"/>
      <dgm:spPr/>
      <dgm:t>
        <a:bodyPr/>
        <a:lstStyle/>
        <a:p>
          <a:endParaRPr lang="pt-BR"/>
        </a:p>
      </dgm:t>
    </dgm:pt>
    <dgm:pt modelId="{948427AC-1773-4388-95A7-D3730ACAEA77}" type="pres">
      <dgm:prSet presAssocID="{9B3907EB-3DFA-4CC1-B683-3928B7BD6C90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926D6844-727C-460D-8E25-7D3836CA420A}" type="pres">
      <dgm:prSet presAssocID="{9B3907EB-3DFA-4CC1-B683-3928B7BD6C90}" presName="lastNode" presStyleLbl="node1" presStyleIdx="2" presStyleCnt="3" custLinFactX="-74282" custLinFactNeighborX="-100000" custLinFactNeighborY="-71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7FBA8ED-7F01-4292-99FA-D4691F97506A}" type="presOf" srcId="{66C0292D-3553-4ED8-BDDD-06F1F31E0226}" destId="{608CCCE2-1C1D-46DE-9FBF-77BE7A95161B}" srcOrd="0" destOrd="0" presId="urn:microsoft.com/office/officeart/2005/8/layout/equation2"/>
    <dgm:cxn modelId="{6CF80492-6E64-4404-AE96-83150CE5FA22}" type="presOf" srcId="{9B3907EB-3DFA-4CC1-B683-3928B7BD6C90}" destId="{F1600FE1-71BF-498D-97DB-330474FE2379}" srcOrd="0" destOrd="0" presId="urn:microsoft.com/office/officeart/2005/8/layout/equation2"/>
    <dgm:cxn modelId="{5FA49B7E-67A9-4E28-8683-26D4B1C12C7C}" type="presOf" srcId="{D9446B6B-5A00-4C3A-B4DD-1D5F47F4A9AE}" destId="{926D6844-727C-460D-8E25-7D3836CA420A}" srcOrd="0" destOrd="0" presId="urn:microsoft.com/office/officeart/2005/8/layout/equation2"/>
    <dgm:cxn modelId="{A832EFB0-213B-4E96-8DDA-99162BD28A8B}" type="presOf" srcId="{BCCC3576-6D75-4286-B0F7-0F95D5671B26}" destId="{6DDB66CF-0E2A-4CFF-93DF-54C0E5DEF9DB}" srcOrd="0" destOrd="0" presId="urn:microsoft.com/office/officeart/2005/8/layout/equation2"/>
    <dgm:cxn modelId="{0A156BBB-C6DA-4979-99BF-9F1AD0C8CAD8}" srcId="{9B3907EB-3DFA-4CC1-B683-3928B7BD6C90}" destId="{66C0292D-3553-4ED8-BDDD-06F1F31E0226}" srcOrd="0" destOrd="0" parTransId="{81B66F4D-C652-4D69-9E4B-0C3D7B6080B0}" sibTransId="{25FA6652-859A-41B2-9B39-E713B0CF218D}"/>
    <dgm:cxn modelId="{6840D67C-EE72-4D07-8992-228ECC77CC9E}" srcId="{9B3907EB-3DFA-4CC1-B683-3928B7BD6C90}" destId="{AC63031B-F8A1-423F-82C0-3EE28BA966BE}" srcOrd="1" destOrd="0" parTransId="{F6BBCF38-A950-4F0A-98BB-A2EC6FFFEDCA}" sibTransId="{BCCC3576-6D75-4286-B0F7-0F95D5671B26}"/>
    <dgm:cxn modelId="{55B54FE4-FF2F-44AC-910A-257246CDCC17}" type="presOf" srcId="{BCCC3576-6D75-4286-B0F7-0F95D5671B26}" destId="{948427AC-1773-4388-95A7-D3730ACAEA77}" srcOrd="1" destOrd="0" presId="urn:microsoft.com/office/officeart/2005/8/layout/equation2"/>
    <dgm:cxn modelId="{562FF9FD-3279-4DA0-A740-5EA3060BA2F3}" type="presOf" srcId="{25FA6652-859A-41B2-9B39-E713B0CF218D}" destId="{DCA31B25-C91A-49EF-8102-267E35CCF160}" srcOrd="0" destOrd="0" presId="urn:microsoft.com/office/officeart/2005/8/layout/equation2"/>
    <dgm:cxn modelId="{3572DF8F-3484-477E-BD04-D1E16F460B8C}" srcId="{9B3907EB-3DFA-4CC1-B683-3928B7BD6C90}" destId="{D9446B6B-5A00-4C3A-B4DD-1D5F47F4A9AE}" srcOrd="2" destOrd="0" parTransId="{251877F1-7772-454F-8D2D-D3572CE3DEFD}" sibTransId="{E1318D60-0257-4329-B7D0-55A16DB41E1F}"/>
    <dgm:cxn modelId="{102D1927-670E-4429-96F9-E435971B44F3}" type="presOf" srcId="{AC63031B-F8A1-423F-82C0-3EE28BA966BE}" destId="{E46B1618-AC14-47A1-93CA-7D888B5C6535}" srcOrd="0" destOrd="0" presId="urn:microsoft.com/office/officeart/2005/8/layout/equation2"/>
    <dgm:cxn modelId="{14FE507C-7C35-4EFD-96B9-BF5BA9CC32AC}" type="presParOf" srcId="{F1600FE1-71BF-498D-97DB-330474FE2379}" destId="{BF796BC9-81EE-4531-BA89-69C5D9833936}" srcOrd="0" destOrd="0" presId="urn:microsoft.com/office/officeart/2005/8/layout/equation2"/>
    <dgm:cxn modelId="{76B718AA-9D70-4804-9DCA-CDD2AAC39EF4}" type="presParOf" srcId="{BF796BC9-81EE-4531-BA89-69C5D9833936}" destId="{608CCCE2-1C1D-46DE-9FBF-77BE7A95161B}" srcOrd="0" destOrd="0" presId="urn:microsoft.com/office/officeart/2005/8/layout/equation2"/>
    <dgm:cxn modelId="{5D0E00B2-1B50-48D4-AC9A-10E8F16EB173}" type="presParOf" srcId="{BF796BC9-81EE-4531-BA89-69C5D9833936}" destId="{B06A822F-543C-479E-AE0B-11157CB1B014}" srcOrd="1" destOrd="0" presId="urn:microsoft.com/office/officeart/2005/8/layout/equation2"/>
    <dgm:cxn modelId="{B6D6AEA7-D0F0-4C38-82CC-BF064EB1A3FD}" type="presParOf" srcId="{BF796BC9-81EE-4531-BA89-69C5D9833936}" destId="{DCA31B25-C91A-49EF-8102-267E35CCF160}" srcOrd="2" destOrd="0" presId="urn:microsoft.com/office/officeart/2005/8/layout/equation2"/>
    <dgm:cxn modelId="{2744B971-7B59-42F3-BD45-C273CA8039C0}" type="presParOf" srcId="{BF796BC9-81EE-4531-BA89-69C5D9833936}" destId="{720D2179-1433-4C57-A92E-D71E1CE5643F}" srcOrd="3" destOrd="0" presId="urn:microsoft.com/office/officeart/2005/8/layout/equation2"/>
    <dgm:cxn modelId="{D436F7CF-9CED-47E8-A6F7-3C04C3BC7928}" type="presParOf" srcId="{BF796BC9-81EE-4531-BA89-69C5D9833936}" destId="{E46B1618-AC14-47A1-93CA-7D888B5C6535}" srcOrd="4" destOrd="0" presId="urn:microsoft.com/office/officeart/2005/8/layout/equation2"/>
    <dgm:cxn modelId="{C03AB928-6300-4C1C-BC60-CA6714786730}" type="presParOf" srcId="{F1600FE1-71BF-498D-97DB-330474FE2379}" destId="{6DDB66CF-0E2A-4CFF-93DF-54C0E5DEF9DB}" srcOrd="1" destOrd="0" presId="urn:microsoft.com/office/officeart/2005/8/layout/equation2"/>
    <dgm:cxn modelId="{7E030064-AFA5-4872-80EA-85CDCF978CE4}" type="presParOf" srcId="{6DDB66CF-0E2A-4CFF-93DF-54C0E5DEF9DB}" destId="{948427AC-1773-4388-95A7-D3730ACAEA77}" srcOrd="0" destOrd="0" presId="urn:microsoft.com/office/officeart/2005/8/layout/equation2"/>
    <dgm:cxn modelId="{0DE9A10F-E354-41D5-A0BE-9C9F87BA51E3}" type="presParOf" srcId="{F1600FE1-71BF-498D-97DB-330474FE2379}" destId="{926D6844-727C-460D-8E25-7D3836CA420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B09541-B386-4B63-B841-472802F9DD75}" type="doc">
      <dgm:prSet loTypeId="urn:microsoft.com/office/officeart/2005/8/layout/chevron2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D0B8A497-BDA1-4C92-9436-7B8388A74F3B}">
      <dgm:prSet phldrT="[Texto]"/>
      <dgm:spPr/>
      <dgm:t>
        <a:bodyPr/>
        <a:lstStyle/>
        <a:p>
          <a:r>
            <a:rPr lang="pt-BR" dirty="0" smtClean="0"/>
            <a:t>1</a:t>
          </a:r>
          <a:endParaRPr lang="pt-BR" dirty="0"/>
        </a:p>
      </dgm:t>
    </dgm:pt>
    <dgm:pt modelId="{7C36D7B3-86A7-4C05-A083-AF20C996FE63}" type="parTrans" cxnId="{A19E13A6-B9D3-455C-A2CC-D73B4F772877}">
      <dgm:prSet/>
      <dgm:spPr/>
      <dgm:t>
        <a:bodyPr/>
        <a:lstStyle/>
        <a:p>
          <a:endParaRPr lang="pt-BR"/>
        </a:p>
      </dgm:t>
    </dgm:pt>
    <dgm:pt modelId="{660612F5-F6F0-4D82-ADE4-ABB0DF29A9E1}" type="sibTrans" cxnId="{A19E13A6-B9D3-455C-A2CC-D73B4F772877}">
      <dgm:prSet/>
      <dgm:spPr/>
      <dgm:t>
        <a:bodyPr/>
        <a:lstStyle/>
        <a:p>
          <a:endParaRPr lang="pt-BR"/>
        </a:p>
      </dgm:t>
    </dgm:pt>
    <dgm:pt modelId="{8B4FD02F-DCE2-4907-8FB8-C4B5498A8E46}">
      <dgm:prSet phldrT="[Texto]"/>
      <dgm:spPr/>
      <dgm:t>
        <a:bodyPr/>
        <a:lstStyle/>
        <a:p>
          <a:r>
            <a:rPr lang="pt-BR" dirty="0" smtClean="0"/>
            <a:t>Termo de Aceite</a:t>
          </a:r>
          <a:endParaRPr lang="pt-BR" dirty="0"/>
        </a:p>
      </dgm:t>
    </dgm:pt>
    <dgm:pt modelId="{F3A7B5F5-3664-4A64-B97D-DF149FFB111B}" type="parTrans" cxnId="{2961B7C7-96DA-495E-AC18-01405883473A}">
      <dgm:prSet/>
      <dgm:spPr/>
      <dgm:t>
        <a:bodyPr/>
        <a:lstStyle/>
        <a:p>
          <a:endParaRPr lang="pt-BR"/>
        </a:p>
      </dgm:t>
    </dgm:pt>
    <dgm:pt modelId="{C3BB7F1B-58D1-40C8-9E38-D35F33D48821}" type="sibTrans" cxnId="{2961B7C7-96DA-495E-AC18-01405883473A}">
      <dgm:prSet/>
      <dgm:spPr/>
      <dgm:t>
        <a:bodyPr/>
        <a:lstStyle/>
        <a:p>
          <a:endParaRPr lang="pt-BR"/>
        </a:p>
      </dgm:t>
    </dgm:pt>
    <dgm:pt modelId="{BAB05B63-F37B-4042-BD22-6B8F72D37D5B}">
      <dgm:prSet phldrT="[Texto]"/>
      <dgm:spPr/>
      <dgm:t>
        <a:bodyPr/>
        <a:lstStyle/>
        <a:p>
          <a:r>
            <a:rPr lang="pt-BR" dirty="0" smtClean="0"/>
            <a:t>11</a:t>
          </a:r>
          <a:endParaRPr lang="pt-BR" dirty="0"/>
        </a:p>
      </dgm:t>
    </dgm:pt>
    <dgm:pt modelId="{30B20765-9DEB-4763-B057-747AEF070D14}" type="parTrans" cxnId="{2A5C7BF6-B423-4D75-B982-92551840424A}">
      <dgm:prSet/>
      <dgm:spPr/>
      <dgm:t>
        <a:bodyPr/>
        <a:lstStyle/>
        <a:p>
          <a:endParaRPr lang="pt-BR"/>
        </a:p>
      </dgm:t>
    </dgm:pt>
    <dgm:pt modelId="{6AD81C79-FB76-4B6C-A0CA-5D922D5CF82E}" type="sibTrans" cxnId="{2A5C7BF6-B423-4D75-B982-92551840424A}">
      <dgm:prSet/>
      <dgm:spPr/>
      <dgm:t>
        <a:bodyPr/>
        <a:lstStyle/>
        <a:p>
          <a:endParaRPr lang="pt-BR"/>
        </a:p>
      </dgm:t>
    </dgm:pt>
    <dgm:pt modelId="{A04F81C3-B2CA-479E-8920-4B19038CEFF7}">
      <dgm:prSet phldrT="[Texto]"/>
      <dgm:spPr/>
      <dgm:t>
        <a:bodyPr/>
        <a:lstStyle/>
        <a:p>
          <a:r>
            <a:rPr lang="pt-BR" dirty="0" smtClean="0"/>
            <a:t>Plano de Ação</a:t>
          </a:r>
          <a:endParaRPr lang="pt-BR" dirty="0"/>
        </a:p>
      </dgm:t>
    </dgm:pt>
    <dgm:pt modelId="{7AA7989B-2D9F-4D0D-96BF-4D0006909AC9}" type="parTrans" cxnId="{E0923B39-DC44-410B-821F-92F5E6995943}">
      <dgm:prSet/>
      <dgm:spPr/>
      <dgm:t>
        <a:bodyPr/>
        <a:lstStyle/>
        <a:p>
          <a:endParaRPr lang="pt-BR"/>
        </a:p>
      </dgm:t>
    </dgm:pt>
    <dgm:pt modelId="{26CE7977-FF9A-4425-BBF2-230209DE553D}" type="sibTrans" cxnId="{E0923B39-DC44-410B-821F-92F5E6995943}">
      <dgm:prSet/>
      <dgm:spPr/>
      <dgm:t>
        <a:bodyPr/>
        <a:lstStyle/>
        <a:p>
          <a:endParaRPr lang="pt-BR"/>
        </a:p>
      </dgm:t>
    </dgm:pt>
    <dgm:pt modelId="{98F5AC9D-CFCA-4C49-BAE4-58AF4E349F2B}">
      <dgm:prSet phldrT="[Texto]"/>
      <dgm:spPr/>
      <dgm:t>
        <a:bodyPr/>
        <a:lstStyle/>
        <a:p>
          <a:r>
            <a:rPr lang="pt-BR" dirty="0" smtClean="0"/>
            <a:t>111</a:t>
          </a:r>
          <a:endParaRPr lang="pt-BR" dirty="0"/>
        </a:p>
      </dgm:t>
    </dgm:pt>
    <dgm:pt modelId="{37386080-4FE4-4CB9-8E95-88512DEEDC19}" type="parTrans" cxnId="{489DDA94-41DD-4E67-B908-D9C323EFFE9B}">
      <dgm:prSet/>
      <dgm:spPr/>
      <dgm:t>
        <a:bodyPr/>
        <a:lstStyle/>
        <a:p>
          <a:endParaRPr lang="pt-BR"/>
        </a:p>
      </dgm:t>
    </dgm:pt>
    <dgm:pt modelId="{8A448443-2333-4E09-B741-6C3E66AF0449}" type="sibTrans" cxnId="{489DDA94-41DD-4E67-B908-D9C323EFFE9B}">
      <dgm:prSet/>
      <dgm:spPr/>
      <dgm:t>
        <a:bodyPr/>
        <a:lstStyle/>
        <a:p>
          <a:endParaRPr lang="pt-BR"/>
        </a:p>
      </dgm:t>
    </dgm:pt>
    <dgm:pt modelId="{99405529-A34A-48FE-B96F-D3C2B5965D04}">
      <dgm:prSet phldrT="[Texto]"/>
      <dgm:spPr/>
      <dgm:t>
        <a:bodyPr/>
        <a:lstStyle/>
        <a:p>
          <a:r>
            <a:rPr lang="pt-BR" dirty="0" smtClean="0"/>
            <a:t>Deliberação do CMAS</a:t>
          </a:r>
          <a:endParaRPr lang="pt-BR" dirty="0"/>
        </a:p>
      </dgm:t>
    </dgm:pt>
    <dgm:pt modelId="{C30DF367-6A4D-4B0A-9006-A8A867E7EAFF}" type="parTrans" cxnId="{301DD3AA-D2BF-461C-8BA4-2D7B7393C8DE}">
      <dgm:prSet/>
      <dgm:spPr/>
      <dgm:t>
        <a:bodyPr/>
        <a:lstStyle/>
        <a:p>
          <a:endParaRPr lang="pt-BR"/>
        </a:p>
      </dgm:t>
    </dgm:pt>
    <dgm:pt modelId="{32F859D5-A694-458D-9B64-B9D05675D046}" type="sibTrans" cxnId="{301DD3AA-D2BF-461C-8BA4-2D7B7393C8DE}">
      <dgm:prSet/>
      <dgm:spPr/>
      <dgm:t>
        <a:bodyPr/>
        <a:lstStyle/>
        <a:p>
          <a:endParaRPr lang="pt-BR"/>
        </a:p>
      </dgm:t>
    </dgm:pt>
    <dgm:pt modelId="{EFF4AC1F-E34F-43AE-87F3-A219731FA7C0}" type="pres">
      <dgm:prSet presAssocID="{92B09541-B386-4B63-B841-472802F9DD7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A7CF67B-BA4C-438E-AE96-DD090F491FE5}" type="pres">
      <dgm:prSet presAssocID="{D0B8A497-BDA1-4C92-9436-7B8388A74F3B}" presName="composite" presStyleCnt="0"/>
      <dgm:spPr/>
    </dgm:pt>
    <dgm:pt modelId="{67B60371-9CE7-4649-B457-77DCF4EB03AA}" type="pres">
      <dgm:prSet presAssocID="{D0B8A497-BDA1-4C92-9436-7B8388A74F3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50A86E-4FCE-4BE9-B727-E6BF1DAF8F64}" type="pres">
      <dgm:prSet presAssocID="{D0B8A497-BDA1-4C92-9436-7B8388A74F3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2438A0A-055C-4C85-BE3A-7AFA55869D2F}" type="pres">
      <dgm:prSet presAssocID="{660612F5-F6F0-4D82-ADE4-ABB0DF29A9E1}" presName="sp" presStyleCnt="0"/>
      <dgm:spPr/>
    </dgm:pt>
    <dgm:pt modelId="{D97FB570-3F36-423F-B61B-64259F09BDF2}" type="pres">
      <dgm:prSet presAssocID="{BAB05B63-F37B-4042-BD22-6B8F72D37D5B}" presName="composite" presStyleCnt="0"/>
      <dgm:spPr/>
    </dgm:pt>
    <dgm:pt modelId="{13C4E9B0-AAEC-4D6F-8440-CE598768DCF9}" type="pres">
      <dgm:prSet presAssocID="{BAB05B63-F37B-4042-BD22-6B8F72D37D5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058CCC-58B4-44C8-B567-94DA219C8C1A}" type="pres">
      <dgm:prSet presAssocID="{BAB05B63-F37B-4042-BD22-6B8F72D37D5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B27906-0940-4587-85D5-44FCAC57B854}" type="pres">
      <dgm:prSet presAssocID="{6AD81C79-FB76-4B6C-A0CA-5D922D5CF82E}" presName="sp" presStyleCnt="0"/>
      <dgm:spPr/>
    </dgm:pt>
    <dgm:pt modelId="{353E2169-55D7-4E6E-8114-4B58A8AA93B7}" type="pres">
      <dgm:prSet presAssocID="{98F5AC9D-CFCA-4C49-BAE4-58AF4E349F2B}" presName="composite" presStyleCnt="0"/>
      <dgm:spPr/>
    </dgm:pt>
    <dgm:pt modelId="{A0725C62-E831-4D7F-8E3E-D1295B7CFB85}" type="pres">
      <dgm:prSet presAssocID="{98F5AC9D-CFCA-4C49-BAE4-58AF4E349F2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7DD2DD4-6047-426F-A0F2-48A43218D8D7}" type="pres">
      <dgm:prSet presAssocID="{98F5AC9D-CFCA-4C49-BAE4-58AF4E349F2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BC57B68-1D6F-4E41-8FF5-C8573863EE99}" type="presOf" srcId="{A04F81C3-B2CA-479E-8920-4B19038CEFF7}" destId="{7E058CCC-58B4-44C8-B567-94DA219C8C1A}" srcOrd="0" destOrd="0" presId="urn:microsoft.com/office/officeart/2005/8/layout/chevron2"/>
    <dgm:cxn modelId="{B2319AA8-C204-4719-B6EF-F83A8844F39A}" type="presOf" srcId="{98F5AC9D-CFCA-4C49-BAE4-58AF4E349F2B}" destId="{A0725C62-E831-4D7F-8E3E-D1295B7CFB85}" srcOrd="0" destOrd="0" presId="urn:microsoft.com/office/officeart/2005/8/layout/chevron2"/>
    <dgm:cxn modelId="{1720BE3A-E1BC-4B80-B131-7322CB608669}" type="presOf" srcId="{D0B8A497-BDA1-4C92-9436-7B8388A74F3B}" destId="{67B60371-9CE7-4649-B457-77DCF4EB03AA}" srcOrd="0" destOrd="0" presId="urn:microsoft.com/office/officeart/2005/8/layout/chevron2"/>
    <dgm:cxn modelId="{E5DAB8DF-82D7-4BC1-94AE-6A8F0F4E1DD8}" type="presOf" srcId="{92B09541-B386-4B63-B841-472802F9DD75}" destId="{EFF4AC1F-E34F-43AE-87F3-A219731FA7C0}" srcOrd="0" destOrd="0" presId="urn:microsoft.com/office/officeart/2005/8/layout/chevron2"/>
    <dgm:cxn modelId="{6949E2C8-E07D-4C51-A6A2-EED995BE3435}" type="presOf" srcId="{99405529-A34A-48FE-B96F-D3C2B5965D04}" destId="{A7DD2DD4-6047-426F-A0F2-48A43218D8D7}" srcOrd="0" destOrd="0" presId="urn:microsoft.com/office/officeart/2005/8/layout/chevron2"/>
    <dgm:cxn modelId="{F4140407-754B-4990-B1FD-7596412F8DBC}" type="presOf" srcId="{BAB05B63-F37B-4042-BD22-6B8F72D37D5B}" destId="{13C4E9B0-AAEC-4D6F-8440-CE598768DCF9}" srcOrd="0" destOrd="0" presId="urn:microsoft.com/office/officeart/2005/8/layout/chevron2"/>
    <dgm:cxn modelId="{E0923B39-DC44-410B-821F-92F5E6995943}" srcId="{BAB05B63-F37B-4042-BD22-6B8F72D37D5B}" destId="{A04F81C3-B2CA-479E-8920-4B19038CEFF7}" srcOrd="0" destOrd="0" parTransId="{7AA7989B-2D9F-4D0D-96BF-4D0006909AC9}" sibTransId="{26CE7977-FF9A-4425-BBF2-230209DE553D}"/>
    <dgm:cxn modelId="{2961B7C7-96DA-495E-AC18-01405883473A}" srcId="{D0B8A497-BDA1-4C92-9436-7B8388A74F3B}" destId="{8B4FD02F-DCE2-4907-8FB8-C4B5498A8E46}" srcOrd="0" destOrd="0" parTransId="{F3A7B5F5-3664-4A64-B97D-DF149FFB111B}" sibTransId="{C3BB7F1B-58D1-40C8-9E38-D35F33D48821}"/>
    <dgm:cxn modelId="{489DDA94-41DD-4E67-B908-D9C323EFFE9B}" srcId="{92B09541-B386-4B63-B841-472802F9DD75}" destId="{98F5AC9D-CFCA-4C49-BAE4-58AF4E349F2B}" srcOrd="2" destOrd="0" parTransId="{37386080-4FE4-4CB9-8E95-88512DEEDC19}" sibTransId="{8A448443-2333-4E09-B741-6C3E66AF0449}"/>
    <dgm:cxn modelId="{E94B40AB-38DB-40CA-BB08-ADACFA58C121}" type="presOf" srcId="{8B4FD02F-DCE2-4907-8FB8-C4B5498A8E46}" destId="{9650A86E-4FCE-4BE9-B727-E6BF1DAF8F64}" srcOrd="0" destOrd="0" presId="urn:microsoft.com/office/officeart/2005/8/layout/chevron2"/>
    <dgm:cxn modelId="{A19E13A6-B9D3-455C-A2CC-D73B4F772877}" srcId="{92B09541-B386-4B63-B841-472802F9DD75}" destId="{D0B8A497-BDA1-4C92-9436-7B8388A74F3B}" srcOrd="0" destOrd="0" parTransId="{7C36D7B3-86A7-4C05-A083-AF20C996FE63}" sibTransId="{660612F5-F6F0-4D82-ADE4-ABB0DF29A9E1}"/>
    <dgm:cxn modelId="{2A5C7BF6-B423-4D75-B982-92551840424A}" srcId="{92B09541-B386-4B63-B841-472802F9DD75}" destId="{BAB05B63-F37B-4042-BD22-6B8F72D37D5B}" srcOrd="1" destOrd="0" parTransId="{30B20765-9DEB-4763-B057-747AEF070D14}" sibTransId="{6AD81C79-FB76-4B6C-A0CA-5D922D5CF82E}"/>
    <dgm:cxn modelId="{301DD3AA-D2BF-461C-8BA4-2D7B7393C8DE}" srcId="{98F5AC9D-CFCA-4C49-BAE4-58AF4E349F2B}" destId="{99405529-A34A-48FE-B96F-D3C2B5965D04}" srcOrd="0" destOrd="0" parTransId="{C30DF367-6A4D-4B0A-9006-A8A867E7EAFF}" sibTransId="{32F859D5-A694-458D-9B64-B9D05675D046}"/>
    <dgm:cxn modelId="{EC71FC0C-999A-4FDA-9D9A-3D76325AA3C9}" type="presParOf" srcId="{EFF4AC1F-E34F-43AE-87F3-A219731FA7C0}" destId="{AA7CF67B-BA4C-438E-AE96-DD090F491FE5}" srcOrd="0" destOrd="0" presId="urn:microsoft.com/office/officeart/2005/8/layout/chevron2"/>
    <dgm:cxn modelId="{D000388D-307C-44CF-B9EA-28919A481A36}" type="presParOf" srcId="{AA7CF67B-BA4C-438E-AE96-DD090F491FE5}" destId="{67B60371-9CE7-4649-B457-77DCF4EB03AA}" srcOrd="0" destOrd="0" presId="urn:microsoft.com/office/officeart/2005/8/layout/chevron2"/>
    <dgm:cxn modelId="{C045A499-A471-46D7-92D8-1D3425EBEB6F}" type="presParOf" srcId="{AA7CF67B-BA4C-438E-AE96-DD090F491FE5}" destId="{9650A86E-4FCE-4BE9-B727-E6BF1DAF8F64}" srcOrd="1" destOrd="0" presId="urn:microsoft.com/office/officeart/2005/8/layout/chevron2"/>
    <dgm:cxn modelId="{E0AA7709-5F4C-4C00-BEEE-1F264D108452}" type="presParOf" srcId="{EFF4AC1F-E34F-43AE-87F3-A219731FA7C0}" destId="{62438A0A-055C-4C85-BE3A-7AFA55869D2F}" srcOrd="1" destOrd="0" presId="urn:microsoft.com/office/officeart/2005/8/layout/chevron2"/>
    <dgm:cxn modelId="{CF05B8E8-D76A-4AA4-9D69-1087459DF825}" type="presParOf" srcId="{EFF4AC1F-E34F-43AE-87F3-A219731FA7C0}" destId="{D97FB570-3F36-423F-B61B-64259F09BDF2}" srcOrd="2" destOrd="0" presId="urn:microsoft.com/office/officeart/2005/8/layout/chevron2"/>
    <dgm:cxn modelId="{A78ABE44-2F4E-46FA-8336-8327DDC6986A}" type="presParOf" srcId="{D97FB570-3F36-423F-B61B-64259F09BDF2}" destId="{13C4E9B0-AAEC-4D6F-8440-CE598768DCF9}" srcOrd="0" destOrd="0" presId="urn:microsoft.com/office/officeart/2005/8/layout/chevron2"/>
    <dgm:cxn modelId="{7D1DB36A-60F7-4613-9C1F-879C6195A37B}" type="presParOf" srcId="{D97FB570-3F36-423F-B61B-64259F09BDF2}" destId="{7E058CCC-58B4-44C8-B567-94DA219C8C1A}" srcOrd="1" destOrd="0" presId="urn:microsoft.com/office/officeart/2005/8/layout/chevron2"/>
    <dgm:cxn modelId="{D0D4B299-D552-4B21-B023-7B8D2D74FAB6}" type="presParOf" srcId="{EFF4AC1F-E34F-43AE-87F3-A219731FA7C0}" destId="{B4B27906-0940-4587-85D5-44FCAC57B854}" srcOrd="3" destOrd="0" presId="urn:microsoft.com/office/officeart/2005/8/layout/chevron2"/>
    <dgm:cxn modelId="{1EED24AE-4C00-4AD4-A826-CD1053B07B02}" type="presParOf" srcId="{EFF4AC1F-E34F-43AE-87F3-A219731FA7C0}" destId="{353E2169-55D7-4E6E-8114-4B58A8AA93B7}" srcOrd="4" destOrd="0" presId="urn:microsoft.com/office/officeart/2005/8/layout/chevron2"/>
    <dgm:cxn modelId="{C6E780AE-6799-4BCB-962F-790EB3D886E2}" type="presParOf" srcId="{353E2169-55D7-4E6E-8114-4B58A8AA93B7}" destId="{A0725C62-E831-4D7F-8E3E-D1295B7CFB85}" srcOrd="0" destOrd="0" presId="urn:microsoft.com/office/officeart/2005/8/layout/chevron2"/>
    <dgm:cxn modelId="{40E48498-C786-48A6-B47B-4F4A1120393D}" type="presParOf" srcId="{353E2169-55D7-4E6E-8114-4B58A8AA93B7}" destId="{A7DD2DD4-6047-426F-A0F2-48A43218D8D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CCCE2-1C1D-46DE-9FBF-77BE7A95161B}">
      <dsp:nvSpPr>
        <dsp:cNvPr id="0" name=""/>
        <dsp:cNvSpPr/>
      </dsp:nvSpPr>
      <dsp:spPr>
        <a:xfrm>
          <a:off x="874395" y="93"/>
          <a:ext cx="1800224" cy="180022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Piso Linear</a:t>
          </a:r>
          <a:endParaRPr lang="pt-BR" sz="2300" kern="1200" dirty="0"/>
        </a:p>
      </dsp:txBody>
      <dsp:txXfrm>
        <a:off x="1138032" y="263730"/>
        <a:ext cx="1272950" cy="1272950"/>
      </dsp:txXfrm>
    </dsp:sp>
    <dsp:sp modelId="{DCA31B25-C91A-49EF-8102-267E35CCF160}">
      <dsp:nvSpPr>
        <dsp:cNvPr id="0" name=""/>
        <dsp:cNvSpPr/>
      </dsp:nvSpPr>
      <dsp:spPr>
        <a:xfrm>
          <a:off x="1252442" y="1946497"/>
          <a:ext cx="1044130" cy="1044130"/>
        </a:xfrm>
        <a:prstGeom prst="mathPlu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800" kern="1200"/>
        </a:p>
      </dsp:txBody>
      <dsp:txXfrm>
        <a:off x="1390841" y="2345772"/>
        <a:ext cx="767332" cy="245580"/>
      </dsp:txXfrm>
    </dsp:sp>
    <dsp:sp modelId="{E46B1618-AC14-47A1-93CA-7D888B5C6535}">
      <dsp:nvSpPr>
        <dsp:cNvPr id="0" name=""/>
        <dsp:cNvSpPr/>
      </dsp:nvSpPr>
      <dsp:spPr>
        <a:xfrm>
          <a:off x="874395" y="3136806"/>
          <a:ext cx="1800224" cy="1800224"/>
        </a:xfrm>
        <a:prstGeom prst="ellipse">
          <a:avLst/>
        </a:prstGeom>
        <a:gradFill rotWithShape="0">
          <a:gsLst>
            <a:gs pos="0">
              <a:schemeClr val="accent2">
                <a:hueOff val="-3670562"/>
                <a:satOff val="16196"/>
                <a:lumOff val="-2745"/>
                <a:alphaOff val="0"/>
                <a:shade val="63000"/>
              </a:schemeClr>
            </a:gs>
            <a:gs pos="30000">
              <a:schemeClr val="accent2">
                <a:hueOff val="-3670562"/>
                <a:satOff val="16196"/>
                <a:lumOff val="-2745"/>
                <a:alphaOff val="0"/>
                <a:shade val="90000"/>
                <a:satMod val="110000"/>
              </a:schemeClr>
            </a:gs>
            <a:gs pos="45000">
              <a:schemeClr val="accent2">
                <a:hueOff val="-3670562"/>
                <a:satOff val="16196"/>
                <a:lumOff val="-2745"/>
                <a:alphaOff val="0"/>
                <a:shade val="100000"/>
                <a:satMod val="118000"/>
              </a:schemeClr>
            </a:gs>
            <a:gs pos="55000">
              <a:schemeClr val="accent2">
                <a:hueOff val="-3670562"/>
                <a:satOff val="16196"/>
                <a:lumOff val="-2745"/>
                <a:alphaOff val="0"/>
                <a:shade val="100000"/>
                <a:satMod val="118000"/>
              </a:schemeClr>
            </a:gs>
            <a:gs pos="73000">
              <a:schemeClr val="accent2">
                <a:hueOff val="-3670562"/>
                <a:satOff val="16196"/>
                <a:lumOff val="-2745"/>
                <a:alphaOff val="0"/>
                <a:shade val="90000"/>
                <a:satMod val="110000"/>
              </a:schemeClr>
            </a:gs>
            <a:gs pos="100000">
              <a:schemeClr val="accent2">
                <a:hueOff val="-3670562"/>
                <a:satOff val="16196"/>
                <a:lumOff val="-2745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2">
              <a:hueOff val="-3670562"/>
              <a:satOff val="16196"/>
              <a:lumOff val="-2745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Incentivos</a:t>
          </a:r>
          <a:endParaRPr lang="pt-BR" sz="2300" kern="1200" dirty="0"/>
        </a:p>
      </dsp:txBody>
      <dsp:txXfrm>
        <a:off x="1138032" y="3400443"/>
        <a:ext cx="1272950" cy="1272950"/>
      </dsp:txXfrm>
    </dsp:sp>
    <dsp:sp modelId="{6DDB66CF-0E2A-4CFF-93DF-54C0E5DEF9DB}">
      <dsp:nvSpPr>
        <dsp:cNvPr id="0" name=""/>
        <dsp:cNvSpPr/>
      </dsp:nvSpPr>
      <dsp:spPr>
        <a:xfrm>
          <a:off x="2944653" y="2133720"/>
          <a:ext cx="572471" cy="6696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7341125"/>
                <a:satOff val="32393"/>
                <a:lumOff val="-5490"/>
                <a:alphaOff val="0"/>
                <a:shade val="63000"/>
              </a:schemeClr>
            </a:gs>
            <a:gs pos="30000">
              <a:schemeClr val="accent2">
                <a:hueOff val="-7341125"/>
                <a:satOff val="32393"/>
                <a:lumOff val="-5490"/>
                <a:alphaOff val="0"/>
                <a:shade val="90000"/>
                <a:satMod val="110000"/>
              </a:schemeClr>
            </a:gs>
            <a:gs pos="45000">
              <a:schemeClr val="accent2">
                <a:hueOff val="-7341125"/>
                <a:satOff val="32393"/>
                <a:lumOff val="-5490"/>
                <a:alphaOff val="0"/>
                <a:shade val="100000"/>
                <a:satMod val="118000"/>
              </a:schemeClr>
            </a:gs>
            <a:gs pos="55000">
              <a:schemeClr val="accent2">
                <a:hueOff val="-7341125"/>
                <a:satOff val="32393"/>
                <a:lumOff val="-5490"/>
                <a:alphaOff val="0"/>
                <a:shade val="100000"/>
                <a:satMod val="118000"/>
              </a:schemeClr>
            </a:gs>
            <a:gs pos="73000">
              <a:schemeClr val="accent2">
                <a:hueOff val="-7341125"/>
                <a:satOff val="32393"/>
                <a:lumOff val="-5490"/>
                <a:alphaOff val="0"/>
                <a:shade val="90000"/>
                <a:satMod val="110000"/>
              </a:schemeClr>
            </a:gs>
            <a:gs pos="100000">
              <a:schemeClr val="accent2">
                <a:hueOff val="-7341125"/>
                <a:satOff val="32393"/>
                <a:lumOff val="-549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2">
              <a:hueOff val="-7341125"/>
              <a:satOff val="32393"/>
              <a:lumOff val="-549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800" kern="1200"/>
        </a:p>
      </dsp:txBody>
      <dsp:txXfrm>
        <a:off x="2944653" y="2267657"/>
        <a:ext cx="400730" cy="401809"/>
      </dsp:txXfrm>
    </dsp:sp>
    <dsp:sp modelId="{926D6844-727C-460D-8E25-7D3836CA420A}">
      <dsp:nvSpPr>
        <dsp:cNvPr id="0" name=""/>
        <dsp:cNvSpPr/>
      </dsp:nvSpPr>
      <dsp:spPr>
        <a:xfrm>
          <a:off x="3754755" y="668337"/>
          <a:ext cx="3600449" cy="3600449"/>
        </a:xfrm>
        <a:prstGeom prst="ellipse">
          <a:avLst/>
        </a:prstGeom>
        <a:gradFill rotWithShape="0">
          <a:gsLst>
            <a:gs pos="0">
              <a:schemeClr val="accent2">
                <a:hueOff val="-7341125"/>
                <a:satOff val="32393"/>
                <a:lumOff val="-5490"/>
                <a:alphaOff val="0"/>
                <a:shade val="63000"/>
              </a:schemeClr>
            </a:gs>
            <a:gs pos="30000">
              <a:schemeClr val="accent2">
                <a:hueOff val="-7341125"/>
                <a:satOff val="32393"/>
                <a:lumOff val="-5490"/>
                <a:alphaOff val="0"/>
                <a:shade val="90000"/>
                <a:satMod val="110000"/>
              </a:schemeClr>
            </a:gs>
            <a:gs pos="45000">
              <a:schemeClr val="accent2">
                <a:hueOff val="-7341125"/>
                <a:satOff val="32393"/>
                <a:lumOff val="-5490"/>
                <a:alphaOff val="0"/>
                <a:shade val="100000"/>
                <a:satMod val="118000"/>
              </a:schemeClr>
            </a:gs>
            <a:gs pos="55000">
              <a:schemeClr val="accent2">
                <a:hueOff val="-7341125"/>
                <a:satOff val="32393"/>
                <a:lumOff val="-5490"/>
                <a:alphaOff val="0"/>
                <a:shade val="100000"/>
                <a:satMod val="118000"/>
              </a:schemeClr>
            </a:gs>
            <a:gs pos="73000">
              <a:schemeClr val="accent2">
                <a:hueOff val="-7341125"/>
                <a:satOff val="32393"/>
                <a:lumOff val="-5490"/>
                <a:alphaOff val="0"/>
                <a:shade val="90000"/>
                <a:satMod val="110000"/>
              </a:schemeClr>
            </a:gs>
            <a:gs pos="100000">
              <a:schemeClr val="accent2">
                <a:hueOff val="-7341125"/>
                <a:satOff val="32393"/>
                <a:lumOff val="-549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2">
              <a:hueOff val="-7341125"/>
              <a:satOff val="32393"/>
              <a:lumOff val="-549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Cofinanciamento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FEAS </a:t>
          </a:r>
          <a:endParaRPr lang="pt-BR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82029" y="1195611"/>
        <a:ext cx="2545901" cy="25459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CCCE2-1C1D-46DE-9FBF-77BE7A95161B}">
      <dsp:nvSpPr>
        <dsp:cNvPr id="0" name=""/>
        <dsp:cNvSpPr/>
      </dsp:nvSpPr>
      <dsp:spPr>
        <a:xfrm>
          <a:off x="4522424" y="74734"/>
          <a:ext cx="1800224" cy="180022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Bloco Proteção Social Básica</a:t>
          </a:r>
          <a:endParaRPr lang="pt-BR" sz="2200" kern="1200" dirty="0"/>
        </a:p>
      </dsp:txBody>
      <dsp:txXfrm>
        <a:off x="4786061" y="338371"/>
        <a:ext cx="1272950" cy="1272950"/>
      </dsp:txXfrm>
    </dsp:sp>
    <dsp:sp modelId="{DCA31B25-C91A-49EF-8102-267E35CCF160}">
      <dsp:nvSpPr>
        <dsp:cNvPr id="0" name=""/>
        <dsp:cNvSpPr/>
      </dsp:nvSpPr>
      <dsp:spPr>
        <a:xfrm>
          <a:off x="4906888" y="2281809"/>
          <a:ext cx="1044130" cy="1044130"/>
        </a:xfrm>
        <a:prstGeom prst="mathPlu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kern="1200"/>
        </a:p>
      </dsp:txBody>
      <dsp:txXfrm>
        <a:off x="5045287" y="2681084"/>
        <a:ext cx="767332" cy="245580"/>
      </dsp:txXfrm>
    </dsp:sp>
    <dsp:sp modelId="{E46B1618-AC14-47A1-93CA-7D888B5C6535}">
      <dsp:nvSpPr>
        <dsp:cNvPr id="0" name=""/>
        <dsp:cNvSpPr/>
      </dsp:nvSpPr>
      <dsp:spPr>
        <a:xfrm>
          <a:off x="4547448" y="1874956"/>
          <a:ext cx="1800224" cy="180022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Bloco Proteção Social Especial</a:t>
          </a:r>
          <a:endParaRPr lang="pt-BR" sz="2200" kern="1200" dirty="0"/>
        </a:p>
      </dsp:txBody>
      <dsp:txXfrm>
        <a:off x="4811085" y="2138593"/>
        <a:ext cx="1272950" cy="1272950"/>
      </dsp:txXfrm>
    </dsp:sp>
    <dsp:sp modelId="{6DDB66CF-0E2A-4CFF-93DF-54C0E5DEF9DB}">
      <dsp:nvSpPr>
        <dsp:cNvPr id="0" name=""/>
        <dsp:cNvSpPr/>
      </dsp:nvSpPr>
      <dsp:spPr>
        <a:xfrm rot="21094451">
          <a:off x="2220944" y="1741000"/>
          <a:ext cx="967969" cy="6696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kern="1200"/>
        </a:p>
      </dsp:txBody>
      <dsp:txXfrm>
        <a:off x="2222028" y="1889656"/>
        <a:ext cx="767064" cy="401809"/>
      </dsp:txXfrm>
    </dsp:sp>
    <dsp:sp modelId="{926D6844-727C-460D-8E25-7D3836CA420A}">
      <dsp:nvSpPr>
        <dsp:cNvPr id="0" name=""/>
        <dsp:cNvSpPr/>
      </dsp:nvSpPr>
      <dsp:spPr>
        <a:xfrm>
          <a:off x="133" y="409609"/>
          <a:ext cx="3600449" cy="360044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Cofinanciamento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FEAS </a:t>
          </a:r>
          <a:endParaRPr lang="pt-BR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7407" y="936883"/>
        <a:ext cx="2545901" cy="25459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60371-9CE7-4649-B457-77DCF4EB03AA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1</a:t>
          </a:r>
          <a:endParaRPr lang="pt-BR" sz="3000" kern="1200" dirty="0"/>
        </a:p>
      </dsp:txBody>
      <dsp:txXfrm rot="-5400000">
        <a:off x="1" y="520688"/>
        <a:ext cx="1039018" cy="445294"/>
      </dsp:txXfrm>
    </dsp:sp>
    <dsp:sp modelId="{9650A86E-4FCE-4BE9-B727-E6BF1DAF8F64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800" kern="1200" dirty="0" smtClean="0"/>
            <a:t>Termo de Aceite</a:t>
          </a:r>
          <a:endParaRPr lang="pt-BR" sz="3800" kern="1200" dirty="0"/>
        </a:p>
      </dsp:txBody>
      <dsp:txXfrm rot="-5400000">
        <a:off x="1039018" y="48278"/>
        <a:ext cx="5009883" cy="870607"/>
      </dsp:txXfrm>
    </dsp:sp>
    <dsp:sp modelId="{13C4E9B0-AAEC-4D6F-8440-CE598768DCF9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gradFill rotWithShape="0">
          <a:gsLst>
            <a:gs pos="0">
              <a:schemeClr val="accent3">
                <a:hueOff val="2952094"/>
                <a:satOff val="-23027"/>
                <a:lumOff val="-588"/>
                <a:alphaOff val="0"/>
                <a:shade val="63000"/>
              </a:schemeClr>
            </a:gs>
            <a:gs pos="30000">
              <a:schemeClr val="accent3">
                <a:hueOff val="2952094"/>
                <a:satOff val="-23027"/>
                <a:lumOff val="-588"/>
                <a:alphaOff val="0"/>
                <a:shade val="90000"/>
                <a:satMod val="110000"/>
              </a:schemeClr>
            </a:gs>
            <a:gs pos="45000">
              <a:schemeClr val="accent3">
                <a:hueOff val="2952094"/>
                <a:satOff val="-23027"/>
                <a:lumOff val="-588"/>
                <a:alphaOff val="0"/>
                <a:shade val="100000"/>
                <a:satMod val="118000"/>
              </a:schemeClr>
            </a:gs>
            <a:gs pos="55000">
              <a:schemeClr val="accent3">
                <a:hueOff val="2952094"/>
                <a:satOff val="-23027"/>
                <a:lumOff val="-588"/>
                <a:alphaOff val="0"/>
                <a:shade val="100000"/>
                <a:satMod val="118000"/>
              </a:schemeClr>
            </a:gs>
            <a:gs pos="73000">
              <a:schemeClr val="accent3">
                <a:hueOff val="2952094"/>
                <a:satOff val="-23027"/>
                <a:lumOff val="-588"/>
                <a:alphaOff val="0"/>
                <a:shade val="90000"/>
                <a:satMod val="110000"/>
              </a:schemeClr>
            </a:gs>
            <a:gs pos="100000">
              <a:schemeClr val="accent3">
                <a:hueOff val="2952094"/>
                <a:satOff val="-23027"/>
                <a:lumOff val="-588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2952094"/>
              <a:satOff val="-23027"/>
              <a:lumOff val="-588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3">
              <a:hueOff val="2952094"/>
              <a:satOff val="-23027"/>
              <a:lumOff val="-588"/>
              <a:alphaOff val="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11</a:t>
          </a:r>
          <a:endParaRPr lang="pt-BR" sz="3000" kern="1200" dirty="0"/>
        </a:p>
      </dsp:txBody>
      <dsp:txXfrm rot="-5400000">
        <a:off x="1" y="1809352"/>
        <a:ext cx="1039018" cy="445294"/>
      </dsp:txXfrm>
    </dsp:sp>
    <dsp:sp modelId="{7E058CCC-58B4-44C8-B567-94DA219C8C1A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2952094"/>
              <a:satOff val="-23027"/>
              <a:lumOff val="-588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800" kern="1200" dirty="0" smtClean="0"/>
            <a:t>Plano de Ação</a:t>
          </a:r>
          <a:endParaRPr lang="pt-BR" sz="3800" kern="1200" dirty="0"/>
        </a:p>
      </dsp:txBody>
      <dsp:txXfrm rot="-5400000">
        <a:off x="1039018" y="1336942"/>
        <a:ext cx="5009883" cy="870607"/>
      </dsp:txXfrm>
    </dsp:sp>
    <dsp:sp modelId="{A0725C62-E831-4D7F-8E3E-D1295B7CFB85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gradFill rotWithShape="0">
          <a:gsLst>
            <a:gs pos="0">
              <a:schemeClr val="accent3">
                <a:hueOff val="5904187"/>
                <a:satOff val="-46054"/>
                <a:lumOff val="-1177"/>
                <a:alphaOff val="0"/>
                <a:shade val="63000"/>
              </a:schemeClr>
            </a:gs>
            <a:gs pos="30000">
              <a:schemeClr val="accent3">
                <a:hueOff val="5904187"/>
                <a:satOff val="-46054"/>
                <a:lumOff val="-1177"/>
                <a:alphaOff val="0"/>
                <a:shade val="90000"/>
                <a:satMod val="110000"/>
              </a:schemeClr>
            </a:gs>
            <a:gs pos="45000">
              <a:schemeClr val="accent3">
                <a:hueOff val="5904187"/>
                <a:satOff val="-46054"/>
                <a:lumOff val="-1177"/>
                <a:alphaOff val="0"/>
                <a:shade val="100000"/>
                <a:satMod val="118000"/>
              </a:schemeClr>
            </a:gs>
            <a:gs pos="55000">
              <a:schemeClr val="accent3">
                <a:hueOff val="5904187"/>
                <a:satOff val="-46054"/>
                <a:lumOff val="-1177"/>
                <a:alphaOff val="0"/>
                <a:shade val="100000"/>
                <a:satMod val="118000"/>
              </a:schemeClr>
            </a:gs>
            <a:gs pos="73000">
              <a:schemeClr val="accent3">
                <a:hueOff val="5904187"/>
                <a:satOff val="-46054"/>
                <a:lumOff val="-1177"/>
                <a:alphaOff val="0"/>
                <a:shade val="90000"/>
                <a:satMod val="110000"/>
              </a:schemeClr>
            </a:gs>
            <a:gs pos="100000">
              <a:schemeClr val="accent3">
                <a:hueOff val="5904187"/>
                <a:satOff val="-46054"/>
                <a:lumOff val="-1177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5904187"/>
              <a:satOff val="-46054"/>
              <a:lumOff val="-1177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3">
              <a:hueOff val="5904187"/>
              <a:satOff val="-46054"/>
              <a:lumOff val="-1177"/>
              <a:alphaOff val="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111</a:t>
          </a:r>
          <a:endParaRPr lang="pt-BR" sz="3000" kern="1200" dirty="0"/>
        </a:p>
      </dsp:txBody>
      <dsp:txXfrm rot="-5400000">
        <a:off x="1" y="3098016"/>
        <a:ext cx="1039018" cy="445294"/>
      </dsp:txXfrm>
    </dsp:sp>
    <dsp:sp modelId="{A7DD2DD4-6047-426F-A0F2-48A43218D8D7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904187"/>
              <a:satOff val="-46054"/>
              <a:lumOff val="-1177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800" kern="1200" dirty="0" smtClean="0"/>
            <a:t>Deliberação do CMAS</a:t>
          </a:r>
          <a:endParaRPr lang="pt-BR" sz="3800" kern="1200" dirty="0"/>
        </a:p>
      </dsp:txBody>
      <dsp:txXfrm rot="-5400000">
        <a:off x="1039018" y="2625605"/>
        <a:ext cx="50098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4813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380538"/>
            <a:ext cx="294481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6A8E03-D9EE-4E10-BE07-ABBEF72CE52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51461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3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 smtClean="0"/>
              <a:t>Clique para editar os estilos do texto mestre</a:t>
            </a:r>
          </a:p>
          <a:p>
            <a:pPr lvl="1"/>
            <a:r>
              <a:rPr lang="pt-BR" altLang="pt-BR" noProof="0" smtClean="0"/>
              <a:t>Segundo nível</a:t>
            </a:r>
          </a:p>
          <a:p>
            <a:pPr lvl="2"/>
            <a:r>
              <a:rPr lang="pt-BR" altLang="pt-BR" noProof="0" smtClean="0"/>
              <a:t>Terceiro nível</a:t>
            </a:r>
          </a:p>
          <a:p>
            <a:pPr lvl="3"/>
            <a:r>
              <a:rPr lang="pt-BR" altLang="pt-BR" noProof="0" smtClean="0"/>
              <a:t>Quarto nível</a:t>
            </a:r>
          </a:p>
          <a:p>
            <a:pPr lvl="4"/>
            <a:r>
              <a:rPr lang="pt-BR" altLang="pt-BR" noProof="0" smtClean="0"/>
              <a:t>Quinto nível</a:t>
            </a:r>
          </a:p>
        </p:txBody>
      </p:sp>
      <p:sp>
        <p:nvSpPr>
          <p:cNvPr id="230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944813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30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7363"/>
            <a:ext cx="2944813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Narrow" pitchFamily="34" charset="0"/>
              </a:defRPr>
            </a:lvl1pPr>
          </a:lstStyle>
          <a:p>
            <a:fld id="{78CC748E-387B-41FD-BC94-03DC363EC5D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65592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27C6381-1A99-493B-8F40-8D8B893554C5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06240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 smtClean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921910-3F34-4DE2-80F5-438C2A2B7356}" type="slidenum">
              <a:rPr lang="pt-BR" altLang="pt-BR"/>
              <a:pPr/>
              <a:t>13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577205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 smtClean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921910-3F34-4DE2-80F5-438C2A2B7356}" type="slidenum">
              <a:rPr lang="pt-BR" altLang="pt-BR"/>
              <a:pPr/>
              <a:t>15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57720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47C5EC-6B80-4801-8D11-C7393A56EFFC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481569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 smtClean="0"/>
          </a:p>
        </p:txBody>
      </p:sp>
      <p:sp>
        <p:nvSpPr>
          <p:cNvPr id="1434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AB8DF4-1CF1-40BA-B5E8-3145601DCFA9}" type="slidenum">
              <a:rPr lang="pt-BR" altLang="pt-BR"/>
              <a:pPr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1905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 smtClean="0"/>
          </a:p>
        </p:txBody>
      </p:sp>
      <p:sp>
        <p:nvSpPr>
          <p:cNvPr id="1434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AB8DF4-1CF1-40BA-B5E8-3145601DCFA9}" type="slidenum">
              <a:rPr lang="pt-BR" altLang="pt-BR"/>
              <a:pPr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1905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 smtClean="0"/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E94414-9C57-48C0-9FFA-5E3639844CAC}" type="slidenum">
              <a:rPr lang="pt-BR" altLang="pt-BR"/>
              <a:pPr/>
              <a:t>7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1575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 smtClean="0"/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76D297-EA95-488D-8507-0D82AEF97625}" type="slidenum">
              <a:rPr lang="pt-BR" altLang="pt-BR"/>
              <a:pPr/>
              <a:t>8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52154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 smtClean="0"/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E881AA-9945-44FF-9F00-15AD72778995}" type="slidenum">
              <a:rPr lang="pt-BR" altLang="pt-BR"/>
              <a:pPr/>
              <a:t>9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6161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 smtClean="0"/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E6872A-4941-4152-8C2C-C3BBA09BEAB8}" type="slidenum">
              <a:rPr lang="pt-BR" altLang="pt-BR"/>
              <a:pPr/>
              <a:t>10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26453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F1F33C2-7486-41A0-9328-310477016F27}" type="slidenum">
              <a:rPr lang="pt-BR" altLang="pt-BR"/>
              <a:pPr/>
              <a:t>11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4293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 smtClean="0"/>
          </a:p>
        </p:txBody>
      </p:sp>
      <p:sp>
        <p:nvSpPr>
          <p:cNvPr id="2662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973F42-2429-49F1-AF4A-3E9E551007C5}" type="slidenum">
              <a:rPr lang="pt-BR" altLang="pt-BR"/>
              <a:pPr/>
              <a:t>12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1732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0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1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2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fld id="{811B5060-BDD9-48B1-B2E9-60B458A2B1D7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4A1B2-BFF6-445E-933F-B1C58312EB45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ector reto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Triângulo isósceles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Conector reto 14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51E48-2B78-4EFD-BFED-48471CD49100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pt-BR" noProof="0" smtClean="0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F3207-8431-4759-AC6F-559B65C28DA5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6D9B3-608E-4C7B-9735-62E9D2784FE1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fld id="{F3AAAAE9-4DAD-4E04-A6E1-3DFDD5548F54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D4DF4-D4C7-473F-B6E9-957AEBB2F7D0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2ADB4-61B5-42F4-BF91-E2B6B0664119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ângulo isósceles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5B243-C8DB-442A-84A8-18C56C0D94F1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ector reto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" name="Triângulo isósceles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EA941-35D6-4EA4-8711-44DB57DA2CD4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" name="Conector reto 11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" name="Triângulo isósceles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16A0F-30F6-4909-A751-BBCC493EA7DF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6B21-4381-425C-AEFC-395E6A15CDA6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  <a:endParaRPr lang="en-US" altLang="pt-BR" smtClean="0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altLang="pt-BR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</a:defRPr>
            </a:lvl1pPr>
          </a:lstStyle>
          <a:p>
            <a:fld id="{B96323A3-AFAF-4EEE-9876-05BC0CE569E3}" type="slidenum">
              <a:rPr lang="pt-BR" altLang="en-US"/>
              <a:pPr/>
              <a:t>‹nº›</a:t>
            </a:fld>
            <a:endParaRPr lang="pt-BR" altLang="en-US"/>
          </a:p>
        </p:txBody>
      </p:sp>
      <p:sp>
        <p:nvSpPr>
          <p:cNvPr id="1031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2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3" r:id="rId2"/>
    <p:sldLayoutId id="2147483879" r:id="rId3"/>
    <p:sldLayoutId id="2147483874" r:id="rId4"/>
    <p:sldLayoutId id="2147483875" r:id="rId5"/>
    <p:sldLayoutId id="2147483880" r:id="rId6"/>
    <p:sldLayoutId id="2147483881" r:id="rId7"/>
    <p:sldLayoutId id="2147483882" r:id="rId8"/>
    <p:sldLayoutId id="2147483883" r:id="rId9"/>
    <p:sldLayoutId id="2147483876" r:id="rId10"/>
    <p:sldLayoutId id="2147483884" r:id="rId11"/>
    <p:sldLayoutId id="2147483877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hast.ms.gov.b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jpeg"/><Relationship Id="rId4" Type="http://schemas.openxmlformats.org/officeDocument/2006/relationships/hyperlink" Target="mailto:cagsuas@sedhast.ms.gov.b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500082" y="5214938"/>
            <a:ext cx="2831224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pt-BR" altLang="pt-BR" sz="28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Exercício </a:t>
            </a:r>
            <a:r>
              <a:rPr lang="pt-BR" altLang="pt-BR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2019</a:t>
            </a:r>
            <a:endParaRPr lang="pt-BR" altLang="pt-BR" sz="2800" b="1" dirty="0">
              <a:solidFill>
                <a:schemeClr val="tx1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" y="0"/>
            <a:ext cx="9144000" cy="1327822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115616" y="3789040"/>
            <a:ext cx="705678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COFINANCIAMENTO </a:t>
            </a:r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DO FUNDO ESTADUAL DE ASSISTÊNCIA SOCIAL (FEAS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)</a:t>
            </a:r>
            <a:endParaRPr lang="pt-BR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805264"/>
            <a:ext cx="2554229" cy="96317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42938"/>
            <a:ext cx="7931150" cy="49339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pt-BR" altLang="pt-BR" sz="2400" b="1" dirty="0">
                <a:solidFill>
                  <a:schemeClr val="accent6">
                    <a:lumMod val="50000"/>
                  </a:schemeClr>
                </a:solidFill>
              </a:rPr>
              <a:t>2º Incentivos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2200" dirty="0" smtClean="0">
                <a:solidFill>
                  <a:srgbClr val="7030A0"/>
                </a:solidFill>
              </a:rPr>
              <a:t>	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2200" dirty="0" smtClean="0">
                <a:solidFill>
                  <a:srgbClr val="7030A0"/>
                </a:solidFill>
              </a:rPr>
              <a:t>	</a:t>
            </a:r>
            <a:r>
              <a:rPr lang="pt-BR" altLang="pt-BR" sz="22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C</a:t>
            </a:r>
            <a:r>
              <a:rPr lang="pt-BR" altLang="pt-BR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. </a:t>
            </a:r>
            <a:r>
              <a:rPr lang="pt-BR" altLang="pt-BR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Potencialização</a:t>
            </a:r>
            <a:r>
              <a:rPr lang="pt-BR" altLang="pt-BR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do Serviço de Acolhimento de Crianças e Adolescentes</a:t>
            </a:r>
          </a:p>
          <a:p>
            <a:pPr lvl="1" eaLnBrk="1" hangingPunct="1"/>
            <a:endParaRPr lang="pt-BR" altLang="pt-BR" sz="2200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lvl="1" algn="just" eaLnBrk="1" hangingPunct="1"/>
            <a:r>
              <a:rPr lang="pt-BR" altLang="pt-BR" dirty="0" smtClean="0">
                <a:solidFill>
                  <a:schemeClr val="tx1"/>
                </a:solidFill>
              </a:rPr>
              <a:t>Manutenção da </a:t>
            </a:r>
            <a:r>
              <a:rPr lang="pt-BR" altLang="pt-BR" dirty="0" err="1" smtClean="0">
                <a:solidFill>
                  <a:schemeClr val="tx1"/>
                </a:solidFill>
              </a:rPr>
              <a:t>potencialização</a:t>
            </a:r>
            <a:r>
              <a:rPr lang="pt-BR" altLang="pt-BR" dirty="0" smtClean="0">
                <a:solidFill>
                  <a:schemeClr val="tx1"/>
                </a:solidFill>
              </a:rPr>
              <a:t> do Serviço de Acolhimento Institucional de Crianças e Adolescentes para atendimento aos Municípios que não possuem esse serviço.</a:t>
            </a:r>
          </a:p>
          <a:p>
            <a:pPr lvl="1" algn="just" eaLnBrk="1" hangingPunct="1"/>
            <a:r>
              <a:rPr lang="pt-BR" altLang="pt-BR" dirty="0" smtClean="0">
                <a:solidFill>
                  <a:schemeClr val="tx1"/>
                </a:solidFill>
              </a:rPr>
              <a:t>Municípios contemplados: </a:t>
            </a:r>
            <a:r>
              <a:rPr lang="pt-BR" altLang="pt-BR" b="1" dirty="0" err="1" smtClean="0">
                <a:solidFill>
                  <a:schemeClr val="tx1"/>
                </a:solidFill>
              </a:rPr>
              <a:t>Batayporã</a:t>
            </a:r>
            <a:r>
              <a:rPr lang="pt-BR" altLang="pt-BR" b="1" dirty="0" smtClean="0">
                <a:solidFill>
                  <a:schemeClr val="tx1"/>
                </a:solidFill>
              </a:rPr>
              <a:t>, Bela Vista, Caarapó, Chapadão do Sul, Fátima do Sul e Ivinhema</a:t>
            </a:r>
            <a:r>
              <a:rPr lang="pt-BR" altLang="pt-BR" dirty="0" smtClean="0">
                <a:solidFill>
                  <a:schemeClr val="tx1"/>
                </a:solidFill>
              </a:rPr>
              <a:t>.</a:t>
            </a:r>
          </a:p>
          <a:p>
            <a:pPr lvl="1" algn="just" eaLnBrk="1" hangingPunct="1"/>
            <a:r>
              <a:rPr lang="pt-BR" altLang="pt-BR" dirty="0" smtClean="0">
                <a:solidFill>
                  <a:schemeClr val="tx1"/>
                </a:solidFill>
              </a:rPr>
              <a:t>R$ 750,00 (mensal) por vaga disponibilizada, valor máximo de R$ 1.500,00 por município atendido com 2 vagas do </a:t>
            </a:r>
            <a:r>
              <a:rPr lang="pt-BR" altLang="pt-BR" dirty="0" err="1" smtClean="0">
                <a:solidFill>
                  <a:schemeClr val="tx1"/>
                </a:solidFill>
              </a:rPr>
              <a:t>cofinanciamento</a:t>
            </a:r>
            <a:r>
              <a:rPr lang="pt-BR" altLang="pt-BR" dirty="0" smtClean="0">
                <a:solidFill>
                  <a:schemeClr val="tx1"/>
                </a:solidFill>
              </a:rPr>
              <a:t> FEAS.</a:t>
            </a:r>
          </a:p>
          <a:p>
            <a:pPr lvl="1" eaLnBrk="1" hangingPunct="1">
              <a:buFont typeface="Wingdings" pitchFamily="2" charset="2"/>
              <a:buNone/>
            </a:pPr>
            <a:endParaRPr lang="pt-BR" altLang="pt-BR" sz="2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42938"/>
            <a:ext cx="8075613" cy="49339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pt-BR" altLang="pt-BR" sz="2400" b="1" dirty="0">
                <a:solidFill>
                  <a:schemeClr val="accent6">
                    <a:lumMod val="50000"/>
                  </a:schemeClr>
                </a:solidFill>
              </a:rPr>
              <a:t>2º Incentivos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2200" dirty="0" smtClean="0">
                <a:solidFill>
                  <a:srgbClr val="7030A0"/>
                </a:solidFill>
              </a:rPr>
              <a:t>	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22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pt-BR" altLang="pt-BR" sz="2200" b="1" dirty="0" smtClean="0">
                <a:solidFill>
                  <a:schemeClr val="accent1">
                    <a:lumMod val="50000"/>
                  </a:schemeClr>
                </a:solidFill>
              </a:rPr>
              <a:t>D</a:t>
            </a:r>
            <a:r>
              <a:rPr lang="pt-BR" altLang="pt-BR" b="1" dirty="0" smtClean="0">
                <a:solidFill>
                  <a:schemeClr val="accent1">
                    <a:lumMod val="50000"/>
                  </a:schemeClr>
                </a:solidFill>
              </a:rPr>
              <a:t>. Expansões de serviços </a:t>
            </a:r>
            <a:r>
              <a:rPr lang="pt-BR" altLang="pt-BR" b="1" dirty="0" err="1" smtClean="0">
                <a:solidFill>
                  <a:schemeClr val="accent1">
                    <a:lumMod val="50000"/>
                  </a:schemeClr>
                </a:solidFill>
              </a:rPr>
              <a:t>cofinanciados</a:t>
            </a:r>
            <a:r>
              <a:rPr lang="pt-BR" altLang="pt-BR" b="1" dirty="0" smtClean="0">
                <a:solidFill>
                  <a:schemeClr val="accent1">
                    <a:lumMod val="50000"/>
                  </a:schemeClr>
                </a:solidFill>
              </a:rPr>
              <a:t> pelo FNAS</a:t>
            </a:r>
            <a:endParaRPr lang="pt-BR" altLang="pt-BR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algn="just" eaLnBrk="1" hangingPunct="1"/>
            <a:r>
              <a:rPr lang="pt-BR" altLang="pt-BR" sz="2200" dirty="0" smtClean="0">
                <a:solidFill>
                  <a:schemeClr val="tx1"/>
                </a:solidFill>
              </a:rPr>
              <a:t>Manutenção de 50% do valor </a:t>
            </a:r>
            <a:r>
              <a:rPr lang="pt-BR" altLang="pt-BR" sz="2200" dirty="0" err="1" smtClean="0">
                <a:solidFill>
                  <a:schemeClr val="tx1"/>
                </a:solidFill>
              </a:rPr>
              <a:t>cofinanciado</a:t>
            </a:r>
            <a:r>
              <a:rPr lang="pt-BR" altLang="pt-BR" sz="2200" dirty="0" smtClean="0">
                <a:solidFill>
                  <a:schemeClr val="tx1"/>
                </a:solidFill>
              </a:rPr>
              <a:t> pelo FNAS, exigido para as expansões de serviços em Mato Grosso do Sul. </a:t>
            </a:r>
          </a:p>
          <a:p>
            <a:pPr lvl="1" algn="just" eaLnBrk="1" hangingPunct="1"/>
            <a:r>
              <a:rPr lang="pt-BR" altLang="pt-BR" sz="2200" dirty="0" smtClean="0">
                <a:solidFill>
                  <a:schemeClr val="tx1"/>
                </a:solidFill>
              </a:rPr>
              <a:t>Municípios e serviços contemplados:</a:t>
            </a:r>
          </a:p>
          <a:p>
            <a:pPr lvl="1" algn="just" eaLnBrk="1" hangingPunct="1"/>
            <a:endParaRPr lang="pt-BR" altLang="pt-BR" sz="2200" dirty="0">
              <a:solidFill>
                <a:schemeClr val="tx1"/>
              </a:solidFill>
            </a:endParaRPr>
          </a:p>
          <a:p>
            <a:pPr lvl="1" algn="just" eaLnBrk="1" hangingPunct="1"/>
            <a:endParaRPr lang="pt-BR" altLang="pt-BR" sz="2200" dirty="0" smtClean="0">
              <a:solidFill>
                <a:schemeClr val="tx1"/>
              </a:solidFill>
            </a:endParaRPr>
          </a:p>
          <a:p>
            <a:pPr marL="593725" lvl="2" indent="0" algn="just" eaLnBrk="1" hangingPunct="1">
              <a:buNone/>
            </a:pPr>
            <a:r>
              <a:rPr lang="pt-BR" altLang="pt-BR" sz="2200" dirty="0" smtClean="0"/>
              <a:t> </a:t>
            </a:r>
          </a:p>
          <a:p>
            <a:pPr lvl="2" eaLnBrk="1" hangingPunct="1"/>
            <a:endParaRPr lang="pt-BR" altLang="pt-BR" sz="1900" dirty="0" smtClean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447369"/>
              </p:ext>
            </p:extLst>
          </p:nvPr>
        </p:nvGraphicFramePr>
        <p:xfrm>
          <a:off x="1043608" y="3356992"/>
          <a:ext cx="7344816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288032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Serviços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Municípios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altLang="pt-BR" sz="1800" b="0" dirty="0" smtClean="0"/>
                        <a:t>Centro Dia </a:t>
                      </a:r>
                      <a:r>
                        <a:rPr lang="pt-BR" altLang="pt-BR" sz="1800" dirty="0" smtClean="0"/>
                        <a:t>(jovens e adultos)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altLang="pt-BR" sz="1800" dirty="0" smtClean="0"/>
                        <a:t>Campo Grande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altLang="pt-BR" sz="1800" dirty="0" smtClean="0"/>
                        <a:t>Centro Dia para Crianças com Microcefalia, Deficiências Associadas e suas Famílias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altLang="pt-BR" sz="1800" dirty="0" smtClean="0"/>
                        <a:t>Campo Grande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altLang="pt-BR" sz="1800" dirty="0" smtClean="0"/>
                        <a:t>Residência Inclusiva para PCD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altLang="pt-BR" sz="1800" dirty="0" smtClean="0"/>
                        <a:t>Campo Grande e Ponta Porã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altLang="pt-BR" sz="1800" dirty="0" smtClean="0"/>
                        <a:t>Acolhimento para Adultos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altLang="pt-BR" sz="1800" dirty="0" smtClean="0"/>
                        <a:t>Campo Grande, Corumbá e Ponta Porã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785813"/>
            <a:ext cx="8229600" cy="49339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alt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Investimentos</a:t>
            </a:r>
          </a:p>
          <a:p>
            <a:pPr marL="274320" indent="-274320" eaLnBrk="1" fontAlgn="auto" hangingPunct="1">
              <a:lnSpc>
                <a:spcPct val="6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altLang="pt-BR" sz="2200" dirty="0" smtClean="0"/>
              <a:t>	</a:t>
            </a:r>
            <a:r>
              <a:rPr lang="pt-BR" altLang="pt-BR" sz="1000" dirty="0" smtClean="0"/>
              <a:t>	</a:t>
            </a:r>
            <a:endParaRPr lang="pt-BR" altLang="pt-BR" sz="1000" b="1" dirty="0" smtClean="0">
              <a:solidFill>
                <a:schemeClr val="tx2"/>
              </a:solidFill>
            </a:endParaRPr>
          </a:p>
          <a:p>
            <a:pPr lvl="1" algn="just" eaLnBrk="1" hangingPunct="1">
              <a:lnSpc>
                <a:spcPct val="110000"/>
              </a:lnSpc>
            </a:pPr>
            <a:r>
              <a:rPr lang="pt-BR" altLang="pt-BR" sz="2400" dirty="0" smtClean="0">
                <a:solidFill>
                  <a:schemeClr val="tx1"/>
                </a:solidFill>
              </a:rPr>
              <a:t>O </a:t>
            </a:r>
            <a:r>
              <a:rPr lang="pt-BR" altLang="pt-BR" sz="2400" dirty="0">
                <a:solidFill>
                  <a:schemeClr val="tx1"/>
                </a:solidFill>
              </a:rPr>
              <a:t>cofinanciamento do FEAS pode ser utilizado em despesas de custeio, capital, e ainda, pagamento de pessoal (teto de até 60%), para equipes de </a:t>
            </a:r>
            <a:r>
              <a:rPr lang="pt-BR" altLang="pt-BR" sz="2400" dirty="0" smtClean="0">
                <a:solidFill>
                  <a:schemeClr val="tx1"/>
                </a:solidFill>
              </a:rPr>
              <a:t>referência, de acordo com a finalidade da ação proposta no Plano de Ação.</a:t>
            </a:r>
          </a:p>
          <a:p>
            <a:pPr lvl="1" algn="just" eaLnBrk="1" hangingPunct="1">
              <a:lnSpc>
                <a:spcPct val="110000"/>
              </a:lnSpc>
            </a:pPr>
            <a:r>
              <a:rPr lang="pt-BR" altLang="pt-BR" sz="2400" dirty="0" smtClean="0">
                <a:solidFill>
                  <a:schemeClr val="tx1"/>
                </a:solidFill>
              </a:rPr>
              <a:t>Benefícios Eventuais SOMENTE despesas de CUSTEIO.</a:t>
            </a:r>
          </a:p>
          <a:p>
            <a:pPr lvl="1" algn="just" eaLnBrk="1" hangingPunct="1">
              <a:lnSpc>
                <a:spcPct val="110000"/>
              </a:lnSpc>
            </a:pPr>
            <a:endParaRPr lang="pt-BR" altLang="pt-BR" sz="2400" dirty="0">
              <a:solidFill>
                <a:schemeClr val="tx1"/>
              </a:solidFill>
            </a:endParaRPr>
          </a:p>
          <a:p>
            <a:pPr marL="548640" lvl="1" indent="-27432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pt-BR" altLang="pt-BR" sz="2400" dirty="0" smtClean="0">
              <a:solidFill>
                <a:schemeClr val="tx1"/>
              </a:solidFill>
            </a:endParaRPr>
          </a:p>
        </p:txBody>
      </p:sp>
      <p:sp>
        <p:nvSpPr>
          <p:cNvPr id="4" name="Rosca 3"/>
          <p:cNvSpPr/>
          <p:nvPr/>
        </p:nvSpPr>
        <p:spPr>
          <a:xfrm>
            <a:off x="899592" y="4149080"/>
            <a:ext cx="2160000" cy="2160000"/>
          </a:xfrm>
          <a:prstGeom prst="donut">
            <a:avLst>
              <a:gd name="adj" fmla="val 11888"/>
            </a:avLst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364687" y="4905914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</a:t>
            </a:r>
          </a:p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CUSTEIO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sca 6"/>
          <p:cNvSpPr/>
          <p:nvPr/>
        </p:nvSpPr>
        <p:spPr>
          <a:xfrm>
            <a:off x="3708144" y="3573016"/>
            <a:ext cx="2160000" cy="2160000"/>
          </a:xfrm>
          <a:prstGeom prst="donut">
            <a:avLst>
              <a:gd name="adj" fmla="val 11888"/>
            </a:avLst>
          </a:prstGeom>
          <a:solidFill>
            <a:schemeClr val="accent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173237" y="4329850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</a:t>
            </a:r>
          </a:p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sca 8"/>
          <p:cNvSpPr/>
          <p:nvPr/>
        </p:nvSpPr>
        <p:spPr>
          <a:xfrm>
            <a:off x="6444448" y="4149320"/>
            <a:ext cx="2160000" cy="2160000"/>
          </a:xfrm>
          <a:prstGeom prst="donut">
            <a:avLst>
              <a:gd name="adj" fmla="val 11888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783843" y="4810189"/>
            <a:ext cx="15568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</a:t>
            </a:r>
          </a:p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HUMANOS</a:t>
            </a:r>
          </a:p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Até 60%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44789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ctr" eaLnBrk="1" hangingPunct="1"/>
            <a:r>
              <a:rPr lang="pt-BR" alt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Formalização Cofinanciamento FEAS MS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655729501"/>
              </p:ext>
            </p:extLst>
          </p:nvPr>
        </p:nvGraphicFramePr>
        <p:xfrm>
          <a:off x="1572344" y="16692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915469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Exigências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291208"/>
            <a:ext cx="8363272" cy="4226024"/>
          </a:xfrm>
        </p:spPr>
        <p:txBody>
          <a:bodyPr/>
          <a:lstStyle/>
          <a:p>
            <a:r>
              <a:rPr lang="pt-BR" sz="3200" dirty="0" smtClean="0"/>
              <a:t>Demonstrativo Sintético Físico Financeiro (ano anterior)</a:t>
            </a:r>
          </a:p>
          <a:p>
            <a:r>
              <a:rPr lang="pt-BR" sz="3200" dirty="0" smtClean="0"/>
              <a:t>Documentação comprobatória da Audiência Pública (ano anterior)</a:t>
            </a:r>
          </a:p>
          <a:p>
            <a:r>
              <a:rPr lang="pt-BR" sz="3200" dirty="0"/>
              <a:t>Conselho Municipal de Assistência Social em funcionamento</a:t>
            </a:r>
          </a:p>
          <a:p>
            <a:r>
              <a:rPr lang="pt-BR" sz="3200" dirty="0" smtClean="0"/>
              <a:t>Plano Municipal de Assistência Social 2018-2021</a:t>
            </a:r>
          </a:p>
          <a:p>
            <a:r>
              <a:rPr lang="pt-BR" sz="3200" dirty="0" smtClean="0"/>
              <a:t>Fundo Municipal de Assistência Social com investimentos do Tesouro Municipal.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4637720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ctr" eaLnBrk="1" hangingPunct="1"/>
            <a:r>
              <a:rPr lang="pt-BR" alt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Evolução Cofinanciamento FEAS MS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906231798"/>
              </p:ext>
            </p:extLst>
          </p:nvPr>
        </p:nvGraphicFramePr>
        <p:xfrm>
          <a:off x="683568" y="1556792"/>
          <a:ext cx="7776864" cy="4264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1543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1368" y="369498"/>
            <a:ext cx="7930167" cy="68323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Ocorrências no Processo de Formalização do 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Cofinanciamento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377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Discrepâncias na previsão de atendimento;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Deliberação do CMAS sem publicação e/ou sem a partilha dos recursos (unidade executora, serviço, público, valor);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Reunião do CMAS, que deliberou sobre o Plano de Ação FEAS, sem quórum;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Não comprovação de realização de Audiência Pública ou apresenta com dados incompletos;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Pendências na prestação de contas / Relatório de Gestão;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Conta bancária não está ativa.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632119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89363"/>
            <a:ext cx="7696200" cy="1152525"/>
          </a:xfrm>
        </p:spPr>
        <p:txBody>
          <a:bodyPr>
            <a:normAutofit fontScale="85000" lnSpcReduction="2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pt-BR" altLang="pt-BR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COORDENADORIA DE APOIO À GESTÃO DO SUAS (CAGSUAS)</a:t>
            </a:r>
          </a:p>
          <a:p>
            <a:pPr marL="274320" indent="-274320" algn="ctr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sz="1800" b="1" dirty="0">
                <a:solidFill>
                  <a:schemeClr val="tx1"/>
                </a:solidFill>
              </a:rPr>
              <a:t>Av. Desemb. José Nunes da Cunha, s/n –Parque dos </a:t>
            </a:r>
            <a:r>
              <a:rPr lang="pt-BR" sz="1800" b="1" dirty="0" smtClean="0">
                <a:solidFill>
                  <a:schemeClr val="tx1"/>
                </a:solidFill>
              </a:rPr>
              <a:t>Poderes</a:t>
            </a:r>
            <a:endParaRPr lang="pt-BR" sz="1800" b="1" dirty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sz="1800" b="1" dirty="0">
                <a:solidFill>
                  <a:schemeClr val="tx1"/>
                </a:solidFill>
              </a:rPr>
              <a:t>Fone: (67) </a:t>
            </a: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3318-4115/4130/4132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endParaRPr lang="pt-BR" altLang="pt-BR" sz="18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30263" y="2132459"/>
            <a:ext cx="76962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0" indent="0" algn="r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anose="05040102010807070707" pitchFamily="18" charset="2"/>
              <a:buNone/>
              <a:defRPr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anose="05040102010807070707" pitchFamily="18" charset="2"/>
              <a:buNone/>
              <a:defRPr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anose="05040102010807070707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pt-BR" altLang="pt-BR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OBRIGADO</a:t>
            </a:r>
          </a:p>
        </p:txBody>
      </p:sp>
      <p:sp>
        <p:nvSpPr>
          <p:cNvPr id="4" name="Retângulo 3"/>
          <p:cNvSpPr/>
          <p:nvPr/>
        </p:nvSpPr>
        <p:spPr>
          <a:xfrm>
            <a:off x="1174750" y="4956175"/>
            <a:ext cx="4572000" cy="8810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sz="1600" b="1" dirty="0">
                <a:latin typeface="Arial" panose="020B0604020202020204" pitchFamily="34" charset="0"/>
              </a:rPr>
              <a:t>Site: </a:t>
            </a:r>
            <a:r>
              <a:rPr lang="pt-BR" sz="1600" b="1" dirty="0">
                <a:solidFill>
                  <a:srgbClr val="9933FF"/>
                </a:solidFill>
                <a:latin typeface="Arial" panose="020B0604020202020204" pitchFamily="34" charset="0"/>
                <a:hlinkClick r:id="rId3"/>
              </a:rPr>
              <a:t>www.sedhast.ms.gov.br</a:t>
            </a:r>
            <a:endParaRPr lang="pt-BR" sz="1600" b="1" dirty="0">
              <a:solidFill>
                <a:srgbClr val="9933FF"/>
              </a:solidFill>
              <a:latin typeface="Arial" panose="020B0604020202020204" pitchFamily="34" charset="0"/>
            </a:endParaRPr>
          </a:p>
          <a:p>
            <a:pPr marL="274320" indent="-27432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sz="1600" b="1" dirty="0">
                <a:latin typeface="Arial" panose="020B0604020202020204" pitchFamily="34" charset="0"/>
              </a:rPr>
              <a:t>E-mail:</a:t>
            </a: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hlinkClick r:id="rId4"/>
              </a:rPr>
              <a:t>cagsuas@sedhast.ms.gov.br</a:t>
            </a:r>
            <a:endParaRPr lang="pt-BR" sz="16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" y="0"/>
            <a:ext cx="9144000" cy="1327822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307" y="5913965"/>
            <a:ext cx="2194189" cy="82740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683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5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Marco Legal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96752"/>
            <a:ext cx="8229600" cy="5211763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r>
              <a:rPr lang="pt-BR" altLang="pt-BR" sz="2500" dirty="0" smtClean="0"/>
              <a:t>Lei nº 8.742/1993 - Lei Orgânica de Assistência Social (LOAS);</a:t>
            </a:r>
          </a:p>
          <a:p>
            <a:pPr algn="just" eaLnBrk="1" hangingPunct="1">
              <a:lnSpc>
                <a:spcPct val="110000"/>
              </a:lnSpc>
            </a:pPr>
            <a:r>
              <a:rPr lang="pt-BR" altLang="pt-BR" sz="2500" dirty="0" smtClean="0"/>
              <a:t>Norma Operacional Básica do Sistema Único de Assistência Social (NOB SUAS), aprovada </a:t>
            </a:r>
            <a:r>
              <a:rPr lang="pt-BR" altLang="pt-BR" sz="2500" dirty="0"/>
              <a:t>pela Resolução CNAS nº </a:t>
            </a:r>
            <a:r>
              <a:rPr lang="pt-BR" altLang="pt-BR" sz="2500" dirty="0" smtClean="0"/>
              <a:t>33/2012; </a:t>
            </a:r>
          </a:p>
          <a:p>
            <a:pPr algn="just" eaLnBrk="1" hangingPunct="1">
              <a:lnSpc>
                <a:spcPct val="110000"/>
              </a:lnSpc>
            </a:pPr>
            <a:r>
              <a:rPr lang="pt-BR" altLang="pt-BR" sz="2500" dirty="0"/>
              <a:t>Decreto </a:t>
            </a:r>
            <a:r>
              <a:rPr lang="pt-BR" altLang="pt-BR" sz="2500" dirty="0" smtClean="0"/>
              <a:t>Estadual nº13.111/2011;</a:t>
            </a:r>
            <a:endParaRPr lang="pt-BR" altLang="pt-BR" sz="2500" dirty="0"/>
          </a:p>
          <a:p>
            <a:pPr algn="just" eaLnBrk="1" hangingPunct="1">
              <a:lnSpc>
                <a:spcPct val="110000"/>
              </a:lnSpc>
            </a:pPr>
            <a:r>
              <a:rPr lang="pt-BR" altLang="pt-BR" sz="2500" dirty="0" smtClean="0"/>
              <a:t>Lei Estadual nº 4.902/2016, que regulamenta a Política de Assistência Social em SUAS no Estado de Mato Grosso do Sul;</a:t>
            </a:r>
          </a:p>
          <a:p>
            <a:pPr algn="just" eaLnBrk="1" hangingPunct="1">
              <a:lnSpc>
                <a:spcPct val="110000"/>
              </a:lnSpc>
            </a:pPr>
            <a:r>
              <a:rPr lang="pt-BR" altLang="pt-BR" sz="2500" dirty="0" smtClean="0"/>
              <a:t>Resolução CIB/MS nº 434/2018;</a:t>
            </a:r>
          </a:p>
          <a:p>
            <a:pPr algn="just" eaLnBrk="1" hangingPunct="1">
              <a:lnSpc>
                <a:spcPct val="110000"/>
              </a:lnSpc>
            </a:pPr>
            <a:r>
              <a:rPr lang="pt-BR" altLang="pt-BR" sz="2500" dirty="0" smtClean="0"/>
              <a:t>Deliberação CEAS/MS nº 339/2018.</a:t>
            </a:r>
          </a:p>
        </p:txBody>
      </p:sp>
    </p:spTree>
    <p:extLst>
      <p:ext uri="{BB962C8B-B14F-4D97-AF65-F5344CB8AC3E}">
        <p14:creationId xmlns:p14="http://schemas.microsoft.com/office/powerpoint/2010/main" val="33732045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equidade igualdad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85851" y="1214422"/>
            <a:ext cx="6156171" cy="5141802"/>
          </a:xfrm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683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5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Início...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683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5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Princípios Norteadores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89051"/>
            <a:ext cx="8229600" cy="4588222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r>
              <a:rPr lang="pt-BR" altLang="pt-BR" dirty="0" smtClean="0"/>
              <a:t>Repasse regular e fundo a fundo;</a:t>
            </a:r>
          </a:p>
          <a:p>
            <a:pPr algn="just" eaLnBrk="1" hangingPunct="1">
              <a:lnSpc>
                <a:spcPct val="110000"/>
              </a:lnSpc>
            </a:pPr>
            <a:r>
              <a:rPr lang="pt-BR" altLang="pt-BR" dirty="0" smtClean="0"/>
              <a:t>Não redução do Piso Linear;</a:t>
            </a:r>
          </a:p>
          <a:p>
            <a:pPr algn="just" eaLnBrk="1" hangingPunct="1">
              <a:lnSpc>
                <a:spcPct val="110000"/>
              </a:lnSpc>
            </a:pPr>
            <a:r>
              <a:rPr lang="pt-BR" altLang="pt-BR" dirty="0" smtClean="0"/>
              <a:t>Manutenção CREAS para os Municípios de </a:t>
            </a:r>
            <a:r>
              <a:rPr lang="pt-BR" altLang="pt-BR" dirty="0"/>
              <a:t>P</a:t>
            </a:r>
            <a:r>
              <a:rPr lang="pt-BR" altLang="pt-BR" dirty="0" smtClean="0"/>
              <a:t>equeno </a:t>
            </a:r>
            <a:r>
              <a:rPr lang="pt-BR" altLang="pt-BR" dirty="0"/>
              <a:t>P</a:t>
            </a:r>
            <a:r>
              <a:rPr lang="pt-BR" altLang="pt-BR" dirty="0" smtClean="0"/>
              <a:t>orte I, que não possui </a:t>
            </a:r>
            <a:r>
              <a:rPr lang="pt-BR" altLang="pt-BR" dirty="0" err="1" smtClean="0"/>
              <a:t>cofinanciamento</a:t>
            </a:r>
            <a:r>
              <a:rPr lang="pt-BR" altLang="pt-BR" dirty="0" smtClean="0"/>
              <a:t> do FNAS;</a:t>
            </a:r>
          </a:p>
          <a:p>
            <a:pPr algn="just" eaLnBrk="1" hangingPunct="1">
              <a:lnSpc>
                <a:spcPct val="110000"/>
              </a:lnSpc>
            </a:pPr>
            <a:r>
              <a:rPr lang="pt-BR" altLang="pt-BR" dirty="0" smtClean="0"/>
              <a:t>Autonomia local na partilha dos recursos;</a:t>
            </a:r>
          </a:p>
          <a:p>
            <a:pPr algn="just" eaLnBrk="1" hangingPunct="1">
              <a:lnSpc>
                <a:spcPct val="110000"/>
              </a:lnSpc>
            </a:pPr>
            <a:r>
              <a:rPr lang="pt-BR" altLang="pt-BR" dirty="0" smtClean="0"/>
              <a:t>Participação efetiva dos Conselhos Municipais de Assistência Social na partilha dos recursos;</a:t>
            </a:r>
          </a:p>
          <a:p>
            <a:pPr algn="just" eaLnBrk="1" hangingPunct="1">
              <a:lnSpc>
                <a:spcPct val="110000"/>
              </a:lnSpc>
            </a:pPr>
            <a:r>
              <a:rPr lang="pt-BR" altLang="pt-BR" dirty="0"/>
              <a:t>Regras claras e transparentes;</a:t>
            </a:r>
          </a:p>
          <a:p>
            <a:pPr algn="just" eaLnBrk="1" hangingPunct="1">
              <a:lnSpc>
                <a:spcPct val="110000"/>
              </a:lnSpc>
            </a:pPr>
            <a:r>
              <a:rPr lang="pt-BR" altLang="pt-BR" dirty="0" smtClean="0"/>
              <a:t>Fundamentação legal.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COFINANCIAMENTO FEAS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29602433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19175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COFINANCIAMENTO FEAS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39777281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4234541" y="3646505"/>
            <a:ext cx="572471" cy="669683"/>
            <a:chOff x="2944653" y="2133720"/>
            <a:chExt cx="572471" cy="669683"/>
          </a:xfrm>
        </p:grpSpPr>
        <p:sp>
          <p:nvSpPr>
            <p:cNvPr id="6" name="Seta para a direita 5"/>
            <p:cNvSpPr/>
            <p:nvPr/>
          </p:nvSpPr>
          <p:spPr>
            <a:xfrm>
              <a:off x="2944653" y="2133720"/>
              <a:ext cx="572471" cy="66968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Seta para a direita 4"/>
            <p:cNvSpPr/>
            <p:nvPr/>
          </p:nvSpPr>
          <p:spPr>
            <a:xfrm>
              <a:off x="2944653" y="2267657"/>
              <a:ext cx="400730" cy="4018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kern="1200"/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5004048" y="4897624"/>
            <a:ext cx="1800224" cy="1800224"/>
            <a:chOff x="4546854" y="1993771"/>
            <a:chExt cx="1800224" cy="1800224"/>
          </a:xfrm>
        </p:grpSpPr>
        <p:sp>
          <p:nvSpPr>
            <p:cNvPr id="9" name="Elipse 8"/>
            <p:cNvSpPr/>
            <p:nvPr/>
          </p:nvSpPr>
          <p:spPr>
            <a:xfrm>
              <a:off x="4546854" y="1993771"/>
              <a:ext cx="1800224" cy="180022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>
              <a:off x="4810491" y="2257408"/>
              <a:ext cx="1272950" cy="1272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200" kern="1200" dirty="0" smtClean="0"/>
                <a:t>Benefícios Eventuais</a:t>
              </a:r>
              <a:endParaRPr lang="pt-BR" sz="2200" kern="1200" dirty="0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4223656" y="1974859"/>
            <a:ext cx="572471" cy="669683"/>
            <a:chOff x="2944653" y="2133720"/>
            <a:chExt cx="572471" cy="669683"/>
          </a:xfrm>
        </p:grpSpPr>
        <p:sp>
          <p:nvSpPr>
            <p:cNvPr id="12" name="Seta para a direita 11"/>
            <p:cNvSpPr/>
            <p:nvPr/>
          </p:nvSpPr>
          <p:spPr>
            <a:xfrm>
              <a:off x="2944653" y="2133720"/>
              <a:ext cx="572471" cy="66968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Seta para a direita 4"/>
            <p:cNvSpPr/>
            <p:nvPr/>
          </p:nvSpPr>
          <p:spPr>
            <a:xfrm>
              <a:off x="2944653" y="2267657"/>
              <a:ext cx="400730" cy="4018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kern="1200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4233326" y="5380157"/>
            <a:ext cx="572471" cy="669683"/>
            <a:chOff x="2944653" y="2133720"/>
            <a:chExt cx="572471" cy="669683"/>
          </a:xfrm>
        </p:grpSpPr>
        <p:sp>
          <p:nvSpPr>
            <p:cNvPr id="15" name="Seta para a direita 14"/>
            <p:cNvSpPr/>
            <p:nvPr/>
          </p:nvSpPr>
          <p:spPr>
            <a:xfrm>
              <a:off x="2944653" y="2133720"/>
              <a:ext cx="572471" cy="66968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Seta para a direita 4"/>
            <p:cNvSpPr/>
            <p:nvPr/>
          </p:nvSpPr>
          <p:spPr>
            <a:xfrm>
              <a:off x="2944653" y="2267657"/>
              <a:ext cx="400730" cy="4018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4429209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4213"/>
            <a:ext cx="8075613" cy="4530725"/>
          </a:xfrm>
        </p:spPr>
        <p:txBody>
          <a:bodyPr/>
          <a:lstStyle/>
          <a:p>
            <a:pPr eaLnBrk="1" hangingPunct="1"/>
            <a:r>
              <a:rPr lang="pt-BR" altLang="pt-BR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1º Piso Linear</a:t>
            </a:r>
          </a:p>
          <a:p>
            <a:pPr lvl="1" eaLnBrk="1" hangingPunct="1"/>
            <a:r>
              <a:rPr lang="pt-BR" altLang="pt-BR" sz="2600" dirty="0" smtClean="0">
                <a:solidFill>
                  <a:schemeClr val="tx1"/>
                </a:solidFill>
              </a:rPr>
              <a:t>O Piso Linear é calculado 50% de acordo com o nº total da população e 50% conforme a estimativa de famílias em situação de pobreza.</a:t>
            </a:r>
          </a:p>
          <a:p>
            <a:pPr lvl="1" algn="just" eaLnBrk="1" hangingPunct="1"/>
            <a:endParaRPr lang="pt-BR" altLang="pt-BR" sz="1500" dirty="0" smtClean="0">
              <a:solidFill>
                <a:schemeClr val="tx1"/>
              </a:solidFill>
            </a:endParaRPr>
          </a:p>
          <a:p>
            <a:pPr lvl="1" algn="just" eaLnBrk="1" hangingPunct="1"/>
            <a:r>
              <a:rPr lang="pt-BR" altLang="pt-BR" sz="2600" dirty="0" smtClean="0">
                <a:solidFill>
                  <a:schemeClr val="tx1"/>
                </a:solidFill>
              </a:rPr>
              <a:t>Todos os municípios receberão um piso linear, podendo ser destinado para qualquer serviço (PSB, PSMC e/ou PSEAC), com obrigatoriedade de investir até 30% na concessão de benefícios eventuais;</a:t>
            </a:r>
          </a:p>
          <a:p>
            <a:pPr lvl="1" algn="just" eaLnBrk="1" hangingPunct="1"/>
            <a:endParaRPr lang="pt-BR" altLang="pt-BR" sz="15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pt-BR" altLang="pt-BR" sz="2600" dirty="0" smtClean="0">
                <a:solidFill>
                  <a:schemeClr val="tx1"/>
                </a:solidFill>
              </a:rPr>
              <a:t>Acréscimo de 5% no Piso Linear, </a:t>
            </a:r>
            <a:r>
              <a:rPr lang="pt-BR" altLang="pt-BR" sz="2600" dirty="0">
                <a:solidFill>
                  <a:schemeClr val="tx1"/>
                </a:solidFill>
              </a:rPr>
              <a:t>para o exercício de </a:t>
            </a:r>
            <a:r>
              <a:rPr lang="pt-BR" altLang="pt-BR" sz="2600" dirty="0" smtClean="0">
                <a:solidFill>
                  <a:schemeClr val="tx1"/>
                </a:solidFill>
              </a:rPr>
              <a:t>2019, totalizando o mínimo de R$ 5.512,50 (mensal);</a:t>
            </a:r>
          </a:p>
          <a:p>
            <a:pPr lvl="1" eaLnBrk="1" hangingPunct="1"/>
            <a:endParaRPr lang="pt-BR" altLang="pt-BR" sz="15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pt-BR" altLang="pt-BR" sz="2600" dirty="0" smtClean="0">
                <a:solidFill>
                  <a:schemeClr val="tx1"/>
                </a:solidFill>
              </a:rPr>
              <a:t>79 Municípios contemplados.</a:t>
            </a:r>
          </a:p>
          <a:p>
            <a:pPr lvl="1" eaLnBrk="1" hangingPunct="1">
              <a:buFont typeface="Wingdings 3" pitchFamily="18" charset="2"/>
              <a:buNone/>
            </a:pPr>
            <a:endParaRPr lang="pt-BR" altLang="pt-B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571500"/>
            <a:ext cx="8229600" cy="49339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pt-BR" altLang="pt-BR" b="1" dirty="0" smtClean="0">
                <a:solidFill>
                  <a:schemeClr val="accent6">
                    <a:lumMod val="50000"/>
                  </a:schemeClr>
                </a:solidFill>
              </a:rPr>
              <a:t>2º Incentivos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2200" dirty="0" smtClean="0"/>
              <a:t>	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2200" dirty="0" smtClean="0"/>
              <a:t>	Adicional ao Piso Linear, os municípios que possuem as situações abaixo, receberão aporte de recurso mensal para atender as demandas específicas.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altLang="pt-BR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2500" b="1" dirty="0" smtClean="0">
                <a:solidFill>
                  <a:schemeClr val="accent6">
                    <a:lumMod val="50000"/>
                  </a:schemeClr>
                </a:solidFill>
              </a:rPr>
              <a:t>A. CREAS – Centro de Referência Especializado de Assistência Social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altLang="pt-BR" sz="1500" dirty="0" smtClean="0"/>
          </a:p>
          <a:p>
            <a:pPr lvl="1" algn="just" eaLnBrk="1" hangingPunct="1">
              <a:lnSpc>
                <a:spcPct val="80000"/>
              </a:lnSpc>
            </a:pPr>
            <a:r>
              <a:rPr lang="pt-BR" altLang="pt-BR" sz="2200" dirty="0" smtClean="0">
                <a:solidFill>
                  <a:schemeClr val="tx1"/>
                </a:solidFill>
              </a:rPr>
              <a:t>Cofinanciamento de R$ 6.500,00 do Bloco da Proteção Social Especial, contemplando 8 municípios que não recebem cofinanciamento do FNAS: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pt-BR" altLang="pt-BR" sz="2200" dirty="0" smtClean="0"/>
              <a:t>Manutenção do cofinanciamento do Incentivo CREAS para </a:t>
            </a:r>
            <a:r>
              <a:rPr lang="pt-BR" altLang="pt-BR" sz="2200" b="1" dirty="0" smtClean="0"/>
              <a:t>Alcinópolis, Bodoquena, Costa Rica, </a:t>
            </a:r>
            <a:r>
              <a:rPr lang="pt-BR" altLang="pt-BR" sz="2200" b="1" dirty="0" err="1" smtClean="0"/>
              <a:t>Jateí</a:t>
            </a:r>
            <a:r>
              <a:rPr lang="pt-BR" altLang="pt-BR" sz="2200" b="1" dirty="0" smtClean="0"/>
              <a:t>, Laguna </a:t>
            </a:r>
            <a:r>
              <a:rPr lang="pt-BR" altLang="pt-BR" sz="2200" b="1" dirty="0" err="1" smtClean="0"/>
              <a:t>Carapã</a:t>
            </a:r>
            <a:r>
              <a:rPr lang="pt-BR" altLang="pt-BR" sz="2200" b="1" dirty="0" smtClean="0"/>
              <a:t>, Nioaque,  Pedro Gomes e Vicentina</a:t>
            </a:r>
            <a:r>
              <a:rPr lang="pt-BR" altLang="pt-BR" sz="2200" dirty="0" smtClean="0"/>
              <a:t>;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pt-BR" altLang="pt-BR" sz="2200" dirty="0" smtClean="0"/>
              <a:t>Municípios contemplados com a expansão do Cofinanciamento do FNAS que deixarão de receber do FEAS: </a:t>
            </a:r>
            <a:r>
              <a:rPr lang="pt-BR" altLang="pt-BR" sz="2200" dirty="0" err="1" smtClean="0"/>
              <a:t>Anaurilândia</a:t>
            </a:r>
            <a:r>
              <a:rPr lang="pt-BR" altLang="pt-BR" sz="2200" dirty="0" smtClean="0"/>
              <a:t>,</a:t>
            </a:r>
            <a:r>
              <a:rPr lang="pt-BR" altLang="pt-BR" sz="2200" dirty="0"/>
              <a:t> Fátima do </a:t>
            </a:r>
            <a:r>
              <a:rPr lang="pt-BR" altLang="pt-BR" sz="2200" dirty="0" smtClean="0"/>
              <a:t>Sul e Paraíso </a:t>
            </a:r>
            <a:r>
              <a:rPr lang="pt-BR" altLang="pt-BR" sz="2200" dirty="0"/>
              <a:t>das </a:t>
            </a:r>
            <a:r>
              <a:rPr lang="pt-BR" altLang="pt-BR" sz="2200" dirty="0" smtClean="0"/>
              <a:t>Águas.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583282"/>
            <a:ext cx="8229600" cy="49339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pt-BR" altLang="pt-BR" sz="2400" b="1" dirty="0" smtClean="0">
                <a:solidFill>
                  <a:schemeClr val="accent6">
                    <a:lumMod val="50000"/>
                  </a:schemeClr>
                </a:solidFill>
              </a:rPr>
              <a:t>2º </a:t>
            </a:r>
            <a:r>
              <a:rPr lang="pt-BR" altLang="pt-BR" sz="2400" b="1" dirty="0">
                <a:solidFill>
                  <a:schemeClr val="accent6">
                    <a:lumMod val="50000"/>
                  </a:schemeClr>
                </a:solidFill>
              </a:rPr>
              <a:t>Incentivos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2000" dirty="0" smtClean="0">
                <a:solidFill>
                  <a:srgbClr val="7030A0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2200" dirty="0" smtClean="0">
                <a:solidFill>
                  <a:srgbClr val="7030A0"/>
                </a:solidFill>
              </a:rPr>
              <a:t>	</a:t>
            </a:r>
            <a:r>
              <a:rPr lang="pt-BR" altLang="pt-BR" sz="2200" b="1" dirty="0" smtClean="0">
                <a:solidFill>
                  <a:schemeClr val="accent6">
                    <a:lumMod val="50000"/>
                  </a:schemeClr>
                </a:solidFill>
              </a:rPr>
              <a:t>B</a:t>
            </a:r>
            <a:r>
              <a:rPr lang="pt-BR" altLang="pt-BR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pt-BR" altLang="pt-BR" b="1" dirty="0" err="1" smtClean="0">
                <a:solidFill>
                  <a:schemeClr val="accent6">
                    <a:lumMod val="50000"/>
                  </a:schemeClr>
                </a:solidFill>
              </a:rPr>
              <a:t>Conurbações</a:t>
            </a:r>
            <a:r>
              <a:rPr lang="pt-BR" altLang="pt-BR" b="1" dirty="0" smtClean="0">
                <a:solidFill>
                  <a:schemeClr val="accent6">
                    <a:lumMod val="50000"/>
                  </a:schemeClr>
                </a:solidFill>
              </a:rPr>
              <a:t> Internacionais (Fronteira)</a:t>
            </a:r>
          </a:p>
          <a:p>
            <a:pPr lvl="1" algn="just" eaLnBrk="1" hangingPunct="1"/>
            <a:r>
              <a:rPr lang="pt-BR" altLang="pt-BR" sz="2200" dirty="0" smtClean="0">
                <a:solidFill>
                  <a:schemeClr val="tx1"/>
                </a:solidFill>
              </a:rPr>
              <a:t>Manutenção do adicional para os Municípios de Mato Grosso do Sul localizados em área de </a:t>
            </a:r>
            <a:r>
              <a:rPr lang="pt-BR" altLang="pt-BR" sz="2200" dirty="0" err="1" smtClean="0">
                <a:solidFill>
                  <a:schemeClr val="tx1"/>
                </a:solidFill>
              </a:rPr>
              <a:t>conurbações</a:t>
            </a:r>
            <a:r>
              <a:rPr lang="pt-BR" altLang="pt-BR" sz="2200" dirty="0" smtClean="0">
                <a:solidFill>
                  <a:schemeClr val="tx1"/>
                </a:solidFill>
              </a:rPr>
              <a:t> internacionais, que acarretam grande demanda para a política de assistência social. </a:t>
            </a:r>
          </a:p>
          <a:p>
            <a:pPr lvl="1" algn="just" eaLnBrk="1" hangingPunct="1"/>
            <a:r>
              <a:rPr lang="pt-BR" altLang="pt-BR" sz="2200" dirty="0" smtClean="0">
                <a:solidFill>
                  <a:schemeClr val="tx1"/>
                </a:solidFill>
              </a:rPr>
              <a:t>Recurso a ser investido nos Serviços de PSE, conforme demanda local.</a:t>
            </a:r>
          </a:p>
          <a:p>
            <a:pPr lvl="1" algn="just" eaLnBrk="1" hangingPunct="1"/>
            <a:r>
              <a:rPr lang="pt-BR" altLang="pt-BR" sz="2200" dirty="0" smtClean="0">
                <a:solidFill>
                  <a:schemeClr val="tx1"/>
                </a:solidFill>
              </a:rPr>
              <a:t>Municípios contemplados: </a:t>
            </a:r>
            <a:r>
              <a:rPr lang="pt-BR" altLang="pt-BR" sz="2000" b="1" dirty="0" smtClean="0">
                <a:solidFill>
                  <a:schemeClr val="tx1"/>
                </a:solidFill>
              </a:rPr>
              <a:t>Bela Vista, Coronel Sapucaia, Corumbá, Mundo Novo, Paranhos, Ponta Porã e Porto Murtinho</a:t>
            </a:r>
            <a:r>
              <a:rPr lang="pt-BR" altLang="pt-BR" sz="2000" dirty="0" smtClean="0">
                <a:solidFill>
                  <a:schemeClr val="tx1"/>
                </a:solidFill>
              </a:rPr>
              <a:t>. </a:t>
            </a:r>
            <a:endParaRPr lang="pt-BR" altLang="pt-BR" sz="2200" dirty="0" smtClean="0">
              <a:solidFill>
                <a:schemeClr val="tx1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pt-BR" altLang="pt-BR" sz="2200" dirty="0" smtClean="0"/>
          </a:p>
        </p:txBody>
      </p:sp>
      <p:graphicFrame>
        <p:nvGraphicFramePr>
          <p:cNvPr id="33385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444283"/>
              </p:ext>
            </p:extLst>
          </p:nvPr>
        </p:nvGraphicFramePr>
        <p:xfrm>
          <a:off x="2364432" y="4293096"/>
          <a:ext cx="6096000" cy="19812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36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alt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Valor Mensal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Pequeno 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R$ 2.000,00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Pequeno 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R$ 4.000,00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Médio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R$ 8.000,00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R$ 12.000,00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5098</TotalTime>
  <Words>532</Words>
  <Application>Microsoft Office PowerPoint</Application>
  <PresentationFormat>Apresentação na tela (4:3)</PresentationFormat>
  <Paragraphs>137</Paragraphs>
  <Slides>17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6" baseType="lpstr">
      <vt:lpstr>Arial</vt:lpstr>
      <vt:lpstr>Arial Narrow</vt:lpstr>
      <vt:lpstr>Berlin Sans FB Demi</vt:lpstr>
      <vt:lpstr>Bookman Old Style</vt:lpstr>
      <vt:lpstr>Gill Sans MT</vt:lpstr>
      <vt:lpstr>Tahoma</vt:lpstr>
      <vt:lpstr>Wingdings</vt:lpstr>
      <vt:lpstr>Wingdings 3</vt:lpstr>
      <vt:lpstr>Origem</vt:lpstr>
      <vt:lpstr>Apresentação do PowerPoint</vt:lpstr>
      <vt:lpstr>Marco Legal</vt:lpstr>
      <vt:lpstr>Início...</vt:lpstr>
      <vt:lpstr>Princípios Norteadores</vt:lpstr>
      <vt:lpstr>COFINANCIAMENTO FEAS</vt:lpstr>
      <vt:lpstr>COFINANCIAMENTO FEAS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Formalização Cofinanciamento FEAS MS</vt:lpstr>
      <vt:lpstr>Exigências</vt:lpstr>
      <vt:lpstr>Evolução Cofinanciamento FEAS MS</vt:lpstr>
      <vt:lpstr>Principais Ocorrências no Processo de Formalização do Cofinanciamento</vt:lpstr>
      <vt:lpstr>Apresentação do PowerPoint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SETASS SUPAS</dc:title>
  <dc:creator>.</dc:creator>
  <cp:lastModifiedBy>admin</cp:lastModifiedBy>
  <cp:revision>254</cp:revision>
  <cp:lastPrinted>2017-12-11T15:02:03Z</cp:lastPrinted>
  <dcterms:created xsi:type="dcterms:W3CDTF">2001-03-30T01:30:25Z</dcterms:created>
  <dcterms:modified xsi:type="dcterms:W3CDTF">2019-07-31T19:12:12Z</dcterms:modified>
</cp:coreProperties>
</file>