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0" r:id="rId3"/>
    <p:sldId id="268" r:id="rId4"/>
    <p:sldId id="269" r:id="rId5"/>
    <p:sldId id="258" r:id="rId6"/>
    <p:sldId id="259" r:id="rId7"/>
    <p:sldId id="260" r:id="rId8"/>
    <p:sldId id="301" r:id="rId9"/>
    <p:sldId id="302" r:id="rId10"/>
    <p:sldId id="263" r:id="rId11"/>
    <p:sldId id="285" r:id="rId12"/>
    <p:sldId id="267" r:id="rId13"/>
    <p:sldId id="271" r:id="rId14"/>
    <p:sldId id="265" r:id="rId15"/>
    <p:sldId id="272" r:id="rId16"/>
    <p:sldId id="296" r:id="rId17"/>
    <p:sldId id="297" r:id="rId18"/>
    <p:sldId id="291" r:id="rId19"/>
    <p:sldId id="292" r:id="rId20"/>
    <p:sldId id="293" r:id="rId21"/>
    <p:sldId id="294" r:id="rId22"/>
    <p:sldId id="295" r:id="rId23"/>
    <p:sldId id="286" r:id="rId24"/>
    <p:sldId id="287" r:id="rId25"/>
    <p:sldId id="288" r:id="rId26"/>
    <p:sldId id="300" r:id="rId27"/>
    <p:sldId id="298" r:id="rId28"/>
    <p:sldId id="299" r:id="rId29"/>
    <p:sldId id="276" r:id="rId30"/>
    <p:sldId id="282" r:id="rId31"/>
    <p:sldId id="284" r:id="rId32"/>
    <p:sldId id="283" r:id="rId33"/>
    <p:sldId id="273" r:id="rId34"/>
    <p:sldId id="274" r:id="rId35"/>
    <p:sldId id="275" r:id="rId36"/>
    <p:sldId id="277" r:id="rId37"/>
    <p:sldId id="278" r:id="rId38"/>
    <p:sldId id="306" r:id="rId39"/>
    <p:sldId id="279" r:id="rId40"/>
    <p:sldId id="303" r:id="rId41"/>
    <p:sldId id="304" r:id="rId42"/>
    <p:sldId id="305" r:id="rId43"/>
    <p:sldId id="281" r:id="rId4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1A4E1-1E8D-4DFE-9565-C74FAF8989D8}" type="doc">
      <dgm:prSet loTypeId="urn:microsoft.com/office/officeart/2005/8/layout/radial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E1EC19C2-7763-42F2-91A1-255ECED2ADEB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CICLO ORÇAMENTÁRIO</a:t>
          </a:r>
        </a:p>
      </dgm:t>
    </dgm:pt>
    <dgm:pt modelId="{FAC08D3A-E9D8-4F95-9841-DC23A3C75B72}" type="parTrans" cxnId="{67409020-B331-4C4C-825C-DE61D0794D43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856219E-83D5-447D-959F-CF2EFAAD829F}" type="sibTrans" cxnId="{67409020-B331-4C4C-825C-DE61D0794D43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BC2D9DA9-ACCD-4B08-966E-AAF22058FEE4}">
      <dgm:prSet phldrT="[Texto]" custT="1"/>
      <dgm:spPr/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ELABORAÇÃO e APRESENTAÇÃO</a:t>
          </a:r>
        </a:p>
      </dgm:t>
    </dgm:pt>
    <dgm:pt modelId="{1EA16387-0E17-4F05-9C0E-FED8D289629F}" type="parTrans" cxnId="{68A80F13-BF89-4436-8E1A-D46D853F114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1A79B15C-06D8-45C1-8051-1F3EB0E22A02}" type="sibTrans" cxnId="{68A80F13-BF89-4436-8E1A-D46D853F1140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09BFBBBC-263E-498B-B70F-B06D9F529CF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DISCUSSÃO / ESTUDO / </a:t>
          </a:r>
          <a:r>
            <a:rPr lang="pt-BR" sz="1100" b="1" dirty="0">
              <a:solidFill>
                <a:schemeClr val="bg1"/>
              </a:solidFill>
            </a:rPr>
            <a:t>APROVAÇÃO</a:t>
          </a:r>
        </a:p>
      </dgm:t>
    </dgm:pt>
    <dgm:pt modelId="{EC6A63F0-B267-4195-9E1A-2AA499B7099F}" type="parTrans" cxnId="{13259987-B955-4FE6-8D43-D2622CF0F0F7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EC5141AB-953F-4856-83C7-A9DB6C242589}" type="sibTrans" cxnId="{13259987-B955-4FE6-8D43-D2622CF0F0F7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DE2676A9-95D6-41DB-8089-BACF0B66BFD5}">
      <dgm:prSet phldrT="[Texto]" custT="1"/>
      <dgm:spPr/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PROGRAMAÇÃO e EXECUÇÃO</a:t>
          </a:r>
        </a:p>
      </dgm:t>
    </dgm:pt>
    <dgm:pt modelId="{130860A1-4B61-4986-9C51-3BA1949F1E9D}" type="parTrans" cxnId="{27688725-A368-4228-93E4-6FABA89C084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449BD7AD-361F-4194-895A-3EB87DE5638F}" type="sibTrans" cxnId="{27688725-A368-4228-93E4-6FABA89C084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5B8DFFDB-14BE-4538-A8FF-5F8A2C4D271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100" b="1" dirty="0">
              <a:solidFill>
                <a:schemeClr val="bg1"/>
              </a:solidFill>
            </a:rPr>
            <a:t>AVALIAÇÃO e CONTROLE</a:t>
          </a:r>
        </a:p>
      </dgm:t>
    </dgm:pt>
    <dgm:pt modelId="{2FAA6335-9663-4564-8161-4D8C3A117EE7}" type="parTrans" cxnId="{D92C27B5-1C1E-48BB-B909-191CCB3AEE3E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36EF69A-AF1B-41B9-9113-1F5773AFC997}" type="sibTrans" cxnId="{D92C27B5-1C1E-48BB-B909-191CCB3AEE3E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A1D819BA-ADE0-47BB-BBFC-DB3812542E82}" type="pres">
      <dgm:prSet presAssocID="{3B41A4E1-1E8D-4DFE-9565-C74FAF8989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A17538-F832-476E-ADC5-128B1774AB55}" type="pres">
      <dgm:prSet presAssocID="{E1EC19C2-7763-42F2-91A1-255ECED2ADEB}" presName="centerShape" presStyleLbl="node0" presStyleIdx="0" presStyleCnt="1" custScaleX="115766" custScaleY="87488" custLinFactNeighborX="1054" custLinFactNeighborY="633"/>
      <dgm:spPr/>
    </dgm:pt>
    <dgm:pt modelId="{16625CCA-3F28-42CC-9252-56C390A2A59F}" type="pres">
      <dgm:prSet presAssocID="{BC2D9DA9-ACCD-4B08-966E-AAF22058FEE4}" presName="node" presStyleLbl="node1" presStyleIdx="0" presStyleCnt="4" custScaleX="167561" custScaleY="87748">
        <dgm:presLayoutVars>
          <dgm:bulletEnabled val="1"/>
        </dgm:presLayoutVars>
      </dgm:prSet>
      <dgm:spPr/>
    </dgm:pt>
    <dgm:pt modelId="{38C1BB3D-FD77-4076-B275-65CAA8BDC3AA}" type="pres">
      <dgm:prSet presAssocID="{BC2D9DA9-ACCD-4B08-966E-AAF22058FEE4}" presName="dummy" presStyleCnt="0"/>
      <dgm:spPr/>
    </dgm:pt>
    <dgm:pt modelId="{DF66C8B8-6FA6-43A3-BCDF-871E09A29EAD}" type="pres">
      <dgm:prSet presAssocID="{1A79B15C-06D8-45C1-8051-1F3EB0E22A02}" presName="sibTrans" presStyleLbl="sibTrans2D1" presStyleIdx="0" presStyleCnt="4"/>
      <dgm:spPr/>
    </dgm:pt>
    <dgm:pt modelId="{E60996DE-3F21-486D-AC48-77F006A7554E}" type="pres">
      <dgm:prSet presAssocID="{09BFBBBC-263E-498B-B70F-B06D9F529CF5}" presName="node" presStyleLbl="node1" presStyleIdx="1" presStyleCnt="4" custScaleX="116921" custScaleY="75745" custRadScaleRad="122759" custRadScaleInc="344">
        <dgm:presLayoutVars>
          <dgm:bulletEnabled val="1"/>
        </dgm:presLayoutVars>
      </dgm:prSet>
      <dgm:spPr/>
    </dgm:pt>
    <dgm:pt modelId="{4C731841-5A6A-4FF3-89CD-5D5A4C11F893}" type="pres">
      <dgm:prSet presAssocID="{09BFBBBC-263E-498B-B70F-B06D9F529CF5}" presName="dummy" presStyleCnt="0"/>
      <dgm:spPr/>
    </dgm:pt>
    <dgm:pt modelId="{0047241C-DEC9-4946-B987-DB3740258BCE}" type="pres">
      <dgm:prSet presAssocID="{EC5141AB-953F-4856-83C7-A9DB6C242589}" presName="sibTrans" presStyleLbl="sibTrans2D1" presStyleIdx="1" presStyleCnt="4"/>
      <dgm:spPr/>
    </dgm:pt>
    <dgm:pt modelId="{2C0A8D4B-51E7-4EEA-A7A5-A9CDA1466857}" type="pres">
      <dgm:prSet presAssocID="{DE2676A9-95D6-41DB-8089-BACF0B66BFD5}" presName="node" presStyleLbl="node1" presStyleIdx="2" presStyleCnt="4" custScaleX="162323" custScaleY="91057">
        <dgm:presLayoutVars>
          <dgm:bulletEnabled val="1"/>
        </dgm:presLayoutVars>
      </dgm:prSet>
      <dgm:spPr/>
    </dgm:pt>
    <dgm:pt modelId="{CE6F3BA2-8AE1-4DAD-B2F9-1B15C2CA2D7A}" type="pres">
      <dgm:prSet presAssocID="{DE2676A9-95D6-41DB-8089-BACF0B66BFD5}" presName="dummy" presStyleCnt="0"/>
      <dgm:spPr/>
    </dgm:pt>
    <dgm:pt modelId="{8C0D48E8-EC1B-45C0-AA7E-8EB2D749BD71}" type="pres">
      <dgm:prSet presAssocID="{449BD7AD-361F-4194-895A-3EB87DE5638F}" presName="sibTrans" presStyleLbl="sibTrans2D1" presStyleIdx="2" presStyleCnt="4"/>
      <dgm:spPr/>
    </dgm:pt>
    <dgm:pt modelId="{2589889D-94C0-4EF8-8907-FA12DCD51F8F}" type="pres">
      <dgm:prSet presAssocID="{5B8DFFDB-14BE-4538-A8FF-5F8A2C4D2713}" presName="node" presStyleLbl="node1" presStyleIdx="3" presStyleCnt="4" custScaleX="106896" custScaleY="79487" custRadScaleRad="95594" custRadScaleInc="5880">
        <dgm:presLayoutVars>
          <dgm:bulletEnabled val="1"/>
        </dgm:presLayoutVars>
      </dgm:prSet>
      <dgm:spPr/>
    </dgm:pt>
    <dgm:pt modelId="{2A22B75E-72E7-4A7D-8828-E891D0AB1BFA}" type="pres">
      <dgm:prSet presAssocID="{5B8DFFDB-14BE-4538-A8FF-5F8A2C4D2713}" presName="dummy" presStyleCnt="0"/>
      <dgm:spPr/>
    </dgm:pt>
    <dgm:pt modelId="{4EC32A95-8379-40D3-B5F6-DFF750097F9D}" type="pres">
      <dgm:prSet presAssocID="{C36EF69A-AF1B-41B9-9113-1F5773AFC997}" presName="sibTrans" presStyleLbl="sibTrans2D1" presStyleIdx="3" presStyleCnt="4"/>
      <dgm:spPr/>
    </dgm:pt>
  </dgm:ptLst>
  <dgm:cxnLst>
    <dgm:cxn modelId="{68A80F13-BF89-4436-8E1A-D46D853F1140}" srcId="{E1EC19C2-7763-42F2-91A1-255ECED2ADEB}" destId="{BC2D9DA9-ACCD-4B08-966E-AAF22058FEE4}" srcOrd="0" destOrd="0" parTransId="{1EA16387-0E17-4F05-9C0E-FED8D289629F}" sibTransId="{1A79B15C-06D8-45C1-8051-1F3EB0E22A02}"/>
    <dgm:cxn modelId="{4EFE3117-41D4-47C9-9935-78F584C307FB}" type="presOf" srcId="{5B8DFFDB-14BE-4538-A8FF-5F8A2C4D2713}" destId="{2589889D-94C0-4EF8-8907-FA12DCD51F8F}" srcOrd="0" destOrd="0" presId="urn:microsoft.com/office/officeart/2005/8/layout/radial6"/>
    <dgm:cxn modelId="{67409020-B331-4C4C-825C-DE61D0794D43}" srcId="{3B41A4E1-1E8D-4DFE-9565-C74FAF8989D8}" destId="{E1EC19C2-7763-42F2-91A1-255ECED2ADEB}" srcOrd="0" destOrd="0" parTransId="{FAC08D3A-E9D8-4F95-9841-DC23A3C75B72}" sibTransId="{C856219E-83D5-447D-959F-CF2EFAAD829F}"/>
    <dgm:cxn modelId="{27688725-A368-4228-93E4-6FABA89C084C}" srcId="{E1EC19C2-7763-42F2-91A1-255ECED2ADEB}" destId="{DE2676A9-95D6-41DB-8089-BACF0B66BFD5}" srcOrd="2" destOrd="0" parTransId="{130860A1-4B61-4986-9C51-3BA1949F1E9D}" sibTransId="{449BD7AD-361F-4194-895A-3EB87DE5638F}"/>
    <dgm:cxn modelId="{04365E41-23C2-4BE7-9571-AF5AA4518FD3}" type="presOf" srcId="{DE2676A9-95D6-41DB-8089-BACF0B66BFD5}" destId="{2C0A8D4B-51E7-4EEA-A7A5-A9CDA1466857}" srcOrd="0" destOrd="0" presId="urn:microsoft.com/office/officeart/2005/8/layout/radial6"/>
    <dgm:cxn modelId="{4A8B1C4E-3126-4A5E-8E2E-9E8373A1F692}" type="presOf" srcId="{C36EF69A-AF1B-41B9-9113-1F5773AFC997}" destId="{4EC32A95-8379-40D3-B5F6-DFF750097F9D}" srcOrd="0" destOrd="0" presId="urn:microsoft.com/office/officeart/2005/8/layout/radial6"/>
    <dgm:cxn modelId="{EB748D51-B76E-4F94-A379-5AA346050027}" type="presOf" srcId="{449BD7AD-361F-4194-895A-3EB87DE5638F}" destId="{8C0D48E8-EC1B-45C0-AA7E-8EB2D749BD71}" srcOrd="0" destOrd="0" presId="urn:microsoft.com/office/officeart/2005/8/layout/radial6"/>
    <dgm:cxn modelId="{9FFF7377-94C3-485A-92A3-AAEEA3285834}" type="presOf" srcId="{1A79B15C-06D8-45C1-8051-1F3EB0E22A02}" destId="{DF66C8B8-6FA6-43A3-BCDF-871E09A29EAD}" srcOrd="0" destOrd="0" presId="urn:microsoft.com/office/officeart/2005/8/layout/radial6"/>
    <dgm:cxn modelId="{7608F685-7C69-42F3-971B-0E120C2E195E}" type="presOf" srcId="{09BFBBBC-263E-498B-B70F-B06D9F529CF5}" destId="{E60996DE-3F21-486D-AC48-77F006A7554E}" srcOrd="0" destOrd="0" presId="urn:microsoft.com/office/officeart/2005/8/layout/radial6"/>
    <dgm:cxn modelId="{13259987-B955-4FE6-8D43-D2622CF0F0F7}" srcId="{E1EC19C2-7763-42F2-91A1-255ECED2ADEB}" destId="{09BFBBBC-263E-498B-B70F-B06D9F529CF5}" srcOrd="1" destOrd="0" parTransId="{EC6A63F0-B267-4195-9E1A-2AA499B7099F}" sibTransId="{EC5141AB-953F-4856-83C7-A9DB6C242589}"/>
    <dgm:cxn modelId="{A01DA48A-23FB-48CB-AA27-599500522CD8}" type="presOf" srcId="{E1EC19C2-7763-42F2-91A1-255ECED2ADEB}" destId="{5AA17538-F832-476E-ADC5-128B1774AB55}" srcOrd="0" destOrd="0" presId="urn:microsoft.com/office/officeart/2005/8/layout/radial6"/>
    <dgm:cxn modelId="{0938C49C-2092-4AF6-A81A-FF083FA90B4E}" type="presOf" srcId="{BC2D9DA9-ACCD-4B08-966E-AAF22058FEE4}" destId="{16625CCA-3F28-42CC-9252-56C390A2A59F}" srcOrd="0" destOrd="0" presId="urn:microsoft.com/office/officeart/2005/8/layout/radial6"/>
    <dgm:cxn modelId="{3FD425B4-9336-4D90-9C44-0B25A85A7E19}" type="presOf" srcId="{EC5141AB-953F-4856-83C7-A9DB6C242589}" destId="{0047241C-DEC9-4946-B987-DB3740258BCE}" srcOrd="0" destOrd="0" presId="urn:microsoft.com/office/officeart/2005/8/layout/radial6"/>
    <dgm:cxn modelId="{D92C27B5-1C1E-48BB-B909-191CCB3AEE3E}" srcId="{E1EC19C2-7763-42F2-91A1-255ECED2ADEB}" destId="{5B8DFFDB-14BE-4538-A8FF-5F8A2C4D2713}" srcOrd="3" destOrd="0" parTransId="{2FAA6335-9663-4564-8161-4D8C3A117EE7}" sibTransId="{C36EF69A-AF1B-41B9-9113-1F5773AFC997}"/>
    <dgm:cxn modelId="{D5EFE4DC-E877-46C8-9E8C-A79FDD395240}" type="presOf" srcId="{3B41A4E1-1E8D-4DFE-9565-C74FAF8989D8}" destId="{A1D819BA-ADE0-47BB-BBFC-DB3812542E82}" srcOrd="0" destOrd="0" presId="urn:microsoft.com/office/officeart/2005/8/layout/radial6"/>
    <dgm:cxn modelId="{04D99E66-C8FE-4B03-9CCA-73AD7AF9397F}" type="presParOf" srcId="{A1D819BA-ADE0-47BB-BBFC-DB3812542E82}" destId="{5AA17538-F832-476E-ADC5-128B1774AB55}" srcOrd="0" destOrd="0" presId="urn:microsoft.com/office/officeart/2005/8/layout/radial6"/>
    <dgm:cxn modelId="{76F0BD2F-137B-4106-A0F8-B54E18695A2F}" type="presParOf" srcId="{A1D819BA-ADE0-47BB-BBFC-DB3812542E82}" destId="{16625CCA-3F28-42CC-9252-56C390A2A59F}" srcOrd="1" destOrd="0" presId="urn:microsoft.com/office/officeart/2005/8/layout/radial6"/>
    <dgm:cxn modelId="{A081BA0F-53CE-4BB8-96D6-C52D334953D4}" type="presParOf" srcId="{A1D819BA-ADE0-47BB-BBFC-DB3812542E82}" destId="{38C1BB3D-FD77-4076-B275-65CAA8BDC3AA}" srcOrd="2" destOrd="0" presId="urn:microsoft.com/office/officeart/2005/8/layout/radial6"/>
    <dgm:cxn modelId="{152D096E-EF26-4156-B884-20760B4CD116}" type="presParOf" srcId="{A1D819BA-ADE0-47BB-BBFC-DB3812542E82}" destId="{DF66C8B8-6FA6-43A3-BCDF-871E09A29EAD}" srcOrd="3" destOrd="0" presId="urn:microsoft.com/office/officeart/2005/8/layout/radial6"/>
    <dgm:cxn modelId="{6F0FE800-0976-4AF0-8A65-CDD0C1E5CF94}" type="presParOf" srcId="{A1D819BA-ADE0-47BB-BBFC-DB3812542E82}" destId="{E60996DE-3F21-486D-AC48-77F006A7554E}" srcOrd="4" destOrd="0" presId="urn:microsoft.com/office/officeart/2005/8/layout/radial6"/>
    <dgm:cxn modelId="{B5376EEA-081C-47F7-9840-5273FBCE1D57}" type="presParOf" srcId="{A1D819BA-ADE0-47BB-BBFC-DB3812542E82}" destId="{4C731841-5A6A-4FF3-89CD-5D5A4C11F893}" srcOrd="5" destOrd="0" presId="urn:microsoft.com/office/officeart/2005/8/layout/radial6"/>
    <dgm:cxn modelId="{37EAF323-027E-4B93-B8C7-3401C460DEF0}" type="presParOf" srcId="{A1D819BA-ADE0-47BB-BBFC-DB3812542E82}" destId="{0047241C-DEC9-4946-B987-DB3740258BCE}" srcOrd="6" destOrd="0" presId="urn:microsoft.com/office/officeart/2005/8/layout/radial6"/>
    <dgm:cxn modelId="{985E72BD-FBF7-4288-944C-ADD5A1187318}" type="presParOf" srcId="{A1D819BA-ADE0-47BB-BBFC-DB3812542E82}" destId="{2C0A8D4B-51E7-4EEA-A7A5-A9CDA1466857}" srcOrd="7" destOrd="0" presId="urn:microsoft.com/office/officeart/2005/8/layout/radial6"/>
    <dgm:cxn modelId="{A08726B8-BD4F-4B42-908F-BE8E0444D523}" type="presParOf" srcId="{A1D819BA-ADE0-47BB-BBFC-DB3812542E82}" destId="{CE6F3BA2-8AE1-4DAD-B2F9-1B15C2CA2D7A}" srcOrd="8" destOrd="0" presId="urn:microsoft.com/office/officeart/2005/8/layout/radial6"/>
    <dgm:cxn modelId="{00563E09-CB34-4FDF-9124-80D3E64A9AB3}" type="presParOf" srcId="{A1D819BA-ADE0-47BB-BBFC-DB3812542E82}" destId="{8C0D48E8-EC1B-45C0-AA7E-8EB2D749BD71}" srcOrd="9" destOrd="0" presId="urn:microsoft.com/office/officeart/2005/8/layout/radial6"/>
    <dgm:cxn modelId="{646E68E7-D965-4E87-9E6F-AA117CEF8BED}" type="presParOf" srcId="{A1D819BA-ADE0-47BB-BBFC-DB3812542E82}" destId="{2589889D-94C0-4EF8-8907-FA12DCD51F8F}" srcOrd="10" destOrd="0" presId="urn:microsoft.com/office/officeart/2005/8/layout/radial6"/>
    <dgm:cxn modelId="{FAF06714-1699-4D02-8D9E-C38208DC5B8E}" type="presParOf" srcId="{A1D819BA-ADE0-47BB-BBFC-DB3812542E82}" destId="{2A22B75E-72E7-4A7D-8828-E891D0AB1BFA}" srcOrd="11" destOrd="0" presId="urn:microsoft.com/office/officeart/2005/8/layout/radial6"/>
    <dgm:cxn modelId="{4C1A49BC-BA62-41C8-ABDC-12128DFA305C}" type="presParOf" srcId="{A1D819BA-ADE0-47BB-BBFC-DB3812542E82}" destId="{4EC32A95-8379-40D3-B5F6-DFF750097F9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2A95-8379-40D3-B5F6-DFF750097F9D}">
      <dsp:nvSpPr>
        <dsp:cNvPr id="0" name=""/>
        <dsp:cNvSpPr/>
      </dsp:nvSpPr>
      <dsp:spPr>
        <a:xfrm>
          <a:off x="1058373" y="577076"/>
          <a:ext cx="3933698" cy="3933698"/>
        </a:xfrm>
        <a:prstGeom prst="blockArc">
          <a:avLst>
            <a:gd name="adj1" fmla="val 10897828"/>
            <a:gd name="adj2" fmla="val 16048318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0D48E8-EC1B-45C0-AA7E-8EB2D749BD71}">
      <dsp:nvSpPr>
        <dsp:cNvPr id="0" name=""/>
        <dsp:cNvSpPr/>
      </dsp:nvSpPr>
      <dsp:spPr>
        <a:xfrm>
          <a:off x="1058264" y="580811"/>
          <a:ext cx="3933698" cy="3933698"/>
        </a:xfrm>
        <a:prstGeom prst="blockArc">
          <a:avLst>
            <a:gd name="adj1" fmla="val 5551485"/>
            <a:gd name="adj2" fmla="val 10904514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7241C-DEC9-4946-B987-DB3740258BCE}">
      <dsp:nvSpPr>
        <dsp:cNvPr id="0" name=""/>
        <dsp:cNvSpPr/>
      </dsp:nvSpPr>
      <dsp:spPr>
        <a:xfrm>
          <a:off x="1315447" y="609598"/>
          <a:ext cx="3933698" cy="3933698"/>
        </a:xfrm>
        <a:prstGeom prst="blockArc">
          <a:avLst>
            <a:gd name="adj1" fmla="val 21552752"/>
            <a:gd name="adj2" fmla="val 6014906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66C8B8-6FA6-43A3-BCDF-871E09A29EAD}">
      <dsp:nvSpPr>
        <dsp:cNvPr id="0" name=""/>
        <dsp:cNvSpPr/>
      </dsp:nvSpPr>
      <dsp:spPr>
        <a:xfrm>
          <a:off x="1315583" y="548269"/>
          <a:ext cx="3933698" cy="3933698"/>
        </a:xfrm>
        <a:prstGeom prst="blockArc">
          <a:avLst>
            <a:gd name="adj1" fmla="val 15584846"/>
            <a:gd name="adj2" fmla="val 62496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17538-F832-476E-ADC5-128B1774AB55}">
      <dsp:nvSpPr>
        <dsp:cNvPr id="0" name=""/>
        <dsp:cNvSpPr/>
      </dsp:nvSpPr>
      <dsp:spPr>
        <a:xfrm>
          <a:off x="1932593" y="1777818"/>
          <a:ext cx="2096776" cy="1584599"/>
        </a:xfrm>
        <a:prstGeom prst="ellipse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CICLO ORÇAMENTÁRIO</a:t>
          </a:r>
        </a:p>
      </dsp:txBody>
      <dsp:txXfrm>
        <a:off x="2239659" y="2009877"/>
        <a:ext cx="1482644" cy="1120481"/>
      </dsp:txXfrm>
    </dsp:sp>
    <dsp:sp modelId="{16625CCA-3F28-42CC-9252-56C390A2A59F}">
      <dsp:nvSpPr>
        <dsp:cNvPr id="0" name=""/>
        <dsp:cNvSpPr/>
      </dsp:nvSpPr>
      <dsp:spPr>
        <a:xfrm>
          <a:off x="1878268" y="68330"/>
          <a:ext cx="2124428" cy="11125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ELABORAÇÃO e APRESENTAÇÃO</a:t>
          </a:r>
        </a:p>
      </dsp:txBody>
      <dsp:txXfrm>
        <a:off x="2189383" y="231254"/>
        <a:ext cx="1502198" cy="786668"/>
      </dsp:txXfrm>
    </dsp:sp>
    <dsp:sp modelId="{E60996DE-3F21-486D-AC48-77F006A7554E}">
      <dsp:nvSpPr>
        <dsp:cNvPr id="0" name=""/>
        <dsp:cNvSpPr/>
      </dsp:nvSpPr>
      <dsp:spPr>
        <a:xfrm>
          <a:off x="4462128" y="2069875"/>
          <a:ext cx="1482387" cy="960335"/>
        </a:xfrm>
        <a:prstGeom prst="ellips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DISCUSSÃO / ESTUDO / </a:t>
          </a:r>
          <a:r>
            <a:rPr lang="pt-BR" sz="1100" b="1" kern="1200" dirty="0">
              <a:solidFill>
                <a:schemeClr val="bg1"/>
              </a:solidFill>
            </a:rPr>
            <a:t>APROVAÇÃO</a:t>
          </a:r>
        </a:p>
      </dsp:txBody>
      <dsp:txXfrm>
        <a:off x="4679219" y="2210513"/>
        <a:ext cx="1048205" cy="679059"/>
      </dsp:txXfrm>
    </dsp:sp>
    <dsp:sp modelId="{2C0A8D4B-51E7-4EEA-A7A5-A9CDA1466857}">
      <dsp:nvSpPr>
        <dsp:cNvPr id="0" name=""/>
        <dsp:cNvSpPr/>
      </dsp:nvSpPr>
      <dsp:spPr>
        <a:xfrm>
          <a:off x="1911473" y="3889767"/>
          <a:ext cx="2058018" cy="1154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PROGRAMAÇÃO e EXECUÇÃO</a:t>
          </a:r>
        </a:p>
      </dsp:txBody>
      <dsp:txXfrm>
        <a:off x="2212863" y="4058835"/>
        <a:ext cx="1455238" cy="816333"/>
      </dsp:txXfrm>
    </dsp:sp>
    <dsp:sp modelId="{2589889D-94C0-4EF8-8907-FA12DCD51F8F}">
      <dsp:nvSpPr>
        <dsp:cNvPr id="0" name=""/>
        <dsp:cNvSpPr/>
      </dsp:nvSpPr>
      <dsp:spPr>
        <a:xfrm>
          <a:off x="427152" y="1985371"/>
          <a:ext cx="1355285" cy="1007778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bg1"/>
              </a:solidFill>
            </a:rPr>
            <a:t>AVALIAÇÃO e CONTROLE</a:t>
          </a:r>
        </a:p>
      </dsp:txBody>
      <dsp:txXfrm>
        <a:off x="625629" y="2132957"/>
        <a:ext cx="958331" cy="71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B56166-35A1-4DC0-BF8F-89CBAF91F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06250C-74F6-4170-A89C-40A9020B4F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9F3A-983B-403E-94C1-840E40071BC5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E4995C-AAF8-4269-A6CE-5961EBA6B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FDFA0E-E0BE-4BBC-89BE-06E6D3D686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D4F0-AB80-4DAC-861C-B45CC5721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7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6B31-8430-482F-9D51-3A4892D05055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090E-B54D-470F-B7C1-9711A1217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7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73344" y="5121207"/>
            <a:ext cx="5387113" cy="4850765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3814905" y="10240460"/>
            <a:ext cx="2917826" cy="538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07E6F9-80BE-4540-AB9A-E6ACFD31163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7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73344" y="5121207"/>
            <a:ext cx="5387113" cy="4850765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14905" y="10240460"/>
            <a:ext cx="2917826" cy="538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015B0B5-9172-456D-8EAA-4B963E66102E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5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Blocos de Financiamento são </a:t>
            </a:r>
            <a:r>
              <a:rPr lang="pt-BR" sz="200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conjuntos de recursos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destinados ao </a:t>
            </a:r>
            <a:r>
              <a:rPr lang="pt-BR" sz="2000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cofinanciamento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federal das ações </a:t>
            </a:r>
            <a:r>
              <a:rPr lang="pt-BR" sz="2000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socioassistenciais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,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9933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calculados com base no somatório dos componentes que os integram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e vinculados a uma finalidade.</a:t>
            </a:r>
            <a:endParaRPr lang="pt-B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Os componentes dos Blocos de Financiamento são as unidades de apuração do valor a ser repassado aos entes, considerando os critérios de partilha e demais normas e diferenciam-se das atividades a serem desenvolvidas pelos serviços ou das ações dos Índices de Gestão Descentralizadas.</a:t>
            </a:r>
            <a:endParaRPr lang="pt-B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F8C5C3-D887-489A-99E3-3A90B0295C3E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53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Blocos de Financiamento são </a:t>
            </a:r>
            <a:r>
              <a:rPr lang="pt-BR" sz="200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conjuntos de recursos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destinados ao </a:t>
            </a:r>
            <a:r>
              <a:rPr lang="pt-BR" sz="2000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cofinanciamento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federal das ações </a:t>
            </a:r>
            <a:r>
              <a:rPr lang="pt-BR" sz="2000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socioassistenciais</a:t>
            </a:r>
            <a:r>
              <a:rPr lang="pt-BR" sz="2000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,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9933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calculados com base no somatório dos componentes que os integram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r>
              <a:rPr lang="pt-BR" sz="2000" strike="noStrike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e vinculados a uma finalidade.</a:t>
            </a:r>
            <a:endParaRPr lang="pt-B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Os componentes dos Blocos de Financiamento são as unidades de apuração do valor a ser repassado aos entes, considerando os critérios de partilha e demais normas e diferenciam-se das atividades a serem desenvolvidas pelos serviços ou das ações dos Índices de Gestão Descentralizadas.</a:t>
            </a:r>
            <a:endParaRPr lang="pt-B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F8C5C3-D887-489A-99E3-3A90B0295C3E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76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57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93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4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95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6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4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1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5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38DB-2526-4BFD-A33A-9AB5D7BDF5F0}" type="datetimeFigureOut">
              <a:rPr lang="pt-BR" smtClean="0"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023E-BB63-4CC7-AFC3-2553D7401E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1/Lei/L12435.htm#art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109309/lei-org%C3%A2nica-do-tribunal-de-contas-da-uni%C3%A3o-lei-8443-92" TargetMode="External"/><Relationship Id="rId2" Type="http://schemas.openxmlformats.org/officeDocument/2006/relationships/hyperlink" Target="http://www.jusbrasil.com.br/topicos/11676427/artigo-45-da-lei-n-8443-de-16-de-julho-de-19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brasil.com.br/legislacao/104422/lei-da-assist%C3%AAncia-social-lei-8742-9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484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ENCONTRO ESTADUAL DOS OPERADORES DOS FUNDOS DE ASSISTÊNCIA SOCIAL DE MATO GROSSO DO SUL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7438"/>
            <a:ext cx="9144000" cy="165576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Campo Grande , 30 e 31 de julho de 2019</a:t>
            </a:r>
          </a:p>
        </p:txBody>
      </p:sp>
      <p:pic>
        <p:nvPicPr>
          <p:cNvPr id="1026" name="Imagem 1" descr="ASSINATURA_E-MAIL_CIDADANIA_216X64px">
            <a:extLst>
              <a:ext uri="{FF2B5EF4-FFF2-40B4-BE49-F238E27FC236}">
                <a16:creationId xmlns:a16="http://schemas.microsoft.com/office/drawing/2014/main" id="{54BCE2BE-7001-4A97-9165-018DD81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43" y="6143893"/>
            <a:ext cx="2752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1813" t="42617" r="13512" b="14563"/>
          <a:stretch/>
        </p:blipFill>
        <p:spPr>
          <a:xfrm>
            <a:off x="209550" y="155873"/>
            <a:ext cx="11765512" cy="639343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007" y="6529607"/>
            <a:ext cx="753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ENAP, Escola Nacional de Administração Pública. Curso Básico em Orçamento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46997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62211" t="20671" r="18889" b="3947"/>
          <a:stretch/>
        </p:blipFill>
        <p:spPr>
          <a:xfrm>
            <a:off x="7680176" y="1193366"/>
            <a:ext cx="3816615" cy="5412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767408" y="1193366"/>
            <a:ext cx="64807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800" dirty="0"/>
              <a:t>a) Diagnóstico </a:t>
            </a:r>
            <a:r>
              <a:rPr lang="pt-BR" altLang="pt-BR" sz="2800" dirty="0" err="1"/>
              <a:t>socioterritorial</a:t>
            </a:r>
            <a:endParaRPr lang="pt-BR" altLang="pt-BR" sz="2800" dirty="0"/>
          </a:p>
          <a:p>
            <a:pPr>
              <a:spcBef>
                <a:spcPct val="0"/>
              </a:spcBef>
            </a:pPr>
            <a:r>
              <a:rPr lang="pt-BR" altLang="pt-BR" sz="2800" dirty="0"/>
              <a:t>b) Objetivos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2400" dirty="0"/>
              <a:t>Gerais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2400" dirty="0"/>
              <a:t>Específicos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c) Diretrizes e prioridades deliberadas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d) Ações estratégicas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e) Metas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f) Resultados e impactos esperados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g) Recursos materiais, humanos e financeiros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h) Mecanismos e fontes de financiamento</a:t>
            </a:r>
          </a:p>
          <a:p>
            <a:pPr>
              <a:spcBef>
                <a:spcPct val="0"/>
              </a:spcBef>
            </a:pPr>
            <a:r>
              <a:rPr lang="pt-BR" altLang="pt-BR" sz="2800" dirty="0"/>
              <a:t>i) Indicadores de monitoramento e avaliação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226" t="22684" r="80187" b="72148"/>
          <a:stretch/>
        </p:blipFill>
        <p:spPr>
          <a:xfrm>
            <a:off x="717857" y="1052736"/>
            <a:ext cx="4802079" cy="6030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23592" y="152238"/>
            <a:ext cx="730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200" dirty="0">
                <a:solidFill>
                  <a:schemeClr val="bg1"/>
                </a:solidFill>
              </a:rPr>
              <a:t>Estrutura básica do PAS:</a:t>
            </a:r>
          </a:p>
        </p:txBody>
      </p:sp>
    </p:spTree>
    <p:extLst>
      <p:ext uri="{BB962C8B-B14F-4D97-AF65-F5344CB8AC3E}">
        <p14:creationId xmlns:p14="http://schemas.microsoft.com/office/powerpoint/2010/main" val="22214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164346" y="85094"/>
            <a:ext cx="5903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chemeClr val="tx2"/>
                </a:solidFill>
                <a:latin typeface="Arial Narrow" panose="020B0606020202030204" pitchFamily="34" charset="0"/>
              </a:rPr>
              <a:t>CICLO ORÇAMENTÁRIO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6096000" y="1130194"/>
          <a:ext cx="59445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62768" y="978987"/>
            <a:ext cx="6238031" cy="485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O orçamento público percorre diversas etapas, que se iniciam com a </a:t>
            </a:r>
            <a:r>
              <a:rPr lang="pt-BR" altLang="pt-BR" sz="2400" u="sng" dirty="0">
                <a:solidFill>
                  <a:srgbClr val="FF0000"/>
                </a:solidFill>
                <a:latin typeface="+mn-lt"/>
              </a:rPr>
              <a:t>apresentação de uma proposta </a:t>
            </a:r>
            <a:r>
              <a:rPr lang="pt-BR" altLang="pt-BR" sz="2400" dirty="0">
                <a:solidFill>
                  <a:srgbClr val="FF0000"/>
                </a:solidFill>
                <a:latin typeface="+mn-lt"/>
              </a:rPr>
              <a:t>que se </a:t>
            </a:r>
            <a:r>
              <a:rPr lang="pt-BR" altLang="pt-BR" sz="2400" u="sng" dirty="0">
                <a:solidFill>
                  <a:srgbClr val="FF0000"/>
                </a:solidFill>
                <a:latin typeface="+mn-lt"/>
              </a:rPr>
              <a:t>transformará em projeto de lei do Executivo</a:t>
            </a:r>
            <a:r>
              <a:rPr lang="pt-BR" altLang="pt-BR" sz="24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pt-BR" altLang="pt-BR" sz="2400" b="1" u="sng" dirty="0">
                <a:solidFill>
                  <a:srgbClr val="00B050"/>
                </a:solidFill>
                <a:latin typeface="+mn-lt"/>
              </a:rPr>
              <a:t>No Legislativo será apreciado, emendado e aprovado</a:t>
            </a:r>
            <a:r>
              <a:rPr lang="pt-BR" altLang="pt-BR" sz="24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E então será </a:t>
            </a:r>
            <a:r>
              <a:rPr lang="pt-BR" altLang="pt-BR" sz="2400" b="1" dirty="0">
                <a:solidFill>
                  <a:srgbClr val="00B050"/>
                </a:solidFill>
                <a:latin typeface="+mn-lt"/>
              </a:rPr>
              <a:t>s</a:t>
            </a:r>
            <a:r>
              <a:rPr lang="pt-BR" altLang="pt-BR" sz="2400" b="1" u="sng" dirty="0">
                <a:solidFill>
                  <a:srgbClr val="00B050"/>
                </a:solidFill>
                <a:latin typeface="+mn-lt"/>
              </a:rPr>
              <a:t>ancionado e publicado</a:t>
            </a:r>
            <a:r>
              <a:rPr lang="pt-BR" altLang="pt-BR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pelo Executivo.</a:t>
            </a:r>
          </a:p>
          <a:p>
            <a:pPr algn="just">
              <a:spcBef>
                <a:spcPts val="1200"/>
              </a:spcBef>
              <a:buNone/>
            </a:pP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Após esta fase Inicia-se </a:t>
            </a:r>
            <a:r>
              <a:rPr lang="pt-BR" altLang="pt-BR" sz="2400" b="1" u="sng" dirty="0">
                <a:solidFill>
                  <a:srgbClr val="7030A0"/>
                </a:solidFill>
                <a:latin typeface="+mn-lt"/>
              </a:rPr>
              <a:t>a execução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, quando se observa a </a:t>
            </a:r>
            <a:r>
              <a:rPr lang="pt-BR" altLang="pt-BR" sz="2400" b="1" dirty="0">
                <a:solidFill>
                  <a:srgbClr val="7030A0"/>
                </a:solidFill>
                <a:latin typeface="+mn-lt"/>
              </a:rPr>
              <a:t>realização da receita e a execução da despesa,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 dentro do ano civil.</a:t>
            </a:r>
          </a:p>
          <a:p>
            <a:pPr algn="just">
              <a:spcBef>
                <a:spcPts val="1200"/>
              </a:spcBef>
              <a:buNone/>
            </a:pPr>
            <a:r>
              <a:rPr lang="pt-BR" altLang="pt-BR" sz="2400" u="sng" dirty="0">
                <a:solidFill>
                  <a:srgbClr val="000000"/>
                </a:solidFill>
                <a:latin typeface="+mn-lt"/>
              </a:rPr>
              <a:t>A última fase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 consiste no acompanhamento, no </a:t>
            </a:r>
            <a:r>
              <a:rPr lang="pt-BR" altLang="pt-BR" sz="24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controle  e na avaliação da execução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caracterizada pelo exercício dos controles interno e externo. </a:t>
            </a:r>
          </a:p>
        </p:txBody>
      </p:sp>
    </p:spTree>
    <p:extLst>
      <p:ext uri="{BB962C8B-B14F-4D97-AF65-F5344CB8AC3E}">
        <p14:creationId xmlns:p14="http://schemas.microsoft.com/office/powerpoint/2010/main" val="228377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443A704-85CE-45C2-BA84-DA660298B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8144"/>
            <a:ext cx="10190018" cy="56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3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1998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-468995" y="-171401"/>
            <a:ext cx="12842876" cy="7200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CustomShape 1"/>
          <p:cNvSpPr/>
          <p:nvPr/>
        </p:nvSpPr>
        <p:spPr>
          <a:xfrm>
            <a:off x="1038225" y="-137492"/>
            <a:ext cx="10001249" cy="867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INSTITUIÇÃO, ORGANIZAÇÃO E ESTRUTURAÇÃO DOS FAS</a:t>
            </a:r>
            <a:endParaRPr lang="pt-BR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37442" y="610615"/>
            <a:ext cx="11430001" cy="7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spc="-1" dirty="0">
                <a:uFill>
                  <a:solidFill>
                    <a:srgbClr val="FFFFFF"/>
                  </a:solidFill>
                </a:uFill>
              </a:rPr>
              <a:t>Apesar de não haver estrutura única recomendável, certas funcionalidades são aplicáveis a todos os casos:</a:t>
            </a:r>
          </a:p>
          <a:p>
            <a:pPr algn="ctr">
              <a:lnSpc>
                <a:spcPct val="100000"/>
              </a:lnSpc>
            </a:pPr>
            <a:endParaRPr lang="pt-BR" sz="28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5087992" y="2830199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1029145" y="1678199"/>
            <a:ext cx="3531807" cy="107712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ASPECTOS LEGAIS</a:t>
            </a:r>
            <a:endParaRPr lang="pt-BR" sz="2400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4871631" y="1701697"/>
            <a:ext cx="7129869" cy="934874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 Lei de Criação do Fundo;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 Decreto de Regulamentação do Fundo;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 Inscrever o FAS no CNPJ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1029145" y="2866499"/>
            <a:ext cx="3531807" cy="8301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18000" tIns="10800" rIns="18000" bIns="10800" anchor="ctr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ASPECTOS POLÍTICO-ADMINISTRATIVOS</a:t>
            </a:r>
            <a:endParaRPr lang="pt-BR" sz="2400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26" name="CustomShape 8"/>
          <p:cNvSpPr/>
          <p:nvPr/>
        </p:nvSpPr>
        <p:spPr>
          <a:xfrm>
            <a:off x="4871631" y="2780774"/>
            <a:ext cx="7129869" cy="933976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marL="216000" indent="-215640" algn="just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Definir o Ordenador de Despesas e o Gestor Financeiro;</a:t>
            </a:r>
          </a:p>
          <a:p>
            <a:pPr marL="216000" indent="-215640" algn="just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Subordinar o Fundo à Secretaria de Assistência Social;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 algn="just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Definir equipe do FMAS.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7" name="CustomShape 9"/>
          <p:cNvSpPr/>
          <p:nvPr/>
        </p:nvSpPr>
        <p:spPr>
          <a:xfrm>
            <a:off x="1038225" y="3904874"/>
            <a:ext cx="3497527" cy="255348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pc="-1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ASPECTOS ORGANIZACIONAIS</a:t>
            </a:r>
            <a:endParaRPr lang="pt-BR" sz="2400" spc="-1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28" name="CustomShape 10"/>
          <p:cNvSpPr/>
          <p:nvPr/>
        </p:nvSpPr>
        <p:spPr>
          <a:xfrm>
            <a:off x="4871631" y="3828674"/>
            <a:ext cx="7129869" cy="2905502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Constituir Unidade Orçamentária;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Instituir Unidade Gestora;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Realizar planejamento orçamentário e financeiro;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Realizar programação financeira e fluxo de caixa;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Realizar execução orçamentária, financeira e contábil;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Realizar monitoramento, avaliação e controle;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Prestar Contas ao Conselho em relatórios de fácil compreensão;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buClr>
                <a:srgbClr val="000000"/>
              </a:buClr>
              <a:buFont typeface="Wingdings" charset="2"/>
              <a:buChar char=""/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Prestar contas ao MC por meio do Demonstrativo Sintético Anual de Execução Físico-Financeira do SUAS.</a:t>
            </a:r>
            <a:endParaRPr lang="pt-BR" sz="2000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408775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628A897-6511-4E1A-A8E9-22E31040CBA2}"/>
              </a:ext>
            </a:extLst>
          </p:cNvPr>
          <p:cNvSpPr/>
          <p:nvPr/>
        </p:nvSpPr>
        <p:spPr>
          <a:xfrm>
            <a:off x="1306286" y="287383"/>
            <a:ext cx="10215154" cy="162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INOVAÇÕES NORMATIVAS</a:t>
            </a:r>
          </a:p>
          <a:p>
            <a:pPr lvl="0"/>
            <a:r>
              <a:rPr lang="pt-BR" sz="2400" b="1" dirty="0">
                <a:cs typeface="Times New Roman" panose="02020603050405020304" pitchFamily="18" charset="0"/>
              </a:rPr>
              <a:t>A - Portaria MDS nº 113, de 10 de dezembro de 2015</a:t>
            </a:r>
          </a:p>
          <a:p>
            <a:r>
              <a:rPr lang="pt-BR" sz="2400" dirty="0"/>
              <a:t>Estrutura as transferências por meio de Blocos de Financiamento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EB402F-54CC-4A38-AD78-F9ADC71790DD}"/>
              </a:ext>
            </a:extLst>
          </p:cNvPr>
          <p:cNvSpPr/>
          <p:nvPr/>
        </p:nvSpPr>
        <p:spPr>
          <a:xfrm>
            <a:off x="428625" y="2156460"/>
            <a:ext cx="114014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Flexibiliza a utilização dos recursos para os diversos serviços socioassistenciais que compõe cada Bloco de Financiamento otimizando a sua utilização.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Qualifica a gestão orçamentária – induz a </a:t>
            </a:r>
            <a:r>
              <a:rPr lang="pt-BR" sz="2400" b="1" dirty="0"/>
              <a:t>unificação das ações orçamentárias </a:t>
            </a:r>
            <a:r>
              <a:rPr lang="pt-BR" sz="2400" dirty="0"/>
              <a:t>otimizando a sua utilização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Otimiza a utilização dos recursos – em decorrência da unificação de ações orçamentárias.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</a:p>
          <a:p>
            <a:pPr lvl="0"/>
            <a:r>
              <a:rPr lang="pt-BR" sz="2400" b="1" dirty="0"/>
              <a:t>Dispõe, na mesma portaria, as regras de planejamento, execução e prestação de contas. </a:t>
            </a:r>
            <a:endParaRPr lang="pt-BR" sz="24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38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538" t="30582" r="58925" b="6442"/>
          <a:stretch/>
        </p:blipFill>
        <p:spPr>
          <a:xfrm>
            <a:off x="0" y="-171400"/>
            <a:ext cx="12192000" cy="727280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882032" y="-3267"/>
            <a:ext cx="13969552" cy="7560840"/>
          </a:xfrm>
          <a:prstGeom prst="rect">
            <a:avLst/>
          </a:prstGeom>
          <a:solidFill>
            <a:schemeClr val="dk1">
              <a:alpha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CustomShape 1"/>
          <p:cNvSpPr/>
          <p:nvPr/>
        </p:nvSpPr>
        <p:spPr>
          <a:xfrm>
            <a:off x="119336" y="274680"/>
            <a:ext cx="11952608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r>
              <a:rPr lang="pt-BR" sz="4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OS BLOCOS DE FINANCIAMENTO</a:t>
            </a:r>
          </a:p>
          <a:p>
            <a:pPr algn="ctr"/>
            <a:r>
              <a:rPr lang="pt-BR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(Portaria MDS n° 113/2015)</a:t>
            </a:r>
            <a:endParaRPr lang="pt-B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Cubo 2"/>
          <p:cNvSpPr>
            <a:spLocks noChangeAspect="1"/>
          </p:cNvSpPr>
          <p:nvPr/>
        </p:nvSpPr>
        <p:spPr>
          <a:xfrm>
            <a:off x="2928753" y="3429000"/>
            <a:ext cx="3348000" cy="3024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PROTEÇÃO SOCIAL </a:t>
            </a:r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BÁSICA</a:t>
            </a:r>
            <a:endParaRPr lang="pt-BR" sz="3600" b="1" dirty="0"/>
          </a:p>
        </p:txBody>
      </p:sp>
      <p:sp>
        <p:nvSpPr>
          <p:cNvPr id="17" name="Cubo 16"/>
          <p:cNvSpPr>
            <a:spLocks noChangeAspect="1"/>
          </p:cNvSpPr>
          <p:nvPr/>
        </p:nvSpPr>
        <p:spPr>
          <a:xfrm>
            <a:off x="5988360" y="3429000"/>
            <a:ext cx="3348000" cy="30240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PROTEÇÃO SOCIAL 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ESPECIAL</a:t>
            </a:r>
            <a:endParaRPr lang="pt-BR" sz="2800" dirty="0"/>
          </a:p>
        </p:txBody>
      </p:sp>
      <p:sp>
        <p:nvSpPr>
          <p:cNvPr id="25" name="CustomShape 1"/>
          <p:cNvSpPr/>
          <p:nvPr/>
        </p:nvSpPr>
        <p:spPr>
          <a:xfrm>
            <a:off x="205293" y="1782143"/>
            <a:ext cx="11952608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r>
              <a:rPr lang="pt-BR" sz="7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2</a:t>
            </a:r>
            <a:r>
              <a:rPr lang="pt-BR" sz="4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 BLOCOS DE SERVIÇOS</a:t>
            </a:r>
            <a:endParaRPr lang="pt-B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538" t="30582" r="58925" b="6442"/>
          <a:stretch/>
        </p:blipFill>
        <p:spPr>
          <a:xfrm>
            <a:off x="0" y="-171400"/>
            <a:ext cx="12192000" cy="727280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882032" y="-3267"/>
            <a:ext cx="13969552" cy="7560840"/>
          </a:xfrm>
          <a:prstGeom prst="rect">
            <a:avLst/>
          </a:prstGeom>
          <a:solidFill>
            <a:schemeClr val="dk1">
              <a:alpha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CustomShape 1"/>
          <p:cNvSpPr/>
          <p:nvPr/>
        </p:nvSpPr>
        <p:spPr>
          <a:xfrm>
            <a:off x="119336" y="274680"/>
            <a:ext cx="11952608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r>
              <a:rPr lang="pt-BR" sz="4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OS BLOCOS DE FINANCIAMENTO</a:t>
            </a:r>
          </a:p>
          <a:p>
            <a:pPr algn="ctr"/>
            <a:r>
              <a:rPr lang="pt-BR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(Portaria MDS n° 113/2015)</a:t>
            </a:r>
            <a:endParaRPr lang="pt-B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Cubo 2"/>
          <p:cNvSpPr>
            <a:spLocks noChangeAspect="1"/>
          </p:cNvSpPr>
          <p:nvPr/>
        </p:nvSpPr>
        <p:spPr>
          <a:xfrm>
            <a:off x="2915952" y="3411917"/>
            <a:ext cx="3348000" cy="3024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GESTÃO DO SUAS</a:t>
            </a:r>
            <a:endParaRPr lang="pt-B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7" name="Cubo 16"/>
          <p:cNvSpPr>
            <a:spLocks noChangeAspect="1"/>
          </p:cNvSpPr>
          <p:nvPr/>
        </p:nvSpPr>
        <p:spPr>
          <a:xfrm>
            <a:off x="5879976" y="3429000"/>
            <a:ext cx="3348000" cy="3024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GESTÃO DO 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PROGRAMA BOLSA FAMÍLIA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E DO 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CADASTRO ÚNICO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25" name="CustomShape 1"/>
          <p:cNvSpPr/>
          <p:nvPr/>
        </p:nvSpPr>
        <p:spPr>
          <a:xfrm>
            <a:off x="205293" y="1782143"/>
            <a:ext cx="11952608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/>
            <a:r>
              <a:rPr lang="pt-BR" sz="7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2</a:t>
            </a:r>
            <a:r>
              <a:rPr lang="pt-BR" sz="4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 BLOCOS DE GESTÃO</a:t>
            </a:r>
            <a:endParaRPr lang="pt-B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760682" y="0"/>
            <a:ext cx="10887075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/>
                </a:solidFill>
              </a:rPr>
              <a:t>EXEMPLO INADEQUADO DE UM ORÇAMENTO MUNICIPAL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8" y="1578376"/>
            <a:ext cx="12005424" cy="364896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3215680" y="1988840"/>
            <a:ext cx="360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2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40"/>
            <a:ext cx="12192000" cy="64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ases de cortella">
            <a:extLst>
              <a:ext uri="{FF2B5EF4-FFF2-40B4-BE49-F238E27FC236}">
                <a16:creationId xmlns:a16="http://schemas.microsoft.com/office/drawing/2014/main" id="{E2DCEC1F-1804-4539-A313-9FDFF850D3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" y="735958"/>
            <a:ext cx="10363199" cy="54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0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0551"/>
          <a:stretch/>
        </p:blipFill>
        <p:spPr>
          <a:xfrm>
            <a:off x="119096" y="0"/>
            <a:ext cx="11953328" cy="69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609"/>
            <a:ext cx="12192002" cy="66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361"/>
            <a:ext cx="12192002" cy="69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9446361-2899-4038-A003-DA54A960E122}"/>
              </a:ext>
            </a:extLst>
          </p:cNvPr>
          <p:cNvSpPr txBox="1">
            <a:spLocks/>
          </p:cNvSpPr>
          <p:nvPr/>
        </p:nvSpPr>
        <p:spPr>
          <a:xfrm>
            <a:off x="142330" y="269421"/>
            <a:ext cx="11982995" cy="6226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pt-BR" sz="3100" b="1" dirty="0">
                <a:solidFill>
                  <a:schemeClr val="tx2"/>
                </a:solidFill>
              </a:rPr>
              <a:t>Estrutura  de Orçamento Municipal do SUAS</a:t>
            </a:r>
          </a:p>
          <a:p>
            <a:r>
              <a:rPr lang="pt-BR" sz="3100" b="1" kern="0" dirty="0">
                <a:solidFill>
                  <a:sysClr val="windowText" lastClr="000000"/>
                </a:solidFill>
              </a:rPr>
              <a:t>Unidade Orçamentária: Fundo Municipal de Assistência Social de [NOME DO MUNICÍPIO]</a:t>
            </a:r>
          </a:p>
          <a:p>
            <a:endParaRPr lang="pt-BR" sz="3100" b="1" kern="0" dirty="0">
              <a:solidFill>
                <a:sysClr val="windowText" lastClr="000000"/>
              </a:solidFill>
            </a:endParaRP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Serviços da Proteção Social Básica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Serviços da Proteção Social Especial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08.122.n°n°n°n°.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Aprimoramento da Gestão do SUAS - IGDSUAS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08.122.n°n°n°n°.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Fortalecimento do Controle Social do SUAS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08.122.n°n°n°n°.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Aprimoramento da Gestão do Bolsa Família e Cadastro Único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08.122.n°n°n°n°.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Fortalecimento do Controle Social do PBF e CadÚnico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Benefícios eventuais (da assistência social)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Programa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AcesSUAS</a:t>
            </a:r>
            <a:r>
              <a:rPr lang="pt-BR" sz="2800" kern="0" dirty="0">
                <a:solidFill>
                  <a:sysClr val="windowText" lastClr="000000"/>
                </a:solidFill>
              </a:rPr>
              <a:t> Trabalho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08.243.n°n°n°n°.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AEPETI – Erradicação Trabalho Infantil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08.243.n°n°n°n°.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BPC Escola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08.243.n°n°n°n°.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Primeira Infância no SUAS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Programa de âmbito estadual</a:t>
            </a:r>
          </a:p>
          <a:p>
            <a:pPr marL="457200" lvl="1">
              <a:lnSpc>
                <a:spcPct val="120000"/>
              </a:lnSpc>
            </a:pPr>
            <a:r>
              <a:rPr lang="pt-BR" sz="2800" kern="0" dirty="0">
                <a:solidFill>
                  <a:sysClr val="windowText" lastClr="000000"/>
                </a:solidFill>
              </a:rPr>
              <a:t>08.244.n°n°n°n°. </a:t>
            </a:r>
            <a:r>
              <a:rPr lang="pt-BR" sz="2800" kern="0" dirty="0" err="1">
                <a:solidFill>
                  <a:sysClr val="windowText" lastClr="000000"/>
                </a:solidFill>
              </a:rPr>
              <a:t>n°Xn°X</a:t>
            </a:r>
            <a:r>
              <a:rPr lang="pt-BR" sz="2800" kern="0" dirty="0">
                <a:solidFill>
                  <a:sysClr val="windowText" lastClr="000000"/>
                </a:solidFill>
              </a:rPr>
              <a:t> – Programa de âmbito municipal</a:t>
            </a:r>
          </a:p>
          <a:p>
            <a:pPr marL="457200" lvl="1"/>
            <a:endParaRPr lang="pt-BR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457200" lvl="1"/>
            <a:endParaRPr lang="pt-BR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457200" lvl="1"/>
            <a:endParaRPr lang="pt-BR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endParaRPr lang="pt-BR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endParaRPr lang="pt-BR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49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D6EF75-51CE-40DC-9EB0-CA437CC16015}"/>
              </a:ext>
            </a:extLst>
          </p:cNvPr>
          <p:cNvSpPr/>
          <p:nvPr/>
        </p:nvSpPr>
        <p:spPr>
          <a:xfrm>
            <a:off x="133350" y="191316"/>
            <a:ext cx="1194435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 OS PROGRAMAS E PROJETOS?</a:t>
            </a:r>
          </a:p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ONDE SE ENCAIXARIAM?</a:t>
            </a:r>
          </a:p>
          <a:p>
            <a:pPr algn="ctr"/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Programa Lei 8742/93 – LOAS : Ao conceituar serviços socioassistenciais (Seção III), do Capítulo IV
Artigo 23 § 2º</a:t>
            </a:r>
          </a:p>
          <a:p>
            <a:pPr algn="ctr"/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Na organização dos serviços da assistência social serão criados programas de amparo, entre outros: </a:t>
            </a:r>
            <a:r>
              <a:rPr lang="pt-BR" sz="32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(Incluído pela Lei nº 12.435, de 2011)</a:t>
            </a:r>
            <a:endParaRPr lang="pt-BR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pt-BR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3200" b="1" u="sng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PROGRAMAS – FORA DOS BLOCOS </a:t>
            </a:r>
            <a:endParaRPr lang="pt-BR" sz="3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4350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A9BCBF1-1C0D-43CA-AB5A-875221365399}"/>
              </a:ext>
            </a:extLst>
          </p:cNvPr>
          <p:cNvSpPr/>
          <p:nvPr/>
        </p:nvSpPr>
        <p:spPr>
          <a:xfrm>
            <a:off x="219076" y="11430"/>
            <a:ext cx="1160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u="sng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Diagnóstico situacional da Realização das Despesas</a:t>
            </a:r>
            <a:endParaRPr lang="pt-BR" sz="42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0911EC9-6784-46CD-B76C-495E0C602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59740"/>
              </p:ext>
            </p:extLst>
          </p:nvPr>
        </p:nvGraphicFramePr>
        <p:xfrm>
          <a:off x="342900" y="238125"/>
          <a:ext cx="11029949" cy="6286500"/>
        </p:xfrm>
        <a:graphic>
          <a:graphicData uri="http://schemas.openxmlformats.org/drawingml/2006/table">
            <a:tbl>
              <a:tblPr/>
              <a:tblGrid>
                <a:gridCol w="4379867">
                  <a:extLst>
                    <a:ext uri="{9D8B030D-6E8A-4147-A177-3AD203B41FA5}">
                      <a16:colId xmlns:a16="http://schemas.microsoft.com/office/drawing/2014/main" val="4163382640"/>
                    </a:ext>
                  </a:extLst>
                </a:gridCol>
                <a:gridCol w="929741">
                  <a:extLst>
                    <a:ext uri="{9D8B030D-6E8A-4147-A177-3AD203B41FA5}">
                      <a16:colId xmlns:a16="http://schemas.microsoft.com/office/drawing/2014/main" val="3499703640"/>
                    </a:ext>
                  </a:extLst>
                </a:gridCol>
                <a:gridCol w="1646651">
                  <a:extLst>
                    <a:ext uri="{9D8B030D-6E8A-4147-A177-3AD203B41FA5}">
                      <a16:colId xmlns:a16="http://schemas.microsoft.com/office/drawing/2014/main" val="2787128209"/>
                    </a:ext>
                  </a:extLst>
                </a:gridCol>
                <a:gridCol w="739314">
                  <a:extLst>
                    <a:ext uri="{9D8B030D-6E8A-4147-A177-3AD203B41FA5}">
                      <a16:colId xmlns:a16="http://schemas.microsoft.com/office/drawing/2014/main" val="2404669190"/>
                    </a:ext>
                  </a:extLst>
                </a:gridCol>
                <a:gridCol w="1512228">
                  <a:extLst>
                    <a:ext uri="{9D8B030D-6E8A-4147-A177-3AD203B41FA5}">
                      <a16:colId xmlns:a16="http://schemas.microsoft.com/office/drawing/2014/main" val="1898132112"/>
                    </a:ext>
                  </a:extLst>
                </a:gridCol>
                <a:gridCol w="716910">
                  <a:extLst>
                    <a:ext uri="{9D8B030D-6E8A-4147-A177-3AD203B41FA5}">
                      <a16:colId xmlns:a16="http://schemas.microsoft.com/office/drawing/2014/main" val="903937771"/>
                    </a:ext>
                  </a:extLst>
                </a:gridCol>
                <a:gridCol w="1105238">
                  <a:extLst>
                    <a:ext uri="{9D8B030D-6E8A-4147-A177-3AD203B41FA5}">
                      <a16:colId xmlns:a16="http://schemas.microsoft.com/office/drawing/2014/main" val="4268845444"/>
                    </a:ext>
                  </a:extLst>
                </a:gridCol>
              </a:tblGrid>
              <a:tr h="238345">
                <a:tc rowSpan="3" gridSpan="6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91516"/>
                  </a:ext>
                </a:extLst>
              </a:tr>
              <a:tr h="238345">
                <a:tc gridSpan="6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63264"/>
                  </a:ext>
                </a:extLst>
              </a:tr>
              <a:tr h="238345">
                <a:tc gridSpan="6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419275"/>
                  </a:ext>
                </a:extLst>
              </a:tr>
              <a:tr h="238345">
                <a:tc gridSpan="7"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54779"/>
                  </a:ext>
                </a:extLst>
              </a:tr>
              <a:tr h="7783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</a:t>
                      </a:r>
                    </a:p>
                  </a:txBody>
                  <a:tcPr marL="7666" marR="7666" marT="7666" marB="367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66" marR="7666" marT="7666" marB="367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PAGAS COM RECURSOS DO COFINANCIAMENTO FEDERAL 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66" marR="7666" marT="7666" marB="367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PAGAS COM RECURSOS DO COFINANCIAMENTO ESTADUAL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66" marR="7666" marT="7666" marB="367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7666" marR="7666" marT="7666" marB="367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3192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PESSOAL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12103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ALUGUEL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516305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25715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LUZ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354418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TELEFONE MANUTENÇÃO DE VEÍCULO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958828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COMBUSTIVEL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67108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CONSERVAÇÃO E ADAPTAÇÃO DE BENS IMÓVEIS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077363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DESLOCAMENTO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27882"/>
                  </a:ext>
                </a:extLst>
              </a:tr>
              <a:tr h="427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EQUIPAMENTOS E MATERIAIS PERMANENTES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20219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822435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DIARIAS 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296823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PASSAGENS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49612"/>
                  </a:ext>
                </a:extLst>
              </a:tr>
              <a:tr h="427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PRESTAÇÃO DE SERVIÇOS - PESSOA JURIDICA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291855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PRESTAÇÃO DE SERVIÇOS - PESSOA FISICA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63783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1806"/>
                  </a:ext>
                </a:extLst>
              </a:tr>
              <a:tr h="238345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26062"/>
                  </a:ext>
                </a:extLst>
              </a:tr>
              <a:tr h="2383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6" marR="7666" marT="7666" marB="3679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85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65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D6EF75-51CE-40DC-9EB0-CA437CC16015}"/>
              </a:ext>
            </a:extLst>
          </p:cNvPr>
          <p:cNvSpPr/>
          <p:nvPr/>
        </p:nvSpPr>
        <p:spPr>
          <a:xfrm>
            <a:off x="663756" y="86541"/>
            <a:ext cx="108498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Como calcular a parcela do Bloco</a:t>
            </a:r>
          </a:p>
          <a:p>
            <a:pPr algn="ctr"/>
            <a:endParaRPr lang="pt-BR" sz="20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Qual são os componentes do Bloco?</a:t>
            </a:r>
          </a:p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 qual Bloco?</a:t>
            </a:r>
          </a:p>
          <a:p>
            <a:pPr algn="ctr"/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Bright"/>
            </a:endParaRPr>
          </a:p>
          <a:p>
            <a:pPr algn="ctr"/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Bloco da Proteção Social Básica</a:t>
            </a:r>
          </a:p>
          <a:p>
            <a:pPr algn="ctr"/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Componentes:</a:t>
            </a:r>
          </a:p>
          <a:p>
            <a:pPr algn="ctr"/>
            <a:endParaRPr lang="pt-BR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Piso Básico Fixo (PAIF)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Serviço de convivência e Fortalecimento de Vínculos (SCFV)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Serviço executado por equipe volante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Manutenção da lancha</a:t>
            </a:r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Bright"/>
            </a:endParaRPr>
          </a:p>
          <a:p>
            <a:pPr algn="ctr"/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322517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636ED01-2050-4511-9878-B04F9F7A5169}"/>
              </a:ext>
            </a:extLst>
          </p:cNvPr>
          <p:cNvSpPr/>
          <p:nvPr/>
        </p:nvSpPr>
        <p:spPr>
          <a:xfrm>
            <a:off x="152400" y="249406"/>
            <a:ext cx="1196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Bloco da Proteção Social Básica</a:t>
            </a:r>
          </a:p>
          <a:p>
            <a:pPr algn="ctr"/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Componentes – Município “aqui se acha”</a:t>
            </a:r>
          </a:p>
          <a:p>
            <a:pPr algn="ctr"/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Piso Básico Fixo (PAIF)  = R$ 6.000,00</a:t>
            </a:r>
          </a:p>
          <a:p>
            <a:pPr marL="0" lvl="2" algn="just"/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Serviço de convivência e Fortalecimento de Vínculos = R$ 9.000,00</a:t>
            </a:r>
          </a:p>
          <a:p>
            <a:pPr algn="just"/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Serviço executado por equipe volante = R$ 4.500,00</a:t>
            </a:r>
          </a:p>
          <a:p>
            <a:pPr algn="just"/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Manutenção da lancha = R$ 7.000,00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TOTAL = 26.500,00</a:t>
            </a:r>
          </a:p>
        </p:txBody>
      </p:sp>
    </p:spTree>
    <p:extLst>
      <p:ext uri="{BB962C8B-B14F-4D97-AF65-F5344CB8AC3E}">
        <p14:creationId xmlns:p14="http://schemas.microsoft.com/office/powerpoint/2010/main" val="100115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DFF7C0C-3F94-43D3-A168-DAB9D0EF0597}"/>
              </a:ext>
            </a:extLst>
          </p:cNvPr>
          <p:cNvSpPr/>
          <p:nvPr/>
        </p:nvSpPr>
        <p:spPr>
          <a:xfrm>
            <a:off x="257175" y="22978"/>
            <a:ext cx="115823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Quantitativo de parcelas em conta</a:t>
            </a:r>
          </a:p>
          <a:p>
            <a:pPr algn="ctr"/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COMO CALCULAR?</a:t>
            </a:r>
          </a:p>
          <a:p>
            <a:pPr algn="ctr"/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(Bloco de Financiamento da Proteção Social Básica)</a:t>
            </a:r>
          </a:p>
          <a:p>
            <a:pPr algn="ctr"/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VERIFICAR O SALDO EM CONTA E PARCELA DO BLOCO - Município “aqui se acha” </a:t>
            </a:r>
          </a:p>
          <a:p>
            <a:pPr algn="ctr"/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EXEMPLIFICANDO:</a:t>
            </a:r>
          </a:p>
          <a:p>
            <a:pPr algn="ctr"/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Bright"/>
            </a:endParaRPr>
          </a:p>
          <a:p>
            <a:pPr algn="ctr"/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Brigh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F318AAD-AF97-4D7C-9790-D090B7B0A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49836"/>
              </p:ext>
            </p:extLst>
          </p:nvPr>
        </p:nvGraphicFramePr>
        <p:xfrm>
          <a:off x="2303612" y="3811746"/>
          <a:ext cx="8117457" cy="2860424"/>
        </p:xfrm>
        <a:graphic>
          <a:graphicData uri="http://schemas.openxmlformats.org/drawingml/2006/table">
            <a:tbl>
              <a:tblPr/>
              <a:tblGrid>
                <a:gridCol w="1712694">
                  <a:extLst>
                    <a:ext uri="{9D8B030D-6E8A-4147-A177-3AD203B41FA5}">
                      <a16:colId xmlns:a16="http://schemas.microsoft.com/office/drawing/2014/main" val="3175686452"/>
                    </a:ext>
                  </a:extLst>
                </a:gridCol>
                <a:gridCol w="2408477">
                  <a:extLst>
                    <a:ext uri="{9D8B030D-6E8A-4147-A177-3AD203B41FA5}">
                      <a16:colId xmlns:a16="http://schemas.microsoft.com/office/drawing/2014/main" val="3451905725"/>
                    </a:ext>
                  </a:extLst>
                </a:gridCol>
                <a:gridCol w="1917320">
                  <a:extLst>
                    <a:ext uri="{9D8B030D-6E8A-4147-A177-3AD203B41FA5}">
                      <a16:colId xmlns:a16="http://schemas.microsoft.com/office/drawing/2014/main" val="1181328526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23496716"/>
                    </a:ext>
                  </a:extLst>
                </a:gridCol>
              </a:tblGrid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do bloco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35271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28/02/2019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26.500,00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21567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48.000,00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330845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30/04/2019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677310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31/05/2019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23034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74192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20.000,00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19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82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0F3FA2-B3E5-446C-A612-1A9884E85685}"/>
              </a:ext>
            </a:extLst>
          </p:cNvPr>
          <p:cNvSpPr/>
          <p:nvPr/>
        </p:nvSpPr>
        <p:spPr>
          <a:xfrm>
            <a:off x="295275" y="71574"/>
            <a:ext cx="1113962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Portaria MDS nº 124, de 29 de junho de 2017</a:t>
            </a:r>
          </a:p>
          <a:p>
            <a:endParaRPr lang="pt-BR" sz="2400" dirty="0"/>
          </a:p>
          <a:p>
            <a:r>
              <a:rPr lang="pt-BR" sz="3200" dirty="0"/>
              <a:t>Regulamenta procedimentos de arquivamento e guarda documental</a:t>
            </a:r>
          </a:p>
          <a:p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Gestão e guarda de documentos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Promover a segurança da gestão orçamentária, financeira e contábil.</a:t>
            </a: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Promover a </a:t>
            </a:r>
            <a:r>
              <a:rPr lang="pt-BR" sz="3200" b="1" dirty="0"/>
              <a:t>Transparência</a:t>
            </a:r>
            <a:r>
              <a:rPr lang="pt-BR" sz="3200" dirty="0"/>
              <a:t> da execução financeira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/>
              <a:t>Facilitador da Prestação de Contas.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8C93F73-1C27-43D8-96D1-621F97C0B001}"/>
              </a:ext>
            </a:extLst>
          </p:cNvPr>
          <p:cNvSpPr/>
          <p:nvPr/>
        </p:nvSpPr>
        <p:spPr>
          <a:xfrm>
            <a:off x="2377440" y="195943"/>
            <a:ext cx="7785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</a:rPr>
              <a:t>Gestão Pública Orçamentária e Financeira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911C41-425A-44A1-9B41-1FC615F65952}"/>
              </a:ext>
            </a:extLst>
          </p:cNvPr>
          <p:cNvSpPr/>
          <p:nvPr/>
        </p:nvSpPr>
        <p:spPr>
          <a:xfrm>
            <a:off x="523952" y="898164"/>
            <a:ext cx="11178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>
                <a:solidFill>
                  <a:srgbClr val="000000"/>
                </a:solidFill>
              </a:rPr>
              <a:t>O Gestor Público administra diversos tipos de recursos (humanos, materiais, financeiros, orçamentários ) a fim de garantir que a sociedade adquira os bens que lhe são de direito, primando pela eficiência e eficácia no uso dos recursos.</a:t>
            </a:r>
          </a:p>
          <a:p>
            <a:pPr algn="just"/>
            <a:r>
              <a:rPr lang="pt-BR" altLang="pt-BR" sz="2400" dirty="0">
                <a:solidFill>
                  <a:srgbClr val="000000"/>
                </a:solidFill>
              </a:rPr>
              <a:t>      </a:t>
            </a:r>
          </a:p>
          <a:p>
            <a:pPr algn="just"/>
            <a:r>
              <a:rPr lang="pt-BR" altLang="pt-BR" sz="2400" dirty="0">
                <a:solidFill>
                  <a:srgbClr val="000000"/>
                </a:solidFill>
              </a:rPr>
              <a:t>Planejar e executar ações governamentais significa identificar os problemas da sociedade e administrar ações visando a melhoria do bem-estar da população.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       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As funções do gestor são em princípio:</a:t>
            </a:r>
          </a:p>
          <a:p>
            <a:endParaRPr lang="pt-BR" altLang="pt-BR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sz="2400" i="1" dirty="0">
                <a:solidFill>
                  <a:srgbClr val="000000"/>
                </a:solidFill>
              </a:rPr>
              <a:t>fixar as metas a alcançar por meio do planejamento;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sz="2400" i="1" dirty="0">
                <a:solidFill>
                  <a:srgbClr val="000000"/>
                </a:solidFill>
              </a:rPr>
              <a:t>analisar e conhecer os problemas a enfrentar;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sz="2400" i="1" dirty="0">
                <a:solidFill>
                  <a:srgbClr val="000000"/>
                </a:solidFill>
              </a:rPr>
              <a:t>solucionar os problemas;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sz="2400" i="1" dirty="0">
                <a:solidFill>
                  <a:srgbClr val="000000"/>
                </a:solidFill>
              </a:rPr>
              <a:t>organizar recursos financeiros, tecnológicos;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sz="2400" i="1" dirty="0">
                <a:solidFill>
                  <a:srgbClr val="000000"/>
                </a:solidFill>
              </a:rPr>
              <a:t>ser um comunicador, um líder, ao dirigir e motivar as pessoas, tomar decisões precisas e avaliar, controlar o conjunto todo</a:t>
            </a:r>
            <a:r>
              <a:rPr lang="pt-BR" altLang="pt-BR" sz="2400" dirty="0">
                <a:solidFill>
                  <a:srgbClr val="000000"/>
                </a:solidFill>
              </a:rPr>
              <a:t>. (Evandro Calafange de Andrade)</a:t>
            </a: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184E43-54EA-4623-8DE3-DED26E0CF868}"/>
              </a:ext>
            </a:extLst>
          </p:cNvPr>
          <p:cNvSpPr/>
          <p:nvPr/>
        </p:nvSpPr>
        <p:spPr>
          <a:xfrm>
            <a:off x="123825" y="0"/>
            <a:ext cx="11963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RELAÇÃO DE PAGAMENTOS: </a:t>
            </a:r>
          </a:p>
          <a:p>
            <a:pPr algn="just"/>
            <a:r>
              <a:rPr lang="pt-BR" sz="2800" dirty="0"/>
              <a:t>Art. 13 Os Fundos de Assistência Social dos Estados, Municípios e Distrito Federal, deverão manter relação de pagamentos atualizada, da qual conste todas as despesas realizadas, sem prejuízo dos procedimentos de guarda processual e documental previstos nessa Portaria.</a:t>
            </a:r>
          </a:p>
          <a:p>
            <a:endParaRPr lang="pt-BR" sz="2800" dirty="0"/>
          </a:p>
          <a:p>
            <a:pPr algn="just"/>
            <a:r>
              <a:rPr lang="pt-BR" sz="2800" dirty="0"/>
              <a:t>Art. 14 Os Fundos de Assistência Social dos Estados, Municípios e Distrito Federal, deverão preencher, quadros descritivos, detalhando os seguintes grupos de despesa: </a:t>
            </a:r>
          </a:p>
          <a:p>
            <a:r>
              <a:rPr lang="pt-BR" sz="2800" dirty="0"/>
              <a:t>I – Parcerias com as Organizações da Sociedade Civil - OSC (Anexo II); </a:t>
            </a:r>
          </a:p>
          <a:p>
            <a:r>
              <a:rPr lang="pt-BR" sz="2800" dirty="0"/>
              <a:t>II – Contratos de conservação e adaptação de imóveis (Anexo III); </a:t>
            </a:r>
          </a:p>
          <a:p>
            <a:r>
              <a:rPr lang="pt-BR" sz="2800" dirty="0"/>
              <a:t>III – Contratos de aquisição de bens e serviços (Anexo IV); </a:t>
            </a:r>
          </a:p>
          <a:p>
            <a:r>
              <a:rPr lang="pt-BR" sz="2800" dirty="0"/>
              <a:t>IV – Pagamentos de Pessoal – Servidores das Equipes de Referência (Anexo V); </a:t>
            </a:r>
          </a:p>
          <a:p>
            <a:r>
              <a:rPr lang="pt-BR" sz="2800" dirty="0"/>
              <a:t>V – </a:t>
            </a:r>
            <a:r>
              <a:rPr lang="pt-BR" sz="2800" b="1" dirty="0">
                <a:solidFill>
                  <a:srgbClr val="FF0000"/>
                </a:solidFill>
              </a:rPr>
              <a:t>Pagamentos de Pessoal – Contratos por Tempo Determinado </a:t>
            </a:r>
            <a:r>
              <a:rPr lang="pt-BR" sz="2800" dirty="0"/>
              <a:t>(Anexo VI); </a:t>
            </a:r>
          </a:p>
          <a:p>
            <a:r>
              <a:rPr lang="pt-BR" sz="2800" dirty="0"/>
              <a:t>VI – Relação Geral de Pagamentos de Pessoal (Anexo VII). </a:t>
            </a:r>
          </a:p>
        </p:txBody>
      </p:sp>
    </p:spTree>
    <p:extLst>
      <p:ext uri="{BB962C8B-B14F-4D97-AF65-F5344CB8AC3E}">
        <p14:creationId xmlns:p14="http://schemas.microsoft.com/office/powerpoint/2010/main" val="85572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595492-A6B8-4A62-8EAC-7D545777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866775"/>
            <a:ext cx="11404433" cy="54743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cs typeface="Arial" panose="020B0604020202020204" pitchFamily="34" charset="0"/>
              </a:rPr>
              <a:t>ACORDAM os Ministros do Tribunal de Contas da União, reunidos em Sessão da Segunda Câmara, ante as razões expostas pelo Relator, em:</a:t>
            </a:r>
          </a:p>
          <a:p>
            <a:pPr algn="just"/>
            <a:r>
              <a:rPr lang="pt-BR" dirty="0">
                <a:cs typeface="Arial" panose="020B0604020202020204" pitchFamily="34" charset="0"/>
              </a:rPr>
              <a:t>9.1. determinar, nos termos do art. </a:t>
            </a:r>
            <a:r>
              <a:rPr lang="pt-BR" dirty="0">
                <a:cs typeface="Arial" panose="020B0604020202020204" pitchFamily="34" charset="0"/>
                <a:hlinkClick r:id="rId2" tooltip="Artigo 45 da Lei nº 8.443 de 16 de Julho de 1992"/>
              </a:rPr>
              <a:t>45</a:t>
            </a:r>
            <a:r>
              <a:rPr lang="pt-BR" dirty="0">
                <a:cs typeface="Arial" panose="020B0604020202020204" pitchFamily="34" charset="0"/>
              </a:rPr>
              <a:t> da Lei nº </a:t>
            </a:r>
            <a:r>
              <a:rPr lang="pt-BR" dirty="0">
                <a:cs typeface="Arial" panose="020B0604020202020204" pitchFamily="34" charset="0"/>
                <a:hlinkClick r:id="rId3" tooltip="Lei nº 8.443, de 16 de julho de 1992."/>
              </a:rPr>
              <a:t>8.443</a:t>
            </a:r>
            <a:r>
              <a:rPr lang="pt-BR" dirty="0">
                <a:cs typeface="Arial" panose="020B0604020202020204" pitchFamily="34" charset="0"/>
              </a:rPr>
              <a:t>, de 1992, e do art. 250, II, do RITCU, que, a partir da análise dos demonstrativos anuais de pessoal contratado (temporário e efetivo) pelos entes federados, como previsto na Portaria SNAS nº 124, de 29 de junho de 2017, o Fundo Nacional de Assistência Social (FNAS) acompanhe a regularidade das aludidas admissões ou contratações, atentando para a necessidade de as equipes de referência serem compostas por pessoal efetivo, de sorte a adotar as medidas necessárias para reverter as eventuais falhas no âmbito nacional, seja por meio de novas orientações, seja por meio de outras medidas mais incisivas, com o intuito de melhor impulsionar a implementação da correspondente política pública nos moldes idealizados pela Lei nº </a:t>
            </a:r>
            <a:r>
              <a:rPr lang="pt-BR" dirty="0">
                <a:cs typeface="Arial" panose="020B0604020202020204" pitchFamily="34" charset="0"/>
                <a:hlinkClick r:id="rId4" tooltip="Lei nº 8.742, de 7 de dezembro de 1993."/>
              </a:rPr>
              <a:t>8.742</a:t>
            </a:r>
            <a:r>
              <a:rPr lang="pt-BR" dirty="0">
                <a:cs typeface="Arial" panose="020B0604020202020204" pitchFamily="34" charset="0"/>
              </a:rPr>
              <a:t>, de 7 de dezembro de 1993, e pela Norma Operacional Básica de Recursos Humanos do Sistema Único de Assistência Social (NOB-RH/Suas);</a:t>
            </a: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FD3461-F8EE-4BBF-A2E1-A9A44EA65D14}"/>
              </a:ext>
            </a:extLst>
          </p:cNvPr>
          <p:cNvSpPr/>
          <p:nvPr/>
        </p:nvSpPr>
        <p:spPr>
          <a:xfrm>
            <a:off x="1977188" y="88901"/>
            <a:ext cx="783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Bef>
                <a:spcPts val="675"/>
              </a:spcBef>
              <a:spcAft>
                <a:spcPts val="0"/>
              </a:spcAft>
            </a:pPr>
            <a:r>
              <a:rPr lang="pt-BR" sz="3200" b="1" spc="10" dirty="0">
                <a:solidFill>
                  <a:schemeClr val="tx2"/>
                </a:solidFill>
                <a:ea typeface="Times New Roman" panose="02020603050405020304" pitchFamily="18" charset="0"/>
              </a:rPr>
              <a:t>ACÓRDÃO Nº 428/2018 TCU 2ª Câmara</a:t>
            </a:r>
            <a:endParaRPr lang="pt-BR" sz="3200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5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62586F7-F17C-4AB4-8B0C-9E325238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5" y="-3443"/>
            <a:ext cx="11762509" cy="69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1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BFC6826-4AF1-4C56-8C57-491FE07ADA27}"/>
              </a:ext>
            </a:extLst>
          </p:cNvPr>
          <p:cNvSpPr/>
          <p:nvPr/>
        </p:nvSpPr>
        <p:spPr>
          <a:xfrm>
            <a:off x="161926" y="169817"/>
            <a:ext cx="1182052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Portaria MDS nº 2.600, de 06 de novembro de 2018</a:t>
            </a:r>
          </a:p>
          <a:p>
            <a:r>
              <a:rPr lang="pt-BR" sz="2800" dirty="0"/>
              <a:t>Estrutura a Mobilidade no Sistema Único de Assistência Social – </a:t>
            </a:r>
            <a:r>
              <a:rPr lang="pt-BR" sz="2800" b="1" dirty="0"/>
              <a:t>MOB-SUAS</a:t>
            </a:r>
          </a:p>
          <a:p>
            <a:endParaRPr lang="pt-BR" sz="2800" b="1" dirty="0"/>
          </a:p>
          <a:p>
            <a:pPr>
              <a:lnSpc>
                <a:spcPct val="150000"/>
              </a:lnSpc>
            </a:pPr>
            <a:r>
              <a:rPr lang="pt-BR" sz="2800" b="1" dirty="0"/>
              <a:t>Fomentar a criação da frota de veículos </a:t>
            </a:r>
            <a:r>
              <a:rPr lang="pt-BR" sz="2800" dirty="0"/>
              <a:t>da Rede de Proteção Social do SUAS.</a:t>
            </a:r>
          </a:p>
          <a:p>
            <a:pPr>
              <a:lnSpc>
                <a:spcPct val="150000"/>
              </a:lnSpc>
            </a:pPr>
            <a:r>
              <a:rPr lang="pt-BR" sz="2800" b="1" dirty="0"/>
              <a:t>Otimizar a utilização dos recursos.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/>
              <a:t>Compra centralizada;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/>
              <a:t>Oportunizar a adesão a Ata disponível no MDS. </a:t>
            </a: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b="1" dirty="0"/>
              <a:t>Padronizar os veículos;</a:t>
            </a: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b="1" dirty="0"/>
              <a:t>Definir </a:t>
            </a:r>
            <a:r>
              <a:rPr lang="pt-BR" sz="2800" dirty="0"/>
              <a:t>sua identidade visual;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/>
              <a:t>Considerar</a:t>
            </a:r>
            <a:r>
              <a:rPr lang="pt-BR" sz="2800" dirty="0"/>
              <a:t>  as especificidades regionais (Anexo II).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9669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07D67B2-3D15-4FC8-9DB3-215E312A8F4A}"/>
              </a:ext>
            </a:extLst>
          </p:cNvPr>
          <p:cNvSpPr/>
          <p:nvPr/>
        </p:nvSpPr>
        <p:spPr>
          <a:xfrm>
            <a:off x="152400" y="86916"/>
            <a:ext cx="1186815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Portaria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nº 2.601, de 06 de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novembro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2018</a:t>
            </a:r>
          </a:p>
          <a:p>
            <a:pPr algn="just"/>
            <a:r>
              <a:rPr lang="pt-BR" sz="2400" dirty="0"/>
              <a:t>Regulamenta a transferência </a:t>
            </a:r>
            <a:r>
              <a:rPr lang="pt-BR" sz="2400" b="1" dirty="0"/>
              <a:t>voluntária</a:t>
            </a:r>
            <a:r>
              <a:rPr lang="pt-BR" sz="2400" dirty="0"/>
              <a:t> por meio de repasse na modalidade fundo a fundo e a utilização dos recursos do cofinanciamento federal em despesas de investimento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Inova a gestão dos recursos possibilitando a utilização dos </a:t>
            </a:r>
            <a:r>
              <a:rPr lang="pt-BR" sz="2400" b="1" dirty="0"/>
              <a:t>recursos do cofinanciamento federal dos serviços, programas e projetos para aquisição de equipamentos e materiais permanentes</a:t>
            </a:r>
            <a:endParaRPr lang="en-US" sz="2400" dirty="0"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Lista padronizada</a:t>
            </a:r>
            <a:r>
              <a:rPr lang="pt-BR" sz="2400" dirty="0"/>
              <a:t> de veículos (</a:t>
            </a:r>
            <a:r>
              <a:rPr lang="pt-BR" sz="2400" b="1" dirty="0"/>
              <a:t>Anexo I</a:t>
            </a:r>
            <a:r>
              <a:rPr lang="pt-BR" sz="2400" dirty="0"/>
              <a:t>); 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Lista padronizada</a:t>
            </a:r>
            <a:r>
              <a:rPr lang="pt-BR" sz="2400" dirty="0"/>
              <a:t> de equipamentos e materiais permanentes (</a:t>
            </a:r>
            <a:r>
              <a:rPr lang="pt-BR" sz="2400" b="1" dirty="0"/>
              <a:t>Anexo II</a:t>
            </a:r>
            <a:r>
              <a:rPr lang="pt-BR" sz="2400" dirty="0"/>
              <a:t>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Repasse Fundo a Fundo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investimento</a:t>
            </a:r>
            <a:r>
              <a:rPr lang="pt-BR" sz="2400" dirty="0"/>
              <a:t> - para aquisição de equipamentos e materiais permanentes, incluindo veículos (emendas parlamentares);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custeio</a:t>
            </a:r>
            <a:r>
              <a:rPr lang="pt-BR" sz="2400" dirty="0"/>
              <a:t> - a título de incremento temporário (emendas parlamentares).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200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D4A618-9278-405E-8817-DC05F8660D2D}"/>
              </a:ext>
            </a:extLst>
          </p:cNvPr>
          <p:cNvSpPr/>
          <p:nvPr/>
        </p:nvSpPr>
        <p:spPr>
          <a:xfrm>
            <a:off x="352425" y="178254"/>
            <a:ext cx="115347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PRESTAÇÃO DE CONTAS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 Unicode MS"/>
            </a:endParaRPr>
          </a:p>
          <a:p>
            <a:pPr algn="just">
              <a:lnSpc>
                <a:spcPct val="100000"/>
              </a:lnSpc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O dever de prestar contas é uma obrigação inerente a qualquer administrador público, conforme preconizado no Art. 70, parágrafo único da Constituição Federal:</a:t>
            </a: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 </a:t>
            </a: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341280" algn="just"/>
            <a:r>
              <a:rPr lang="pt-BR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</a:p>
          <a:p>
            <a:pPr marL="457200" indent="-341280" algn="just"/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341280" algn="just"/>
            <a:r>
              <a:rPr lang="pt-BR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88524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02FCFA-7D8E-409D-B59D-D8153E53665E}"/>
              </a:ext>
            </a:extLst>
          </p:cNvPr>
          <p:cNvSpPr/>
          <p:nvPr/>
        </p:nvSpPr>
        <p:spPr>
          <a:xfrm>
            <a:off x="1162594" y="770707"/>
            <a:ext cx="102804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 onde se conclui:</a:t>
            </a:r>
          </a:p>
          <a:p>
            <a:pPr algn="ctr">
              <a:lnSpc>
                <a:spcPct val="100000"/>
              </a:lnSpc>
            </a:pPr>
            <a:endParaRPr lang="pt-BR" sz="4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 prestação de contas inicia no momento do repasse dos </a:t>
            </a:r>
            <a:r>
              <a:rPr lang="pt-BR" sz="42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recursos</a:t>
            </a:r>
            <a:endParaRPr lang="pt-BR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</a:t>
            </a:r>
            <a:endParaRPr lang="pt-BR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Passa por todas as etapas da execução</a:t>
            </a:r>
            <a:endParaRPr lang="pt-BR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28487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D73F55-BB66-478F-B862-D07170016663}"/>
              </a:ext>
            </a:extLst>
          </p:cNvPr>
          <p:cNvSpPr/>
          <p:nvPr/>
        </p:nvSpPr>
        <p:spPr>
          <a:xfrm>
            <a:off x="418011" y="313509"/>
            <a:ext cx="112471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SÚMULA Nº 230 - TCU</a:t>
            </a:r>
            <a:endParaRPr lang="pt-BR" sz="32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“</a:t>
            </a: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Compete ao prefeito sucessor apresentar as contas referentes aos recursos federais recebidos por seu antecessor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quando este não o tiver feito ou, na impossibilidade de fazê-lo, adotar as medidas legais visando ao resguardo do patrimônio público com a instauração da competente Tomada de Contas Especial, sob pena de corresponsabilidade”.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Fundamento Legal: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Constituição Federal, art. 71, inc. II;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Lei nº 8.443, de 16-07-1992, art. 8º;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Decreto-lei nº 200/67, art. 84.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Portaria MDS n. 113/2015 art. 37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04476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B26B9D-700A-4925-9A80-053AB6B9B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3" r="939" b="16717"/>
          <a:stretch/>
        </p:blipFill>
        <p:spPr>
          <a:xfrm>
            <a:off x="-96688" y="-99392"/>
            <a:ext cx="12288688" cy="6957392"/>
          </a:xfrm>
          <a:prstGeom prst="rect">
            <a:avLst/>
          </a:prstGeom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2E8C0BE9-7FDB-40FE-A722-C356DBA903B7}"/>
              </a:ext>
            </a:extLst>
          </p:cNvPr>
          <p:cNvSpPr/>
          <p:nvPr/>
        </p:nvSpPr>
        <p:spPr>
          <a:xfrm>
            <a:off x="371364" y="224644"/>
            <a:ext cx="11449272" cy="640871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dirty="0"/>
              <a:t>Principais normativos aplicados ao SUAS que versam sobre prestação de contas</a:t>
            </a:r>
          </a:p>
          <a:p>
            <a:pPr algn="just">
              <a:lnSpc>
                <a:spcPct val="100000"/>
              </a:lnSpc>
            </a:pPr>
            <a:endParaRPr lang="pt-BR" sz="2000" dirty="0"/>
          </a:p>
          <a:p>
            <a:pPr>
              <a:lnSpc>
                <a:spcPts val="4000"/>
              </a:lnSpc>
            </a:pPr>
            <a:r>
              <a:rPr lang="pt-BR" sz="2600" dirty="0"/>
              <a:t>Constituição da República Federativa do Brasil de 1988 (Parágrafo único, art. 70)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Lei nº 8.742/1993 (Lei Orgânica de Assistência Social - LOAS) (art. 30-C)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Lei nº 10.836/2004 (IGDPBF) (art. 8º)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Lei nº 13.019/2014 (Marco Regulatório das Organizações da Sociedade Civil)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Decreto nº 7.636/2011 (IGDSUAS)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Decreto nº 7.788/2012 (art. 8º e 9º)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Portarias MDS nº 337/2011 e 07/2012 (IGDSUAS)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Portaria MDS nº 113/2015 (Repasses para os Blocos de Financiamento)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Portaria MDS nº 2.601/2018 (Repasses </a:t>
            </a:r>
            <a:r>
              <a:rPr lang="pt-BR" sz="2600" dirty="0" err="1"/>
              <a:t>FaF</a:t>
            </a:r>
            <a:r>
              <a:rPr lang="pt-BR" sz="2600" dirty="0"/>
              <a:t> para Transferências Voluntárias)</a:t>
            </a:r>
          </a:p>
          <a:p>
            <a:pPr>
              <a:lnSpc>
                <a:spcPts val="4000"/>
              </a:lnSpc>
            </a:pPr>
            <a:r>
              <a:rPr lang="pt-BR" sz="2600" dirty="0"/>
              <a:t>Portaria Interministerial nº 424/2016 (Convênios e Contratos de Repasse)</a:t>
            </a:r>
          </a:p>
          <a:p>
            <a:pPr algn="just">
              <a:lnSpc>
                <a:spcPct val="100000"/>
              </a:lnSpc>
            </a:pPr>
            <a:endParaRPr lang="pt-BR" sz="3200" dirty="0"/>
          </a:p>
          <a:p>
            <a:pPr algn="just">
              <a:lnSpc>
                <a:spcPct val="100000"/>
              </a:lnSpc>
            </a:pP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 Unicode MS"/>
            </a:endParaRPr>
          </a:p>
          <a:p>
            <a:pPr algn="just">
              <a:lnSpc>
                <a:spcPct val="10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77727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2BC84C-25B9-4AF8-B8E0-3B93080606DA}"/>
              </a:ext>
            </a:extLst>
          </p:cNvPr>
          <p:cNvSpPr/>
          <p:nvPr/>
        </p:nvSpPr>
        <p:spPr>
          <a:xfrm>
            <a:off x="1" y="0"/>
            <a:ext cx="119062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720" algn="ctr">
              <a:buClr>
                <a:srgbClr val="000000"/>
              </a:buClr>
              <a:buSzPct val="45000"/>
            </a:pPr>
            <a:r>
              <a:rPr lang="pt-BR" sz="4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Procedimentos que impactam na prestação de contas</a:t>
            </a:r>
          </a:p>
          <a:p>
            <a:pPr marL="108720">
              <a:buClr>
                <a:srgbClr val="000000"/>
              </a:buClr>
              <a:buSzPct val="45000"/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Atendimento às fases da execução despesa, ou seja, empenho, liquidação e pagamento propriamente dito.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Instrução adequada dos processos </a:t>
            </a: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Guarda documental (processos de pagamento, faturas, recibos, notas fiscais e/ou outros documentos que deram origem ao pagamento). </a:t>
            </a: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Justificativa da despesa, descrevendo os beneficiários e a relevância de tal pagamento para que ocorra a oferta do serviço.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506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esultado de imagem para O que é administrar para Chiavenato?">
            <a:extLst>
              <a:ext uri="{FF2B5EF4-FFF2-40B4-BE49-F238E27FC236}">
                <a16:creationId xmlns:a16="http://schemas.microsoft.com/office/drawing/2014/main" id="{F63F25E7-AB6C-49FF-938F-082AEDF845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5" y="1147894"/>
            <a:ext cx="11028217" cy="426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119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8ED39C-E207-4864-AE6A-C5B5F93F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233" y="-13319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A tomada de contas especial - TCE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980728"/>
            <a:ext cx="11305256" cy="4351338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Regulamentada pela Instrução Normativa TCU nº 71/2012;</a:t>
            </a:r>
          </a:p>
          <a:p>
            <a:pPr algn="just"/>
            <a:endParaRPr lang="pt-BR" sz="1200" dirty="0"/>
          </a:p>
          <a:p>
            <a:pPr algn="just"/>
            <a:r>
              <a:rPr lang="pt-BR" sz="2600" dirty="0"/>
              <a:t>É um processo administrativo devidamente formalizado, com rito próprio, para </a:t>
            </a:r>
            <a:r>
              <a:rPr lang="pt-BR" b="1" dirty="0"/>
              <a:t>apurar responsabilidade por ocorrência de dano à administração pública federa</a:t>
            </a:r>
            <a:r>
              <a:rPr lang="pt-BR" sz="2600" b="1" dirty="0"/>
              <a:t>l</a:t>
            </a:r>
            <a:r>
              <a:rPr lang="pt-BR" sz="2600" dirty="0"/>
              <a:t>, com apuração de fatos, quantificação do dano, identificação dos responsáveis e obter o respectivo ressarcimento;</a:t>
            </a:r>
          </a:p>
          <a:p>
            <a:pPr algn="just"/>
            <a:endParaRPr lang="pt-BR" sz="1200" dirty="0"/>
          </a:p>
          <a:p>
            <a:pPr algn="just"/>
            <a:r>
              <a:rPr lang="pt-BR" sz="2600" dirty="0"/>
              <a:t>Para instauração da TCE é necessário a devida </a:t>
            </a:r>
            <a:r>
              <a:rPr lang="pt-BR" b="1" dirty="0"/>
              <a:t>quantificação do dano ao erário</a:t>
            </a:r>
            <a:r>
              <a:rPr lang="pt-BR" dirty="0"/>
              <a:t>, </a:t>
            </a:r>
            <a:r>
              <a:rPr lang="pt-BR" b="1" dirty="0"/>
              <a:t>identificação do(s) responsável(</a:t>
            </a:r>
            <a:r>
              <a:rPr lang="pt-BR" b="1" dirty="0" err="1"/>
              <a:t>is</a:t>
            </a:r>
            <a:r>
              <a:rPr lang="pt-BR" b="1" dirty="0"/>
              <a:t>) pela geração do dano e a garantia do direito dos interessados em se manifestar</a:t>
            </a:r>
            <a:r>
              <a:rPr lang="pt-BR" dirty="0"/>
              <a:t> </a:t>
            </a:r>
            <a:r>
              <a:rPr lang="pt-BR" sz="2600" dirty="0"/>
              <a:t>acerca das irregularidades apontadas;</a:t>
            </a:r>
          </a:p>
          <a:p>
            <a:pPr marL="0" indent="0" algn="just">
              <a:buNone/>
            </a:pPr>
            <a:endParaRPr lang="pt-BR" sz="1200" dirty="0"/>
          </a:p>
          <a:p>
            <a:pPr algn="just"/>
            <a:r>
              <a:rPr lang="pt-BR" sz="2600" dirty="0"/>
              <a:t>Após instaurada a TCE no Tribunal de Contas da União, a defesa dos interessados deve ser apresentada diretamente ao TCU, não cabendo mais avaliação do Ministério, salvo determinação do próprio Tribunal</a:t>
            </a:r>
          </a:p>
        </p:txBody>
      </p:sp>
    </p:spTree>
    <p:extLst>
      <p:ext uri="{BB962C8B-B14F-4D97-AF65-F5344CB8AC3E}">
        <p14:creationId xmlns:p14="http://schemas.microsoft.com/office/powerpoint/2010/main" val="958017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8ED39C-E207-4864-AE6A-C5B5F93F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233" y="-13319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A tomada de contas especial - TCE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980728"/>
            <a:ext cx="11305256" cy="4351338"/>
          </a:xfrm>
        </p:spPr>
        <p:txBody>
          <a:bodyPr>
            <a:noAutofit/>
          </a:bodyPr>
          <a:lstStyle/>
          <a:p>
            <a:pPr algn="just"/>
            <a:endParaRPr lang="pt-BR" sz="1200" dirty="0">
              <a:solidFill>
                <a:srgbClr val="FFFFFF"/>
              </a:solidFill>
            </a:endParaRPr>
          </a:p>
          <a:p>
            <a:pPr algn="just"/>
            <a:r>
              <a:rPr lang="pt-BR" sz="2600" dirty="0"/>
              <a:t>Hipóteses em que a TCE é dispensada: valor do débito for inferior a R$ 100.000,00 e caso haja transcorrido prazo superior a dez anos entre a data provável de ocorrência do dano e a primeira notificação dos responsáveis pela autoridade administrativa competente;</a:t>
            </a:r>
          </a:p>
          <a:p>
            <a:pPr algn="just"/>
            <a:endParaRPr lang="pt-BR" sz="1200" dirty="0">
              <a:solidFill>
                <a:srgbClr val="FFFFFF"/>
              </a:solidFill>
            </a:endParaRPr>
          </a:p>
          <a:p>
            <a:pPr algn="just"/>
            <a:r>
              <a:rPr lang="pt-BR" sz="2600" dirty="0"/>
              <a:t>Nos casos em que fica dispensada a instauração da TCE, o gestor federal realiza a inscrição direta dos responsáveis apurados no Cadastro Informativo de créditos não quitados do setor público federal - Cadin e na conta “Diversos Responsáveis” no SIAFI. Também insere o processo no sistema </a:t>
            </a:r>
            <a:r>
              <a:rPr lang="pt-BR" sz="2600" dirty="0" err="1"/>
              <a:t>e-TCE</a:t>
            </a:r>
            <a:r>
              <a:rPr lang="pt-BR" sz="2600" dirty="0"/>
              <a:t> para futura cobrança judicial da dívida pela PGFN/AGU</a:t>
            </a:r>
            <a:endParaRPr lang="pt-B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8ED39C-E207-4864-AE6A-C5B5F93F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E818940-6EB5-421F-B4A6-6672F25351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376" y="404664"/>
          <a:ext cx="11305256" cy="6169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984376587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37320286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Tomada de Contas Especial</a:t>
                      </a:r>
                      <a:endParaRPr lang="pt-BR" sz="3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8866"/>
                  </a:ext>
                </a:extLst>
              </a:tr>
              <a:tr h="1204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Valor acima de 100 mil -&gt; TCE </a:t>
                      </a:r>
                    </a:p>
                    <a:p>
                      <a:endParaRPr lang="pt-BR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Valor abaixo de 100 mil -&gt; TCE “simplificada”</a:t>
                      </a:r>
                      <a:endParaRPr lang="pt-BR" sz="3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693926"/>
                  </a:ext>
                </a:extLst>
              </a:tr>
              <a:tr h="1030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Julgado pelo TCU</a:t>
                      </a:r>
                    </a:p>
                    <a:p>
                      <a:endParaRPr lang="pt-BR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Não julgado pelo TCU</a:t>
                      </a:r>
                    </a:p>
                    <a:p>
                      <a:pPr algn="r"/>
                      <a:endParaRPr lang="pt-BR" sz="3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034116"/>
                  </a:ext>
                </a:extLst>
              </a:tr>
              <a:tr h="1499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Registro no CADIN após julgamento do TCU</a:t>
                      </a:r>
                    </a:p>
                    <a:p>
                      <a:endParaRPr lang="pt-BR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Não sanada a pendência, é feito registro no SIAFI e CADIN</a:t>
                      </a:r>
                    </a:p>
                    <a:p>
                      <a:pPr algn="r"/>
                      <a:endParaRPr lang="pt-BR" sz="3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802148"/>
                  </a:ext>
                </a:extLst>
              </a:tr>
              <a:tr h="1499198">
                <a:tc>
                  <a:txBody>
                    <a:bodyPr/>
                    <a:lstStyle/>
                    <a:p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Gestor e Conselho são comunicados</a:t>
                      </a:r>
                      <a:endParaRPr lang="pt-BR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Gestor e Conselho são comunicados</a:t>
                      </a:r>
                    </a:p>
                    <a:p>
                      <a:pPr algn="r"/>
                      <a:endParaRPr lang="pt-BR" sz="3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758276"/>
                  </a:ext>
                </a:extLst>
              </a:tr>
            </a:tbl>
          </a:graphicData>
        </a:graphic>
      </p:graphicFrame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212C5AD-1F99-4721-9192-E64E59704BD0}"/>
              </a:ext>
            </a:extLst>
          </p:cNvPr>
          <p:cNvCxnSpPr>
            <a:cxnSpLocks/>
          </p:cNvCxnSpPr>
          <p:nvPr/>
        </p:nvCxnSpPr>
        <p:spPr>
          <a:xfrm>
            <a:off x="6096000" y="1268760"/>
            <a:ext cx="0" cy="5107227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56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F292CCE-EEFE-43E1-B4CB-3513E42D75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D48696-48D8-434D-9C07-ECBA5B1DBF06}"/>
              </a:ext>
            </a:extLst>
          </p:cNvPr>
          <p:cNvSpPr/>
          <p:nvPr/>
        </p:nvSpPr>
        <p:spPr>
          <a:xfrm>
            <a:off x="1943099" y="1334840"/>
            <a:ext cx="78771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OBRIGADA,</a:t>
            </a:r>
          </a:p>
          <a:p>
            <a:pPr algn="ctr">
              <a:lnSpc>
                <a:spcPct val="100000"/>
              </a:lnSpc>
            </a:pPr>
            <a:endParaRPr lang="pt-BR" sz="4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Dulcelena Alves Vaz Martins</a:t>
            </a:r>
          </a:p>
          <a:p>
            <a:pPr algn="ctr">
              <a:lnSpc>
                <a:spcPct val="100000"/>
              </a:lnSpc>
            </a:pPr>
            <a:endParaRPr lang="pt-BR" sz="4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t-BR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fnas@cidadania.gov.br</a:t>
            </a:r>
          </a:p>
          <a:p>
            <a:pPr algn="ctr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63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1998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411845" y="-162760"/>
            <a:ext cx="12842876" cy="7200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CustomShape 2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623595" y="1386720"/>
            <a:ext cx="10944808" cy="41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É um instrumento de planejamento governamental em que constam as despesas da administração pública </a:t>
            </a: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 um ano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em equilíbrio com a arrecadação das receitas previstas. </a:t>
            </a:r>
          </a:p>
          <a:p>
            <a:pPr algn="just">
              <a:lnSpc>
                <a:spcPct val="100000"/>
              </a:lnSpc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É o documento onde o governo </a:t>
            </a: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reúne todas as receitas arrecadadas 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programa o que de fato vai ser feito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com esses recursos.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706756" y="306720"/>
            <a:ext cx="11013710" cy="73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t-BR" sz="4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O que é Orçamento Público?</a:t>
            </a:r>
            <a:endParaRPr lang="pt-BR" sz="4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477600" y="6309360"/>
            <a:ext cx="38703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Secretaria de Orçamento Federal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075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1998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459470" y="-127474"/>
            <a:ext cx="12842876" cy="7200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8343" y="230014"/>
            <a:ext cx="10355312" cy="706090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Planejamento - Orçamento Público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340768"/>
            <a:ext cx="1052351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000" b="1" dirty="0">
                <a:latin typeface="Arial Narrow" panose="020B0606020202030204" pitchFamily="34" charset="0"/>
              </a:rPr>
              <a:t>       </a:t>
            </a:r>
            <a:r>
              <a:rPr lang="pt-BR" sz="3200" b="1" dirty="0"/>
              <a:t>O planejamento das ações governamentais materializa-se sob a forma orçamentária</a:t>
            </a:r>
            <a:r>
              <a:rPr lang="pt-BR" sz="3200" dirty="0"/>
              <a:t>, sendo o orçamento uma ferramenta para a consecução de políticas públicas. 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	As 3 Leis Orçamentárias </a:t>
            </a:r>
            <a:r>
              <a:rPr lang="pt-BR" sz="3200" dirty="0"/>
              <a:t>devem se harmonizar e se integrar finalisticamente, e ainda </a:t>
            </a:r>
            <a:r>
              <a:rPr lang="pt-BR" sz="3200" b="1" dirty="0"/>
              <a:t>ser compatíveis com o planejamento global econômico e social.</a:t>
            </a:r>
          </a:p>
          <a:p>
            <a:pPr marL="0" indent="0">
              <a:buNone/>
            </a:pPr>
            <a:r>
              <a:rPr lang="pt-BR" sz="36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1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auto">
          <a:xfrm>
            <a:off x="4896674" y="1123262"/>
            <a:ext cx="7044550" cy="548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pt-BR" altLang="pt-BR" dirty="0">
                <a:latin typeface="Arial Narrow" panose="020B0606020202030204" pitchFamily="34" charset="0"/>
              </a:rPr>
              <a:t> </a:t>
            </a:r>
            <a:r>
              <a:rPr lang="pt-BR" altLang="pt-BR" sz="2800" b="1" dirty="0">
                <a:latin typeface="+mn-lt"/>
              </a:rPr>
              <a:t>Plano Plurianual – PPA </a:t>
            </a:r>
            <a:r>
              <a:rPr lang="pt-BR" altLang="pt-BR" sz="2800" dirty="0">
                <a:latin typeface="+mn-lt"/>
              </a:rPr>
              <a:t>→ Estabelece os programas e as metas governamentais de MÉDIO prazo.</a:t>
            </a:r>
          </a:p>
          <a:p>
            <a:pPr marL="1200150" lvl="1" indent="-457200" algn="just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n-lt"/>
              </a:rPr>
              <a:t>Sua vigência é de 04 (quatro) anos.</a:t>
            </a:r>
          </a:p>
          <a:p>
            <a:pPr marL="1200150" lvl="1" indent="-457200" algn="just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n-lt"/>
              </a:rPr>
              <a:t>Não é a soma de 4 orçamentos anuais.</a:t>
            </a:r>
          </a:p>
          <a:p>
            <a:pPr marL="1200150" lvl="1" indent="-457200" algn="just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n-lt"/>
              </a:rPr>
              <a:t>Não deve ser a simples atualização dos valores do último PPA.</a:t>
            </a:r>
          </a:p>
          <a:p>
            <a:pPr marL="1200150" lvl="1" indent="-457200" algn="just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n-lt"/>
              </a:rPr>
              <a:t>Visa implementar políticas diferentes e alterar o perfil dos gastos públicos.</a:t>
            </a:r>
          </a:p>
          <a:p>
            <a:pPr algn="just">
              <a:spcBef>
                <a:spcPts val="1500"/>
              </a:spcBef>
              <a:buNone/>
            </a:pPr>
            <a:endParaRPr lang="pt-BR" altLang="pt-BR" dirty="0">
              <a:latin typeface="Arial Narrow" panose="020B0606020202030204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542053" y="208389"/>
            <a:ext cx="6423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INSTRUMENTOS DE PLANEJAMENTO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181" t="28052" r="27294" b="28591"/>
          <a:stretch/>
        </p:blipFill>
        <p:spPr>
          <a:xfrm>
            <a:off x="107102" y="1844825"/>
            <a:ext cx="4560972" cy="32666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0142" y="6455491"/>
            <a:ext cx="753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ENAP, Escola Nacional de Administração Pública. Curso Básico em Orçamento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8860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auto">
          <a:xfrm>
            <a:off x="5753894" y="1844825"/>
            <a:ext cx="580942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pt-BR" altLang="pt-BR" sz="2800" dirty="0">
                <a:latin typeface="+mj-lt"/>
              </a:rPr>
              <a:t> As </a:t>
            </a:r>
            <a:r>
              <a:rPr lang="pt-BR" altLang="pt-BR" sz="2800" b="1" dirty="0">
                <a:latin typeface="+mj-lt"/>
              </a:rPr>
              <a:t>Diretrizes Orçamentárias – LDO</a:t>
            </a:r>
            <a:r>
              <a:rPr lang="pt-BR" altLang="pt-BR" sz="2800" dirty="0">
                <a:latin typeface="+mj-lt"/>
              </a:rPr>
              <a:t> → É um instrumento intermediário entre o PPA e a LOA. Prevê as prioridades de gastos, as normas e os parâmetros que vão orientar a elaboração do Projeto de Lei Orçamentária para o exercício seguinte.</a:t>
            </a:r>
            <a:endParaRPr lang="pt-BR" altLang="pt-BR" dirty="0">
              <a:latin typeface="Arial Narrow" panose="020B0606020202030204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542053" y="208389"/>
            <a:ext cx="6423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INSTRUMENTOS DE PLANEJAMENTO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181" t="28052" r="27294" b="28591"/>
          <a:stretch/>
        </p:blipFill>
        <p:spPr>
          <a:xfrm>
            <a:off x="107102" y="1844825"/>
            <a:ext cx="4560972" cy="32666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0142" y="6455491"/>
            <a:ext cx="753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ENAP, Escola Nacional de Administração Pública. Curso Básico em Orçamento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49056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auto">
          <a:xfrm>
            <a:off x="5582444" y="1708419"/>
            <a:ext cx="599995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pt-BR" altLang="pt-BR" sz="2800" b="1" dirty="0">
                <a:latin typeface="+mn-lt"/>
              </a:rPr>
              <a:t> Orçamento Anual – LOA </a:t>
            </a:r>
            <a:r>
              <a:rPr lang="pt-BR" altLang="pt-BR" sz="2800" dirty="0">
                <a:latin typeface="+mn-lt"/>
              </a:rPr>
              <a:t>→ É um plano de trabalho, indicando os recursos necessários à sua execução. O orçamento público dos governos das 03 (Três) esferas compreende a previsão de todas as receitas e a fixação de todos os gastos (despesas). A sua elaboração é obrigatória e tem periodicidade anual.</a:t>
            </a: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542053" y="208389"/>
            <a:ext cx="6423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INSTRUMENTOS DE PLANEJAMENTO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181" t="28052" r="27294" b="28591"/>
          <a:stretch/>
        </p:blipFill>
        <p:spPr>
          <a:xfrm>
            <a:off x="107102" y="1844825"/>
            <a:ext cx="4560972" cy="32666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0142" y="6455491"/>
            <a:ext cx="753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ENAP, Escola Nacional de Administração Pública. Curso Básico em Orçamento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9607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605</TotalTime>
  <Words>2880</Words>
  <Application>Microsoft Office PowerPoint</Application>
  <PresentationFormat>Widescreen</PresentationFormat>
  <Paragraphs>336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5" baseType="lpstr">
      <vt:lpstr>Arial Unicode MS</vt:lpstr>
      <vt:lpstr>Arial</vt:lpstr>
      <vt:lpstr>Arial Narrow</vt:lpstr>
      <vt:lpstr>Calibri</vt:lpstr>
      <vt:lpstr>Calibri Light</vt:lpstr>
      <vt:lpstr>DejaVu Sans</vt:lpstr>
      <vt:lpstr>Lucida Bright</vt:lpstr>
      <vt:lpstr>Open Sans Light</vt:lpstr>
      <vt:lpstr>Palatino Linotype</vt:lpstr>
      <vt:lpstr>Times New Roman</vt:lpstr>
      <vt:lpstr>Wingdings</vt:lpstr>
      <vt:lpstr>Tema do Office</vt:lpstr>
      <vt:lpstr>ENCONTRO ESTADUAL DOS OPERADORES DOS FUNDOS DE ASSISTÊNCIA SOCIAL DE MATO GROSSO DO SUL</vt:lpstr>
      <vt:lpstr>Apresentação do PowerPoint</vt:lpstr>
      <vt:lpstr>Apresentação do PowerPoint</vt:lpstr>
      <vt:lpstr>Apresentação do PowerPoint</vt:lpstr>
      <vt:lpstr>Apresentação do PowerPoint</vt:lpstr>
      <vt:lpstr>Planejamento - Orçamento Público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tomada de contas especial - TCE</vt:lpstr>
      <vt:lpstr>A tomada de contas especial - TCE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Yokowo dos Santos</dc:creator>
  <cp:lastModifiedBy>Dulcelena Alves Vaz Martins</cp:lastModifiedBy>
  <cp:revision>49</cp:revision>
  <cp:lastPrinted>2019-06-03T17:09:05Z</cp:lastPrinted>
  <dcterms:created xsi:type="dcterms:W3CDTF">2019-06-03T12:28:27Z</dcterms:created>
  <dcterms:modified xsi:type="dcterms:W3CDTF">2019-07-29T20:59:19Z</dcterms:modified>
</cp:coreProperties>
</file>